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  <p:sldMasterId id="2147483663" r:id="rId2"/>
  </p:sldMasterIdLst>
  <p:notesMasterIdLst>
    <p:notesMasterId r:id="rId173"/>
  </p:notesMasterIdLst>
  <p:handoutMasterIdLst>
    <p:handoutMasterId r:id="rId174"/>
  </p:handoutMasterIdLst>
  <p:sldIdLst>
    <p:sldId id="689" r:id="rId3"/>
    <p:sldId id="690" r:id="rId4"/>
    <p:sldId id="1077" r:id="rId5"/>
    <p:sldId id="1132" r:id="rId6"/>
    <p:sldId id="701" r:id="rId7"/>
    <p:sldId id="1128" r:id="rId8"/>
    <p:sldId id="1130" r:id="rId9"/>
    <p:sldId id="1131" r:id="rId10"/>
    <p:sldId id="1432" r:id="rId11"/>
    <p:sldId id="1133" r:id="rId12"/>
    <p:sldId id="1134" r:id="rId13"/>
    <p:sldId id="1200" r:id="rId14"/>
    <p:sldId id="1201" r:id="rId15"/>
    <p:sldId id="1202" r:id="rId16"/>
    <p:sldId id="1203" r:id="rId17"/>
    <p:sldId id="1205" r:id="rId18"/>
    <p:sldId id="1206" r:id="rId19"/>
    <p:sldId id="1207" r:id="rId20"/>
    <p:sldId id="1208" r:id="rId21"/>
    <p:sldId id="1219" r:id="rId22"/>
    <p:sldId id="1220" r:id="rId23"/>
    <p:sldId id="1221" r:id="rId24"/>
    <p:sldId id="1222" r:id="rId25"/>
    <p:sldId id="1223" r:id="rId26"/>
    <p:sldId id="1224" r:id="rId27"/>
    <p:sldId id="1154" r:id="rId28"/>
    <p:sldId id="1225" r:id="rId29"/>
    <p:sldId id="1226" r:id="rId30"/>
    <p:sldId id="1227" r:id="rId31"/>
    <p:sldId id="1228" r:id="rId32"/>
    <p:sldId id="1230" r:id="rId33"/>
    <p:sldId id="1231" r:id="rId34"/>
    <p:sldId id="1232" r:id="rId35"/>
    <p:sldId id="1233" r:id="rId36"/>
    <p:sldId id="1235" r:id="rId37"/>
    <p:sldId id="1236" r:id="rId38"/>
    <p:sldId id="1237" r:id="rId39"/>
    <p:sldId id="1238" r:id="rId40"/>
    <p:sldId id="1252" r:id="rId41"/>
    <p:sldId id="1253" r:id="rId42"/>
    <p:sldId id="1254" r:id="rId43"/>
    <p:sldId id="1255" r:id="rId44"/>
    <p:sldId id="1256" r:id="rId45"/>
    <p:sldId id="1257" r:id="rId46"/>
    <p:sldId id="1258" r:id="rId47"/>
    <p:sldId id="1259" r:id="rId48"/>
    <p:sldId id="1260" r:id="rId49"/>
    <p:sldId id="1261" r:id="rId50"/>
    <p:sldId id="1262" r:id="rId51"/>
    <p:sldId id="1263" r:id="rId52"/>
    <p:sldId id="1264" r:id="rId53"/>
    <p:sldId id="1265" r:id="rId54"/>
    <p:sldId id="1266" r:id="rId55"/>
    <p:sldId id="1267" r:id="rId56"/>
    <p:sldId id="1268" r:id="rId57"/>
    <p:sldId id="1269" r:id="rId58"/>
    <p:sldId id="1270" r:id="rId59"/>
    <p:sldId id="1271" r:id="rId60"/>
    <p:sldId id="1272" r:id="rId61"/>
    <p:sldId id="1273" r:id="rId62"/>
    <p:sldId id="1275" r:id="rId63"/>
    <p:sldId id="1284" r:id="rId64"/>
    <p:sldId id="1276" r:id="rId65"/>
    <p:sldId id="1277" r:id="rId66"/>
    <p:sldId id="1278" r:id="rId67"/>
    <p:sldId id="1279" r:id="rId68"/>
    <p:sldId id="1280" r:id="rId69"/>
    <p:sldId id="1281" r:id="rId70"/>
    <p:sldId id="1282" r:id="rId71"/>
    <p:sldId id="1283" r:id="rId72"/>
    <p:sldId id="1394" r:id="rId73"/>
    <p:sldId id="1383" r:id="rId74"/>
    <p:sldId id="1428" r:id="rId75"/>
    <p:sldId id="1384" r:id="rId76"/>
    <p:sldId id="1429" r:id="rId77"/>
    <p:sldId id="1385" r:id="rId78"/>
    <p:sldId id="1386" r:id="rId79"/>
    <p:sldId id="1430" r:id="rId80"/>
    <p:sldId id="1387" r:id="rId81"/>
    <p:sldId id="1388" r:id="rId82"/>
    <p:sldId id="1431" r:id="rId83"/>
    <p:sldId id="1389" r:id="rId84"/>
    <p:sldId id="1391" r:id="rId85"/>
    <p:sldId id="1392" r:id="rId86"/>
    <p:sldId id="1393" r:id="rId87"/>
    <p:sldId id="1211" r:id="rId88"/>
    <p:sldId id="1285" r:id="rId89"/>
    <p:sldId id="1212" r:id="rId90"/>
    <p:sldId id="1214" r:id="rId91"/>
    <p:sldId id="1286" r:id="rId92"/>
    <p:sldId id="1215" r:id="rId93"/>
    <p:sldId id="1287" r:id="rId94"/>
    <p:sldId id="1216" r:id="rId95"/>
    <p:sldId id="1288" r:id="rId96"/>
    <p:sldId id="1217" r:id="rId97"/>
    <p:sldId id="1218" r:id="rId98"/>
    <p:sldId id="1289" r:id="rId99"/>
    <p:sldId id="1291" r:id="rId100"/>
    <p:sldId id="1292" r:id="rId101"/>
    <p:sldId id="1293" r:id="rId102"/>
    <p:sldId id="1294" r:id="rId103"/>
    <p:sldId id="1295" r:id="rId104"/>
    <p:sldId id="1296" r:id="rId105"/>
    <p:sldId id="1297" r:id="rId106"/>
    <p:sldId id="1298" r:id="rId107"/>
    <p:sldId id="1299" r:id="rId108"/>
    <p:sldId id="1300" r:id="rId109"/>
    <p:sldId id="1302" r:id="rId110"/>
    <p:sldId id="1303" r:id="rId111"/>
    <p:sldId id="1304" r:id="rId112"/>
    <p:sldId id="1305" r:id="rId113"/>
    <p:sldId id="1306" r:id="rId114"/>
    <p:sldId id="1307" r:id="rId115"/>
    <p:sldId id="1318" r:id="rId116"/>
    <p:sldId id="1319" r:id="rId117"/>
    <p:sldId id="1320" r:id="rId118"/>
    <p:sldId id="1321" r:id="rId119"/>
    <p:sldId id="1322" r:id="rId120"/>
    <p:sldId id="1397" r:id="rId121"/>
    <p:sldId id="1398" r:id="rId122"/>
    <p:sldId id="1399" r:id="rId123"/>
    <p:sldId id="1400" r:id="rId124"/>
    <p:sldId id="1401" r:id="rId125"/>
    <p:sldId id="1402" r:id="rId126"/>
    <p:sldId id="1403" r:id="rId127"/>
    <p:sldId id="1404" r:id="rId128"/>
    <p:sldId id="1405" r:id="rId129"/>
    <p:sldId id="1406" r:id="rId130"/>
    <p:sldId id="1407" r:id="rId131"/>
    <p:sldId id="1408" r:id="rId132"/>
    <p:sldId id="1409" r:id="rId133"/>
    <p:sldId id="1433" r:id="rId134"/>
    <p:sldId id="1411" r:id="rId135"/>
    <p:sldId id="1412" r:id="rId136"/>
    <p:sldId id="1413" r:id="rId137"/>
    <p:sldId id="1414" r:id="rId138"/>
    <p:sldId id="1415" r:id="rId139"/>
    <p:sldId id="1416" r:id="rId140"/>
    <p:sldId id="1417" r:id="rId141"/>
    <p:sldId id="1418" r:id="rId142"/>
    <p:sldId id="1419" r:id="rId143"/>
    <p:sldId id="1420" r:id="rId144"/>
    <p:sldId id="1421" r:id="rId145"/>
    <p:sldId id="1422" r:id="rId146"/>
    <p:sldId id="1423" r:id="rId147"/>
    <p:sldId id="1424" r:id="rId148"/>
    <p:sldId id="1425" r:id="rId149"/>
    <p:sldId id="1426" r:id="rId150"/>
    <p:sldId id="1427" r:id="rId151"/>
    <p:sldId id="1324" r:id="rId152"/>
    <p:sldId id="1325" r:id="rId153"/>
    <p:sldId id="1326" r:id="rId154"/>
    <p:sldId id="1327" r:id="rId155"/>
    <p:sldId id="1328" r:id="rId156"/>
    <p:sldId id="1329" r:id="rId157"/>
    <p:sldId id="1330" r:id="rId158"/>
    <p:sldId id="1331" r:id="rId159"/>
    <p:sldId id="1332" r:id="rId160"/>
    <p:sldId id="1333" r:id="rId161"/>
    <p:sldId id="1334" r:id="rId162"/>
    <p:sldId id="1335" r:id="rId163"/>
    <p:sldId id="1336" r:id="rId164"/>
    <p:sldId id="1337" r:id="rId165"/>
    <p:sldId id="1338" r:id="rId166"/>
    <p:sldId id="1339" r:id="rId167"/>
    <p:sldId id="1340" r:id="rId168"/>
    <p:sldId id="1341" r:id="rId169"/>
    <p:sldId id="1342" r:id="rId170"/>
    <p:sldId id="1343" r:id="rId171"/>
    <p:sldId id="1345" r:id="rId172"/>
  </p:sldIdLst>
  <p:sldSz cx="9906000" cy="6858000" type="A4"/>
  <p:notesSz cx="6807200" cy="9939338"/>
  <p:defaultTextStyle>
    <a:defPPr>
      <a:defRPr lang="ko-KR"/>
    </a:defPPr>
    <a:lvl1pPr algn="ctr" rtl="0" fontAlgn="base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Arial" pitchFamily="34" charset="0"/>
        <a:ea typeface="바탕체" pitchFamily="17" charset="-127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Arial" pitchFamily="34" charset="0"/>
        <a:ea typeface="바탕체" pitchFamily="17" charset="-127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Arial" pitchFamily="34" charset="0"/>
        <a:ea typeface="바탕체" pitchFamily="17" charset="-127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Arial" pitchFamily="34" charset="0"/>
        <a:ea typeface="바탕체" pitchFamily="17" charset="-127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Arial" pitchFamily="34" charset="0"/>
        <a:ea typeface="바탕체" pitchFamily="17" charset="-127"/>
        <a:cs typeface="+mn-cs"/>
      </a:defRPr>
    </a:lvl5pPr>
    <a:lvl6pPr marL="2286000" algn="l" defTabSz="914400" rtl="0" eaLnBrk="1" latinLnBrk="1" hangingPunct="1">
      <a:defRPr kumimoji="1" sz="1000" kern="1200">
        <a:solidFill>
          <a:schemeClr val="tx1"/>
        </a:solidFill>
        <a:latin typeface="Arial" pitchFamily="34" charset="0"/>
        <a:ea typeface="바탕체" pitchFamily="17" charset="-127"/>
        <a:cs typeface="+mn-cs"/>
      </a:defRPr>
    </a:lvl6pPr>
    <a:lvl7pPr marL="2743200" algn="l" defTabSz="914400" rtl="0" eaLnBrk="1" latinLnBrk="1" hangingPunct="1">
      <a:defRPr kumimoji="1" sz="1000" kern="1200">
        <a:solidFill>
          <a:schemeClr val="tx1"/>
        </a:solidFill>
        <a:latin typeface="Arial" pitchFamily="34" charset="0"/>
        <a:ea typeface="바탕체" pitchFamily="17" charset="-127"/>
        <a:cs typeface="+mn-cs"/>
      </a:defRPr>
    </a:lvl7pPr>
    <a:lvl8pPr marL="3200400" algn="l" defTabSz="914400" rtl="0" eaLnBrk="1" latinLnBrk="1" hangingPunct="1">
      <a:defRPr kumimoji="1" sz="1000" kern="1200">
        <a:solidFill>
          <a:schemeClr val="tx1"/>
        </a:solidFill>
        <a:latin typeface="Arial" pitchFamily="34" charset="0"/>
        <a:ea typeface="바탕체" pitchFamily="17" charset="-127"/>
        <a:cs typeface="+mn-cs"/>
      </a:defRPr>
    </a:lvl8pPr>
    <a:lvl9pPr marL="3657600" algn="l" defTabSz="914400" rtl="0" eaLnBrk="1" latinLnBrk="1" hangingPunct="1">
      <a:defRPr kumimoji="1" sz="1000" kern="1200">
        <a:solidFill>
          <a:schemeClr val="tx1"/>
        </a:solidFill>
        <a:latin typeface="Arial" pitchFamily="34" charset="0"/>
        <a:ea typeface="바탕체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  <p15:guide id="3" orient="horz" pos="391" userDrawn="1">
          <p15:clr>
            <a:srgbClr val="A4A3A4"/>
          </p15:clr>
        </p15:guide>
        <p15:guide id="4" orient="horz" pos="4020" userDrawn="1">
          <p15:clr>
            <a:srgbClr val="A4A3A4"/>
          </p15:clr>
        </p15:guide>
        <p15:guide id="5" pos="172" userDrawn="1">
          <p15:clr>
            <a:srgbClr val="A4A3A4"/>
          </p15:clr>
        </p15:guide>
        <p15:guide id="6" pos="60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30" userDrawn="1">
          <p15:clr>
            <a:srgbClr val="A4A3A4"/>
          </p15:clr>
        </p15:guide>
        <p15:guide id="2" pos="214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DDDDDD"/>
    <a:srgbClr val="FFFFCC"/>
    <a:srgbClr val="FF7C80"/>
    <a:srgbClr val="99CC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 autoAdjust="0"/>
    <p:restoredTop sz="99553" autoAdjust="0"/>
  </p:normalViewPr>
  <p:slideViewPr>
    <p:cSldViewPr>
      <p:cViewPr varScale="1">
        <p:scale>
          <a:sx n="85" d="100"/>
          <a:sy n="85" d="100"/>
        </p:scale>
        <p:origin x="-1483" y="-86"/>
      </p:cViewPr>
      <p:guideLst>
        <p:guide orient="horz" pos="2160"/>
        <p:guide orient="horz" pos="391"/>
        <p:guide orient="horz" pos="4020"/>
        <p:guide pos="3120"/>
        <p:guide pos="172"/>
        <p:guide pos="60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3571" y="-58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presProps" Target="presProps.xml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viewProps" Target="view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77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handoutMaster" Target="handoutMasters/handout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622" y="1"/>
            <a:ext cx="2950274" cy="497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36" tIns="0" rIns="19336" bIns="0" numCol="1" anchor="t" anchorCtr="0" compatLnSpc="1">
            <a:prstTxWarp prst="textNoShape">
              <a:avLst/>
            </a:prstTxWarp>
          </a:bodyPr>
          <a:lstStyle>
            <a:lvl1pPr algn="l" defTabSz="927987">
              <a:defRPr i="1">
                <a:latin typeface="Arial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6927" y="1"/>
            <a:ext cx="2950274" cy="497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36" tIns="0" rIns="19336" bIns="0" numCol="1" anchor="t" anchorCtr="0" compatLnSpc="1">
            <a:prstTxWarp prst="textNoShape">
              <a:avLst/>
            </a:prstTxWarp>
          </a:bodyPr>
          <a:lstStyle>
            <a:lvl1pPr algn="r" defTabSz="927987">
              <a:defRPr i="1">
                <a:latin typeface="Arial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1622" y="9441971"/>
            <a:ext cx="2950274" cy="497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36" tIns="0" rIns="19336" bIns="0" numCol="1" anchor="b" anchorCtr="0" compatLnSpc="1">
            <a:prstTxWarp prst="textNoShape">
              <a:avLst/>
            </a:prstTxWarp>
          </a:bodyPr>
          <a:lstStyle>
            <a:lvl1pPr algn="l" defTabSz="927987">
              <a:defRPr i="1">
                <a:latin typeface="Arial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6927" y="9441971"/>
            <a:ext cx="2950274" cy="497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36" tIns="0" rIns="19336" bIns="0" numCol="1" anchor="b" anchorCtr="0" compatLnSpc="1">
            <a:prstTxWarp prst="textNoShape">
              <a:avLst/>
            </a:prstTxWarp>
          </a:bodyPr>
          <a:lstStyle>
            <a:lvl1pPr algn="r" defTabSz="927987">
              <a:defRPr i="1">
                <a:latin typeface="Arial" charset="0"/>
                <a:ea typeface="돋움" pitchFamily="50" charset="-127"/>
              </a:defRPr>
            </a:lvl1pPr>
          </a:lstStyle>
          <a:p>
            <a:pPr>
              <a:defRPr/>
            </a:pPr>
            <a:fld id="{A0CFFD13-8364-4FB7-A4B1-85772B896F7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68247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622" y="1"/>
            <a:ext cx="2950274" cy="497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36" tIns="0" rIns="19336" bIns="0" numCol="1" anchor="t" anchorCtr="0" compatLnSpc="1">
            <a:prstTxWarp prst="textNoShape">
              <a:avLst/>
            </a:prstTxWarp>
          </a:bodyPr>
          <a:lstStyle>
            <a:lvl1pPr algn="l" defTabSz="927987">
              <a:defRPr i="1">
                <a:latin typeface="Arial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927" y="1"/>
            <a:ext cx="2950274" cy="497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36" tIns="0" rIns="19336" bIns="0" numCol="1" anchor="t" anchorCtr="0" compatLnSpc="1">
            <a:prstTxWarp prst="textNoShape">
              <a:avLst/>
            </a:prstTxWarp>
          </a:bodyPr>
          <a:lstStyle>
            <a:lvl1pPr algn="r" defTabSz="927987">
              <a:defRPr i="1">
                <a:latin typeface="Arial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22313" y="754063"/>
            <a:ext cx="5360987" cy="3711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654" y="4720985"/>
            <a:ext cx="4992271" cy="4473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61" tIns="46730" rIns="93461" bIns="467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문자열 유형을 편집하려면 누르십시오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1622" y="9441971"/>
            <a:ext cx="2950274" cy="497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36" tIns="0" rIns="19336" bIns="0" numCol="1" anchor="b" anchorCtr="0" compatLnSpc="1">
            <a:prstTxWarp prst="textNoShape">
              <a:avLst/>
            </a:prstTxWarp>
          </a:bodyPr>
          <a:lstStyle>
            <a:lvl1pPr algn="l" defTabSz="927987">
              <a:defRPr i="1">
                <a:latin typeface="Arial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927" y="9441971"/>
            <a:ext cx="2950274" cy="497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36" tIns="0" rIns="19336" bIns="0" numCol="1" anchor="b" anchorCtr="0" compatLnSpc="1">
            <a:prstTxWarp prst="textNoShape">
              <a:avLst/>
            </a:prstTxWarp>
          </a:bodyPr>
          <a:lstStyle>
            <a:lvl1pPr algn="r" defTabSz="927987">
              <a:defRPr i="1">
                <a:latin typeface="Arial" charset="0"/>
                <a:ea typeface="돋움" pitchFamily="50" charset="-127"/>
              </a:defRPr>
            </a:lvl1pPr>
          </a:lstStyle>
          <a:p>
            <a:pPr>
              <a:defRPr/>
            </a:pPr>
            <a:fld id="{2928CF71-0EF2-4E92-82BD-FDB16C1530A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266540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돋움" pitchFamily="50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돋움" pitchFamily="50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돋움" pitchFamily="50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돋움" pitchFamily="50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돋움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28CF71-0EF2-4E92-82BD-FDB16C1530AF}" type="slidenum">
              <a:rPr lang="en-US" altLang="ko-KR" smtClean="0"/>
              <a:pPr>
                <a:defRPr/>
              </a:pPr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7242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3499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3499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3499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349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3499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34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3499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3499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3499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3499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3499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3499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3499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3499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3499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3499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34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34998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3499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3499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34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34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34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34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273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34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34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34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349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9855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4266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화면설계상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17666D48-DA95-40CF-B9C9-E67E6963FEE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02344283"/>
              </p:ext>
            </p:extLst>
          </p:nvPr>
        </p:nvGraphicFramePr>
        <p:xfrm>
          <a:off x="221066" y="214290"/>
          <a:ext cx="9518280" cy="63579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681">
                  <a:extLst>
                    <a:ext uri="{9D8B030D-6E8A-4147-A177-3AD203B41FA5}">
                      <a16:colId xmlns:a16="http://schemas.microsoft.com/office/drawing/2014/main" xmlns="" val="2388808173"/>
                    </a:ext>
                  </a:extLst>
                </a:gridCol>
                <a:gridCol w="1630683">
                  <a:extLst>
                    <a:ext uri="{9D8B030D-6E8A-4147-A177-3AD203B41FA5}">
                      <a16:colId xmlns:a16="http://schemas.microsoft.com/office/drawing/2014/main" xmlns="" val="484120690"/>
                    </a:ext>
                  </a:extLst>
                </a:gridCol>
                <a:gridCol w="822962">
                  <a:extLst>
                    <a:ext uri="{9D8B030D-6E8A-4147-A177-3AD203B41FA5}">
                      <a16:colId xmlns:a16="http://schemas.microsoft.com/office/drawing/2014/main" xmlns="" val="2354182213"/>
                    </a:ext>
                  </a:extLst>
                </a:gridCol>
                <a:gridCol w="2476347">
                  <a:extLst>
                    <a:ext uri="{9D8B030D-6E8A-4147-A177-3AD203B41FA5}">
                      <a16:colId xmlns:a16="http://schemas.microsoft.com/office/drawing/2014/main" xmlns="" val="1461153127"/>
                    </a:ext>
                  </a:extLst>
                </a:gridCol>
                <a:gridCol w="823438">
                  <a:extLst>
                    <a:ext uri="{9D8B030D-6E8A-4147-A177-3AD203B41FA5}">
                      <a16:colId xmlns:a16="http://schemas.microsoft.com/office/drawing/2014/main" xmlns="" val="9904934"/>
                    </a:ext>
                  </a:extLst>
                </a:gridCol>
                <a:gridCol w="864626">
                  <a:extLst>
                    <a:ext uri="{9D8B030D-6E8A-4147-A177-3AD203B41FA5}">
                      <a16:colId xmlns:a16="http://schemas.microsoft.com/office/drawing/2014/main" xmlns="" val="1632434737"/>
                    </a:ext>
                  </a:extLst>
                </a:gridCol>
                <a:gridCol w="688349">
                  <a:extLst>
                    <a:ext uri="{9D8B030D-6E8A-4147-A177-3AD203B41FA5}">
                      <a16:colId xmlns:a16="http://schemas.microsoft.com/office/drawing/2014/main" xmlns="" val="1802804623"/>
                    </a:ext>
                  </a:extLst>
                </a:gridCol>
                <a:gridCol w="1343194">
                  <a:extLst>
                    <a:ext uri="{9D8B030D-6E8A-4147-A177-3AD203B41FA5}">
                      <a16:colId xmlns:a16="http://schemas.microsoft.com/office/drawing/2014/main" xmlns="" val="3007826730"/>
                    </a:ext>
                  </a:extLst>
                </a:gridCol>
              </a:tblGrid>
              <a:tr h="28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j-ea"/>
                          <a:ea typeface="+mj-ea"/>
                        </a:rPr>
                        <a:t>화면 코드</a:t>
                      </a:r>
                    </a:p>
                  </a:txBody>
                  <a:tcPr marL="69342" marR="69342" marT="34671" marB="34671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j-ea"/>
                          <a:ea typeface="+mj-ea"/>
                        </a:rPr>
                        <a:t>화면명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j-ea"/>
                          <a:ea typeface="+mj-ea"/>
                        </a:rPr>
                        <a:t>작성일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작성자</a:t>
                      </a:r>
                      <a:endParaRPr lang="ko-KR" altLang="en-US" sz="800" b="1" dirty="0"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00131148"/>
                  </a:ext>
                </a:extLst>
              </a:tr>
              <a:tr h="281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j-ea"/>
                          <a:ea typeface="+mj-ea"/>
                        </a:rPr>
                        <a:t>화면 경로</a:t>
                      </a:r>
                    </a:p>
                  </a:txBody>
                  <a:tcPr marL="69342" marR="69342" marT="34671" marB="34671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Arial" panose="020B0604020202020204" pitchFamily="34" charset="0"/>
                        </a:rPr>
                        <a:t>상세내용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37344096"/>
                  </a:ext>
                </a:extLst>
              </a:tr>
              <a:tr h="5794704">
                <a:tc gridSpan="6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69342" marR="69342" marT="34671" marB="3467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69342" marR="69342" marT="34671" marB="34671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36457412"/>
                  </a:ext>
                </a:extLst>
              </a:tr>
            </a:tbl>
          </a:graphicData>
        </a:graphic>
      </p:graphicFrame>
      <p:sp>
        <p:nvSpPr>
          <p:cNvPr id="8" name="슬라이드 번호 개체 틀 6">
            <a:extLst>
              <a:ext uri="{FF2B5EF4-FFF2-40B4-BE49-F238E27FC236}">
                <a16:creationId xmlns:a16="http://schemas.microsoft.com/office/drawing/2014/main" xmlns="" id="{9B927314-6B16-4193-9850-BFBD4A1F3905}"/>
              </a:ext>
            </a:extLst>
          </p:cNvPr>
          <p:cNvSpPr txBox="1">
            <a:spLocks/>
          </p:cNvSpPr>
          <p:nvPr userDrawn="1"/>
        </p:nvSpPr>
        <p:spPr>
          <a:xfrm>
            <a:off x="3595678" y="6564337"/>
            <a:ext cx="2311400" cy="293663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CC9E2A-4A60-4884-A703-5C500DCF82EE}" type="slidenum">
              <a:rPr kumimoji="0" lang="ko-KR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88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화면설계상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17666D48-DA95-40CF-B9C9-E67E6963FEE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93663620"/>
              </p:ext>
            </p:extLst>
          </p:nvPr>
        </p:nvGraphicFramePr>
        <p:xfrm>
          <a:off x="221066" y="214290"/>
          <a:ext cx="9518280" cy="63579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681">
                  <a:extLst>
                    <a:ext uri="{9D8B030D-6E8A-4147-A177-3AD203B41FA5}">
                      <a16:colId xmlns:a16="http://schemas.microsoft.com/office/drawing/2014/main" xmlns="" val="2388808173"/>
                    </a:ext>
                  </a:extLst>
                </a:gridCol>
                <a:gridCol w="1630683">
                  <a:extLst>
                    <a:ext uri="{9D8B030D-6E8A-4147-A177-3AD203B41FA5}">
                      <a16:colId xmlns:a16="http://schemas.microsoft.com/office/drawing/2014/main" xmlns="" val="484120690"/>
                    </a:ext>
                  </a:extLst>
                </a:gridCol>
                <a:gridCol w="822962">
                  <a:extLst>
                    <a:ext uri="{9D8B030D-6E8A-4147-A177-3AD203B41FA5}">
                      <a16:colId xmlns:a16="http://schemas.microsoft.com/office/drawing/2014/main" xmlns="" val="2354182213"/>
                    </a:ext>
                  </a:extLst>
                </a:gridCol>
                <a:gridCol w="2476347">
                  <a:extLst>
                    <a:ext uri="{9D8B030D-6E8A-4147-A177-3AD203B41FA5}">
                      <a16:colId xmlns:a16="http://schemas.microsoft.com/office/drawing/2014/main" xmlns="" val="1461153127"/>
                    </a:ext>
                  </a:extLst>
                </a:gridCol>
                <a:gridCol w="823438">
                  <a:extLst>
                    <a:ext uri="{9D8B030D-6E8A-4147-A177-3AD203B41FA5}">
                      <a16:colId xmlns:a16="http://schemas.microsoft.com/office/drawing/2014/main" xmlns="" val="9904934"/>
                    </a:ext>
                  </a:extLst>
                </a:gridCol>
                <a:gridCol w="864626">
                  <a:extLst>
                    <a:ext uri="{9D8B030D-6E8A-4147-A177-3AD203B41FA5}">
                      <a16:colId xmlns:a16="http://schemas.microsoft.com/office/drawing/2014/main" xmlns="" val="1632434737"/>
                    </a:ext>
                  </a:extLst>
                </a:gridCol>
                <a:gridCol w="688349">
                  <a:extLst>
                    <a:ext uri="{9D8B030D-6E8A-4147-A177-3AD203B41FA5}">
                      <a16:colId xmlns:a16="http://schemas.microsoft.com/office/drawing/2014/main" xmlns="" val="1802804623"/>
                    </a:ext>
                  </a:extLst>
                </a:gridCol>
                <a:gridCol w="1343194">
                  <a:extLst>
                    <a:ext uri="{9D8B030D-6E8A-4147-A177-3AD203B41FA5}">
                      <a16:colId xmlns:a16="http://schemas.microsoft.com/office/drawing/2014/main" xmlns="" val="3007826730"/>
                    </a:ext>
                  </a:extLst>
                </a:gridCol>
              </a:tblGrid>
              <a:tr h="28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j-ea"/>
                          <a:ea typeface="+mj-ea"/>
                        </a:rPr>
                        <a:t>화면 코드</a:t>
                      </a:r>
                    </a:p>
                  </a:txBody>
                  <a:tcPr marL="69342" marR="69342" marT="34671" marB="34671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j-ea"/>
                          <a:ea typeface="+mj-ea"/>
                        </a:rPr>
                        <a:t>화면명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j-ea"/>
                          <a:ea typeface="+mj-ea"/>
                        </a:rPr>
                        <a:t>작성일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작성자</a:t>
                      </a:r>
                      <a:endParaRPr lang="ko-KR" altLang="en-US" sz="800" b="1" dirty="0"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00131148"/>
                  </a:ext>
                </a:extLst>
              </a:tr>
              <a:tr h="281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j-ea"/>
                          <a:ea typeface="+mj-ea"/>
                        </a:rPr>
                        <a:t>화면 경로</a:t>
                      </a:r>
                    </a:p>
                  </a:txBody>
                  <a:tcPr marL="69342" marR="69342" marT="34671" marB="34671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Arial" panose="020B0604020202020204" pitchFamily="34" charset="0"/>
                        </a:rPr>
                        <a:t>상세내용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37344096"/>
                  </a:ext>
                </a:extLst>
              </a:tr>
              <a:tr h="5794704">
                <a:tc gridSpan="6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69342" marR="69342" marT="34671" marB="3467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69342" marR="69342" marT="34671" marB="34671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36457412"/>
                  </a:ext>
                </a:extLst>
              </a:tr>
            </a:tbl>
          </a:graphicData>
        </a:graphic>
      </p:graphicFrame>
      <p:sp>
        <p:nvSpPr>
          <p:cNvPr id="8" name="슬라이드 번호 개체 틀 6">
            <a:extLst>
              <a:ext uri="{FF2B5EF4-FFF2-40B4-BE49-F238E27FC236}">
                <a16:creationId xmlns:a16="http://schemas.microsoft.com/office/drawing/2014/main" xmlns="" id="{9B927314-6B16-4193-9850-BFBD4A1F3905}"/>
              </a:ext>
            </a:extLst>
          </p:cNvPr>
          <p:cNvSpPr txBox="1">
            <a:spLocks/>
          </p:cNvSpPr>
          <p:nvPr userDrawn="1"/>
        </p:nvSpPr>
        <p:spPr>
          <a:xfrm>
            <a:off x="3595678" y="6564337"/>
            <a:ext cx="2311400" cy="293663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CC9E2A-4A60-4884-A703-5C500DCF82EE}" type="slidenum">
              <a:rPr kumimoji="0" lang="ko-KR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 userDrawn="1"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 userDrawn="1"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이용마당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 userDrawn="1"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 userDrawn="1"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 userDrawn="1"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 userDrawn="1"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 userDrawn="1"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861141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화면연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17666D48-DA95-40CF-B9C9-E67E6963FEE2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221066" y="214290"/>
          <a:ext cx="9518280" cy="63579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681">
                  <a:extLst>
                    <a:ext uri="{9D8B030D-6E8A-4147-A177-3AD203B41FA5}">
                      <a16:colId xmlns:a16="http://schemas.microsoft.com/office/drawing/2014/main" xmlns="" val="2388808173"/>
                    </a:ext>
                  </a:extLst>
                </a:gridCol>
                <a:gridCol w="1630683">
                  <a:extLst>
                    <a:ext uri="{9D8B030D-6E8A-4147-A177-3AD203B41FA5}">
                      <a16:colId xmlns:a16="http://schemas.microsoft.com/office/drawing/2014/main" xmlns="" val="484120690"/>
                    </a:ext>
                  </a:extLst>
                </a:gridCol>
                <a:gridCol w="822962">
                  <a:extLst>
                    <a:ext uri="{9D8B030D-6E8A-4147-A177-3AD203B41FA5}">
                      <a16:colId xmlns:a16="http://schemas.microsoft.com/office/drawing/2014/main" xmlns="" val="2354182213"/>
                    </a:ext>
                  </a:extLst>
                </a:gridCol>
                <a:gridCol w="2476347">
                  <a:extLst>
                    <a:ext uri="{9D8B030D-6E8A-4147-A177-3AD203B41FA5}">
                      <a16:colId xmlns:a16="http://schemas.microsoft.com/office/drawing/2014/main" xmlns="" val="1461153127"/>
                    </a:ext>
                  </a:extLst>
                </a:gridCol>
                <a:gridCol w="823438">
                  <a:extLst>
                    <a:ext uri="{9D8B030D-6E8A-4147-A177-3AD203B41FA5}">
                      <a16:colId xmlns:a16="http://schemas.microsoft.com/office/drawing/2014/main" xmlns="" val="9904934"/>
                    </a:ext>
                  </a:extLst>
                </a:gridCol>
                <a:gridCol w="864626">
                  <a:extLst>
                    <a:ext uri="{9D8B030D-6E8A-4147-A177-3AD203B41FA5}">
                      <a16:colId xmlns:a16="http://schemas.microsoft.com/office/drawing/2014/main" xmlns="" val="1632434737"/>
                    </a:ext>
                  </a:extLst>
                </a:gridCol>
                <a:gridCol w="688349">
                  <a:extLst>
                    <a:ext uri="{9D8B030D-6E8A-4147-A177-3AD203B41FA5}">
                      <a16:colId xmlns:a16="http://schemas.microsoft.com/office/drawing/2014/main" xmlns="" val="1802804623"/>
                    </a:ext>
                  </a:extLst>
                </a:gridCol>
                <a:gridCol w="1343194">
                  <a:extLst>
                    <a:ext uri="{9D8B030D-6E8A-4147-A177-3AD203B41FA5}">
                      <a16:colId xmlns:a16="http://schemas.microsoft.com/office/drawing/2014/main" xmlns="" val="3007826730"/>
                    </a:ext>
                  </a:extLst>
                </a:gridCol>
              </a:tblGrid>
              <a:tr h="28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j-ea"/>
                          <a:ea typeface="+mj-ea"/>
                        </a:rPr>
                        <a:t>화면 코드</a:t>
                      </a:r>
                    </a:p>
                  </a:txBody>
                  <a:tcPr marL="69342" marR="69342" marT="34671" marB="34671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j-ea"/>
                          <a:ea typeface="+mj-ea"/>
                        </a:rPr>
                        <a:t>화면명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j-ea"/>
                          <a:ea typeface="+mj-ea"/>
                        </a:rPr>
                        <a:t>작성일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작성자</a:t>
                      </a:r>
                      <a:endParaRPr lang="ko-KR" altLang="en-US" sz="800" b="1" dirty="0"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00131148"/>
                  </a:ext>
                </a:extLst>
              </a:tr>
              <a:tr h="281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j-ea"/>
                          <a:ea typeface="+mj-ea"/>
                        </a:rPr>
                        <a:t>화면 경로</a:t>
                      </a:r>
                    </a:p>
                  </a:txBody>
                  <a:tcPr marL="69342" marR="69342" marT="34671" marB="34671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Arial" panose="020B0604020202020204" pitchFamily="34" charset="0"/>
                        </a:rPr>
                        <a:t>상세내용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9342" marR="69342" marT="34671" marB="34671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37344096"/>
                  </a:ext>
                </a:extLst>
              </a:tr>
              <a:tr h="5794704">
                <a:tc gridSpan="6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69342" marR="69342" marT="34671" marB="3467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69342" marR="69342" marT="34671" marB="34671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36457412"/>
                  </a:ext>
                </a:extLst>
              </a:tr>
            </a:tbl>
          </a:graphicData>
        </a:graphic>
      </p:graphicFrame>
      <p:sp>
        <p:nvSpPr>
          <p:cNvPr id="8" name="슬라이드 번호 개체 틀 6">
            <a:extLst>
              <a:ext uri="{FF2B5EF4-FFF2-40B4-BE49-F238E27FC236}">
                <a16:creationId xmlns:a16="http://schemas.microsoft.com/office/drawing/2014/main" xmlns="" id="{9B927314-6B16-4193-9850-BFBD4A1F3905}"/>
              </a:ext>
            </a:extLst>
          </p:cNvPr>
          <p:cNvSpPr txBox="1">
            <a:spLocks/>
          </p:cNvSpPr>
          <p:nvPr userDrawn="1"/>
        </p:nvSpPr>
        <p:spPr>
          <a:xfrm>
            <a:off x="3595678" y="6564337"/>
            <a:ext cx="2311400" cy="293663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CC9E2A-4A60-4884-A703-5C500DCF82EE}" type="slidenum">
              <a:rPr kumimoji="0" lang="ko-KR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7700551" y="6572272"/>
            <a:ext cx="2038795" cy="2857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lIns="36000" tIns="0" rIns="36000" bIns="0" rtlCol="0" anchor="ctr"/>
          <a:lstStyle/>
          <a:p>
            <a:pPr algn="ctr">
              <a:spcBef>
                <a:spcPct val="25000"/>
              </a:spcBef>
            </a:pPr>
            <a:r>
              <a:rPr lang="ko-KR" altLang="en-US" sz="800" b="1" dirty="0">
                <a:solidFill>
                  <a:schemeClr val="tx1"/>
                </a:solidFill>
                <a:latin typeface="+mn-ea"/>
                <a:ea typeface="+mn-ea"/>
              </a:rPr>
              <a:t>다음 화면 계속</a:t>
            </a:r>
          </a:p>
        </p:txBody>
      </p:sp>
    </p:spTree>
    <p:extLst>
      <p:ext uri="{BB962C8B-B14F-4D97-AF65-F5344CB8AC3E}">
        <p14:creationId xmlns:p14="http://schemas.microsoft.com/office/powerpoint/2010/main" val="1156389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7508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중앙레이블_흑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27"/>
          <p:cNvGrpSpPr>
            <a:grpSpLocks/>
          </p:cNvGrpSpPr>
          <p:nvPr userDrawn="1"/>
        </p:nvGrpSpPr>
        <p:grpSpPr bwMode="auto">
          <a:xfrm>
            <a:off x="2" y="2838450"/>
            <a:ext cx="9904413" cy="1182688"/>
            <a:chOff x="18245" y="4051872"/>
            <a:chExt cx="6839704" cy="25200"/>
          </a:xfrm>
        </p:grpSpPr>
        <p:sp>
          <p:nvSpPr>
            <p:cNvPr id="6" name="직사각형 11"/>
            <p:cNvSpPr>
              <a:spLocks noChangeArrowheads="1"/>
            </p:cNvSpPr>
            <p:nvPr/>
          </p:nvSpPr>
          <p:spPr bwMode="auto">
            <a:xfrm>
              <a:off x="18245" y="4051872"/>
              <a:ext cx="731220" cy="25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7257" tIns="43629" rIns="87257" bIns="43629" anchor="ctr"/>
            <a:lstStyle>
              <a:lvl1pPr>
                <a:defRPr sz="1000">
                  <a:solidFill>
                    <a:schemeClr val="tx1"/>
                  </a:solidFill>
                  <a:latin typeface="Trebuchet MS" pitchFamily="34" charset="0"/>
                  <a:ea typeface="굴림" charset="-127"/>
                </a:defRPr>
              </a:lvl1pPr>
              <a:lvl2pPr marL="742950" indent="-285750">
                <a:defRPr sz="1000">
                  <a:solidFill>
                    <a:schemeClr val="tx1"/>
                  </a:solidFill>
                  <a:latin typeface="Trebuchet MS" pitchFamily="34" charset="0"/>
                  <a:ea typeface="굴림" charset="-127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rebuchet MS" pitchFamily="34" charset="0"/>
                  <a:ea typeface="굴림" charset="-127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rebuchet MS" pitchFamily="34" charset="0"/>
                  <a:ea typeface="굴림" charset="-127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rebuchet MS" pitchFamily="34" charset="0"/>
                  <a:ea typeface="굴림" charset="-127"/>
                </a:defRPr>
              </a:lvl5pPr>
              <a:lvl6pPr marL="2514600" indent="-228600" algn="ctr" eaLnBrk="0" fontAlgn="ctr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rebuchet MS" pitchFamily="34" charset="0"/>
                  <a:ea typeface="굴림" charset="-127"/>
                </a:defRPr>
              </a:lvl6pPr>
              <a:lvl7pPr marL="2971800" indent="-228600" algn="ctr" eaLnBrk="0" fontAlgn="ctr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rebuchet MS" pitchFamily="34" charset="0"/>
                  <a:ea typeface="굴림" charset="-127"/>
                </a:defRPr>
              </a:lvl7pPr>
              <a:lvl8pPr marL="3429000" indent="-228600" algn="ctr" eaLnBrk="0" fontAlgn="ctr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rebuchet MS" pitchFamily="34" charset="0"/>
                  <a:ea typeface="굴림" charset="-127"/>
                </a:defRPr>
              </a:lvl8pPr>
              <a:lvl9pPr marL="3886200" indent="-228600" algn="ctr" eaLnBrk="0" fontAlgn="ctr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rebuchet MS" pitchFamily="34" charset="0"/>
                  <a:ea typeface="굴림" charset="-127"/>
                </a:defRPr>
              </a:lvl9pPr>
            </a:lstStyle>
            <a:p>
              <a:pPr>
                <a:defRPr/>
              </a:pPr>
              <a:endParaRPr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14"/>
            <p:cNvSpPr>
              <a:spLocks noChangeArrowheads="1"/>
            </p:cNvSpPr>
            <p:nvPr/>
          </p:nvSpPr>
          <p:spPr bwMode="auto">
            <a:xfrm>
              <a:off x="506091" y="4051872"/>
              <a:ext cx="6351858" cy="252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7257" tIns="43629" rIns="87257" bIns="43629" anchor="ctr"/>
            <a:lstStyle>
              <a:lvl1pPr>
                <a:defRPr sz="1000">
                  <a:solidFill>
                    <a:schemeClr val="tx1"/>
                  </a:solidFill>
                  <a:latin typeface="Trebuchet MS" pitchFamily="34" charset="0"/>
                  <a:ea typeface="굴림" charset="-127"/>
                </a:defRPr>
              </a:lvl1pPr>
              <a:lvl2pPr marL="742950" indent="-285750">
                <a:defRPr sz="1000">
                  <a:solidFill>
                    <a:schemeClr val="tx1"/>
                  </a:solidFill>
                  <a:latin typeface="Trebuchet MS" pitchFamily="34" charset="0"/>
                  <a:ea typeface="굴림" charset="-127"/>
                </a:defRPr>
              </a:lvl2pPr>
              <a:lvl3pPr marL="1143000" indent="-228600">
                <a:defRPr sz="1000">
                  <a:solidFill>
                    <a:schemeClr val="tx1"/>
                  </a:solidFill>
                  <a:latin typeface="Trebuchet MS" pitchFamily="34" charset="0"/>
                  <a:ea typeface="굴림" charset="-127"/>
                </a:defRPr>
              </a:lvl3pPr>
              <a:lvl4pPr marL="1600200" indent="-228600">
                <a:defRPr sz="1000">
                  <a:solidFill>
                    <a:schemeClr val="tx1"/>
                  </a:solidFill>
                  <a:latin typeface="Trebuchet MS" pitchFamily="34" charset="0"/>
                  <a:ea typeface="굴림" charset="-127"/>
                </a:defRPr>
              </a:lvl4pPr>
              <a:lvl5pPr marL="2057400" indent="-228600">
                <a:defRPr sz="1000">
                  <a:solidFill>
                    <a:schemeClr val="tx1"/>
                  </a:solidFill>
                  <a:latin typeface="Trebuchet MS" pitchFamily="34" charset="0"/>
                  <a:ea typeface="굴림" charset="-127"/>
                </a:defRPr>
              </a:lvl5pPr>
              <a:lvl6pPr marL="2514600" indent="-228600" algn="ctr" eaLnBrk="0" fontAlgn="ctr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rebuchet MS" pitchFamily="34" charset="0"/>
                  <a:ea typeface="굴림" charset="-127"/>
                </a:defRPr>
              </a:lvl6pPr>
              <a:lvl7pPr marL="2971800" indent="-228600" algn="ctr" eaLnBrk="0" fontAlgn="ctr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rebuchet MS" pitchFamily="34" charset="0"/>
                  <a:ea typeface="굴림" charset="-127"/>
                </a:defRPr>
              </a:lvl7pPr>
              <a:lvl8pPr marL="3429000" indent="-228600" algn="ctr" eaLnBrk="0" fontAlgn="ctr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rebuchet MS" pitchFamily="34" charset="0"/>
                  <a:ea typeface="굴림" charset="-127"/>
                </a:defRPr>
              </a:lvl8pPr>
              <a:lvl9pPr marL="3886200" indent="-228600" algn="ctr" eaLnBrk="0" fontAlgn="ctr" hangingPunct="0">
                <a:spcBef>
                  <a:spcPct val="0"/>
                </a:spcBef>
                <a:spcAft>
                  <a:spcPct val="0"/>
                </a:spcAft>
                <a:defRPr sz="1000">
                  <a:solidFill>
                    <a:schemeClr val="tx1"/>
                  </a:solidFill>
                  <a:latin typeface="Trebuchet MS" pitchFamily="34" charset="0"/>
                  <a:ea typeface="굴림" charset="-127"/>
                </a:defRPr>
              </a:lvl9pPr>
            </a:lstStyle>
            <a:p>
              <a:pPr>
                <a:defRPr/>
              </a:pPr>
              <a:endParaRPr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983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0" y="1596781"/>
            <a:ext cx="9906000" cy="190422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0866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돋움" pitchFamily="50" charset="-127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돋움" pitchFamily="50" charset="-127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돋움" pitchFamily="50" charset="-127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돋움" pitchFamily="50" charset="-127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돋움" pitchFamily="50" charset="-127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돋움" pitchFamily="50" charset="-127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돋움" pitchFamily="50" charset="-127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돋움" pitchFamily="50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288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66" r:id="rId3"/>
    <p:sldLayoutId id="2147483664" r:id="rId4"/>
    <p:sldLayoutId id="2147483668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돋움" pitchFamily="50" charset="-127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돋움" pitchFamily="50" charset="-127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돋움" pitchFamily="50" charset="-127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돋움" pitchFamily="50" charset="-127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돋움" pitchFamily="50" charset="-127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돋움" pitchFamily="50" charset="-127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돋움" pitchFamily="50" charset="-127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돋움" pitchFamily="50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nc.go.kr/html/kr/comp/comp_01010201.html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nc.go.kr/_prog/_realname/?site_dvs_cd=kr&amp;menu_dvs_cd=0709&amp;return_url=L19wcm9nL19ib2FyZC9pbmRleC5waHA/bW9kZT1XJmNvZGU9Y29tcCZzaXRlX2R2c19jZD1rciZtZW51X2R2c19jZD0wNzAxJnNrZXk9JnN2YWw9JkdvdG9QYWdlPQ==" TargetMode="External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hyperlink" Target="https://www.law.go.kr/LSW/lsSc.do?p1=&amp;searchName=LicLs,0&amp;menuId=0&amp;query=%EA%B5%AD%EA%B0%80%EC%9C%A0%EA%B3%B5%EC%9E%90%EB%93%B1+%EC%98%88%EC%9A%B0+%EB%B0%8F+%EC%A7%80%EC%9B%90%EC%97%90+%EA%B4%80%ED%95%9C+%EB%B2%95%EB%A5%A0&amp;subMenu=1&amp;y=8&amp;x=17" TargetMode="External"/><Relationship Id="rId7" Type="http://schemas.openxmlformats.org/officeDocument/2006/relationships/hyperlink" Target="https://www.acrc.go.kr/" TargetMode="External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aw.go.kr/LSW/lsSc.do?p1=&amp;searchName=LicLs,0&amp;menuId=0&amp;query=%EC%9E%A5%EC%82%AC+%EB%93%B1%EC%97%90+%EA%B4%80%ED%95%9C+%EB%B2%95%EB%A5%A0&amp;subMenu=1" TargetMode="External"/><Relationship Id="rId5" Type="http://schemas.openxmlformats.org/officeDocument/2006/relationships/hyperlink" Target="https://www.law.go.kr/LSW/lsSc.do?y=0&amp;x=0&amp;p1=&amp;menuId=0&amp;query=%EA%B5%AD%EB%A6%BD%EB%AC%98%EC%A7%80&amp;subMenu=1" TargetMode="External"/><Relationship Id="rId4" Type="http://schemas.openxmlformats.org/officeDocument/2006/relationships/hyperlink" Target="https://www.law.go.kr/LSW/lsSc.do?searchName=LicLs,0&amp;p1=&amp;menuId=0&amp;query=%EB%8F%85%EB%A6%BD%EC%9C%A0%EA%B3%B5%EC%9E%90+%EC%98%88%EC%9A%B0%EC%97%90+%EA%B4%80%ED%95%9C+%EB%B2%95%EB%A5%A0&amp;subMenu=1" TargetMode="Externa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dnc.go.kr/html/kr/part/part_0212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nc.go.kr/html/kr/part/part_0212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nc.go.kr/html/kr/part/part_020311.html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365.go.kr)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nc.go.kr/html/kr/comp/comp_01010201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112429"/>
              </p:ext>
            </p:extLst>
          </p:nvPr>
        </p:nvGraphicFramePr>
        <p:xfrm>
          <a:off x="3224808" y="4363641"/>
          <a:ext cx="3456384" cy="1009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65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문서번호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DNC-CSSI-PD-DE-204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65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     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65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     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0" y="1493741"/>
            <a:ext cx="9906000" cy="1619970"/>
            <a:chOff x="0" y="1483479"/>
            <a:chExt cx="9906000" cy="1619970"/>
          </a:xfrm>
        </p:grpSpPr>
        <p:sp>
          <p:nvSpPr>
            <p:cNvPr id="6" name="TextBox 5"/>
            <p:cNvSpPr txBox="1"/>
            <p:nvPr/>
          </p:nvSpPr>
          <p:spPr>
            <a:xfrm>
              <a:off x="0" y="1483479"/>
              <a:ext cx="9906000" cy="81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화면설계서</a:t>
              </a:r>
              <a:r>
                <a:rPr lang="en-US" altLang="ko-KR" sz="3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3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홈페이지</a:t>
              </a:r>
              <a:r>
                <a:rPr lang="en-US" altLang="ko-KR" sz="3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2595618"/>
              <a:ext cx="990600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2023</a:t>
              </a:r>
              <a:r>
                <a:rPr lang="ko-KR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</a:t>
              </a:r>
              <a:r>
                <a:rPr lang="ko-KR" altLang="en-US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국립대전현충원</a:t>
              </a:r>
              <a:r>
                <a:rPr lang="ko-KR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홈페이지 개선사업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99247" y="2846601"/>
            <a:ext cx="9205987" cy="707773"/>
          </a:xfrm>
          <a:prstGeom prst="rect">
            <a:avLst/>
          </a:prstGeom>
          <a:noFill/>
        </p:spPr>
        <p:txBody>
          <a:bodyPr wrap="square" lIns="35994" rIns="35994" rtlCol="0">
            <a:spAutoFit/>
          </a:bodyPr>
          <a:lstStyle/>
          <a:p>
            <a:pPr marL="0" marR="0" lvl="0" indent="0" algn="l" defTabSz="9142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9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이용마당</a:t>
            </a:r>
          </a:p>
        </p:txBody>
      </p:sp>
    </p:spTree>
    <p:extLst>
      <p:ext uri="{BB962C8B-B14F-4D97-AF65-F5344CB8AC3E}">
        <p14:creationId xmlns:p14="http://schemas.microsoft.com/office/powerpoint/2010/main" val="21630776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3606846" y="1299353"/>
            <a:ext cx="271430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안장 행사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481264"/>
              </p:ext>
            </p:extLst>
          </p:nvPr>
        </p:nvGraphicFramePr>
        <p:xfrm>
          <a:off x="7714668" y="781383"/>
          <a:ext cx="2024950" cy="2629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영상 갤러리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안장행사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각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 클릭 시 해당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4depth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이동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사진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자세히보기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영상 재생화면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 작성자 선택 후 검색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 버튼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숫자버튼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클릭후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해당페이지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3871267" y="1340768"/>
            <a:ext cx="259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갤러</a:t>
            </a:r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리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홍보물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책자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공모전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미디어현충원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갤러리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영상 갤러리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안장 행사</a:t>
            </a:r>
            <a:endParaRPr lang="ko-KR" altLang="en-US" dirty="0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944446" y="179971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포토 갤러리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569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 갤러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리</a:t>
            </a: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xmlns="" id="{F7E6B6C3-54BD-2F9B-3D45-2DFE4F3B7436}"/>
              </a:ext>
            </a:extLst>
          </p:cNvPr>
          <p:cNvSpPr/>
          <p:nvPr/>
        </p:nvSpPr>
        <p:spPr>
          <a:xfrm>
            <a:off x="1512398" y="238474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4833" y="1988840"/>
            <a:ext cx="292068" cy="276999"/>
            <a:chOff x="3162018" y="2162933"/>
            <a:chExt cx="292068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갤러리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E704A7-D916-6834-160F-1B5E53D19230}"/>
              </a:ext>
            </a:extLst>
          </p:cNvPr>
          <p:cNvSpPr txBox="1"/>
          <p:nvPr/>
        </p:nvSpPr>
        <p:spPr>
          <a:xfrm>
            <a:off x="344488" y="2697887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0728C2-82BA-BD1B-0CD3-16D490DB2E7E}"/>
              </a:ext>
            </a:extLst>
          </p:cNvPr>
          <p:cNvSpPr txBox="1"/>
          <p:nvPr/>
        </p:nvSpPr>
        <p:spPr>
          <a:xfrm>
            <a:off x="344488" y="294033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안장 행사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C6E9A8F-6C82-6C54-82C3-F29E90105464}"/>
              </a:ext>
            </a:extLst>
          </p:cNvPr>
          <p:cNvSpPr txBox="1"/>
          <p:nvPr/>
        </p:nvSpPr>
        <p:spPr>
          <a:xfrm>
            <a:off x="344488" y="320194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추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도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4443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각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종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https://www.dnc.go.kr/_prog/_board/?code=wors&amp;site_dvs_cd=kr&amp;menu_dvs_cd=05020101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5 0 1 0 2 0 2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6604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가볼만한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곳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187440" y="177901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참배행사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057387" y="177252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안장행사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927334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추도행사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797281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각종행사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5667228" y="174315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>
                <a:latin typeface="+mn-ea"/>
                <a:ea typeface="+mn-ea"/>
              </a:rPr>
              <a:t>가볼만한곳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226514" y="2333018"/>
            <a:ext cx="301686" cy="276999"/>
            <a:chOff x="1227582" y="2332730"/>
            <a:chExt cx="301686" cy="27699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1227582" y="2332730"/>
              <a:ext cx="301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 smtClean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-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1335102" y="2420827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0" name="순서도: 연결자 4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440242" y="2636912"/>
            <a:ext cx="150445" cy="170369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C18EDB4F-78BF-43B0-9175-07005D69701B}"/>
              </a:ext>
            </a:extLst>
          </p:cNvPr>
          <p:cNvSpPr/>
          <p:nvPr/>
        </p:nvSpPr>
        <p:spPr>
          <a:xfrm>
            <a:off x="3570740" y="3771110"/>
            <a:ext cx="2096488" cy="469612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497446" y="3643124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9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495740" y="3184181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8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649" y="2268552"/>
            <a:ext cx="4493699" cy="3592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954683" y="4887090"/>
            <a:ext cx="150445" cy="170369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05128" y="5661248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안장행사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333506" y="2942874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426291" y="3490143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972613" y="4365104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6" name="순서도: 연결자 65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232920" y="5373216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7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solidFill>
                  <a:srgbClr val="FF0000"/>
                </a:solidFill>
                <a:ea typeface="나눔고딕"/>
              </a:rPr>
              <a:t>미디어현충원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58933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3606846" y="1299353"/>
            <a:ext cx="271430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10536" y="232818"/>
            <a:ext cx="2630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안장 행사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자세히 보기 클릭 후 영상재생 페이지</a:t>
            </a:r>
            <a:endParaRPr lang="ko-KR" altLang="en-US" sz="800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954607"/>
              </p:ext>
            </p:extLst>
          </p:nvPr>
        </p:nvGraphicFramePr>
        <p:xfrm>
          <a:off x="7714668" y="781383"/>
          <a:ext cx="2024950" cy="2732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영상 갤러리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안장행사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각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 클릭 시 해당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4depth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이동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재생버튼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영상 재생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음량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화면크기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다운로드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재생속도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화면속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화면 선택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삭제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수정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쓰기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관리자 메뉴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 사용자 메뉴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3871267" y="1340768"/>
            <a:ext cx="259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갤러</a:t>
            </a:r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리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홍보물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책자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공모전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미디어현충원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갤러리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영상 갤러리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안장 행사</a:t>
            </a:r>
            <a:endParaRPr lang="ko-KR" altLang="en-US" dirty="0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944446" y="179971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포토 갤러리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569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 갤러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리</a:t>
            </a: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xmlns="" id="{F7E6B6C3-54BD-2F9B-3D45-2DFE4F3B7436}"/>
              </a:ext>
            </a:extLst>
          </p:cNvPr>
          <p:cNvSpPr/>
          <p:nvPr/>
        </p:nvSpPr>
        <p:spPr>
          <a:xfrm>
            <a:off x="1512398" y="238474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4833" y="1988840"/>
            <a:ext cx="292068" cy="276999"/>
            <a:chOff x="3162018" y="2162933"/>
            <a:chExt cx="292068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갤러리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E704A7-D916-6834-160F-1B5E53D19230}"/>
              </a:ext>
            </a:extLst>
          </p:cNvPr>
          <p:cNvSpPr txBox="1"/>
          <p:nvPr/>
        </p:nvSpPr>
        <p:spPr>
          <a:xfrm>
            <a:off x="344488" y="2697887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0728C2-82BA-BD1B-0CD3-16D490DB2E7E}"/>
              </a:ext>
            </a:extLst>
          </p:cNvPr>
          <p:cNvSpPr txBox="1"/>
          <p:nvPr/>
        </p:nvSpPr>
        <p:spPr>
          <a:xfrm>
            <a:off x="344488" y="294033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안장 행사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C6E9A8F-6C82-6C54-82C3-F29E90105464}"/>
              </a:ext>
            </a:extLst>
          </p:cNvPr>
          <p:cNvSpPr txBox="1"/>
          <p:nvPr/>
        </p:nvSpPr>
        <p:spPr>
          <a:xfrm>
            <a:off x="344488" y="320194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추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도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4443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각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종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https://www.dnc.go.kr/_prog/_board/?mode=V&amp;no=46990&amp;code=ucc_buri&amp;site_dvs_cd=kr&amp;menu_dvs_cd=05020202&amp;skey=&amp;sval=&amp;GotoPage=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5 0 1 0 2 0 2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6604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가볼만한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곳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187440" y="177901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참배행사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057387" y="177252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안장행사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927334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추도행사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797281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각종행사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5667228" y="174315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>
                <a:latin typeface="+mn-ea"/>
                <a:ea typeface="+mn-ea"/>
              </a:rPr>
              <a:t>가볼만한곳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226514" y="2333018"/>
            <a:ext cx="301686" cy="276999"/>
            <a:chOff x="1227582" y="2332730"/>
            <a:chExt cx="301686" cy="27699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1227582" y="2332730"/>
              <a:ext cx="301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 smtClean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-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1335102" y="2420827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6753200" y="5589240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안장행사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258" y="2279300"/>
            <a:ext cx="4514958" cy="3545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순서도: 연결자 4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426291" y="4797152"/>
            <a:ext cx="150445" cy="170369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817096" y="4786287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681192" y="4797152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84" y="4069597"/>
            <a:ext cx="1018576" cy="727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720729" y="5625100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7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solidFill>
                  <a:srgbClr val="FF0000"/>
                </a:solidFill>
                <a:ea typeface="나눔고딕"/>
              </a:rPr>
              <a:t>미디어현충원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07375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3606846" y="1299353"/>
            <a:ext cx="271430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추도 행사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410853"/>
              </p:ext>
            </p:extLst>
          </p:nvPr>
        </p:nvGraphicFramePr>
        <p:xfrm>
          <a:off x="7714668" y="781383"/>
          <a:ext cx="2024950" cy="2629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영상 갤러리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추도행사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각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 클릭 시 해당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4depth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이동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사진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자세히보기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영상 재생화면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 작성자 선택 후 검색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 버튼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숫자버튼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클릭후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해당페이지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3871267" y="1340768"/>
            <a:ext cx="259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갤러</a:t>
            </a:r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리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홍보물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책자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공모전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미디어현충원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갤러리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영상 갤러리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추도 행사</a:t>
            </a:r>
            <a:endParaRPr lang="ko-KR" altLang="en-US" dirty="0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944446" y="179971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포토 갤러리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569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 갤러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리</a:t>
            </a: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xmlns="" id="{F7E6B6C3-54BD-2F9B-3D45-2DFE4F3B7436}"/>
              </a:ext>
            </a:extLst>
          </p:cNvPr>
          <p:cNvSpPr/>
          <p:nvPr/>
        </p:nvSpPr>
        <p:spPr>
          <a:xfrm>
            <a:off x="1512398" y="238474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4833" y="1988840"/>
            <a:ext cx="292068" cy="276999"/>
            <a:chOff x="3162018" y="2162933"/>
            <a:chExt cx="292068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갤러리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E704A7-D916-6834-160F-1B5E53D19230}"/>
              </a:ext>
            </a:extLst>
          </p:cNvPr>
          <p:cNvSpPr txBox="1"/>
          <p:nvPr/>
        </p:nvSpPr>
        <p:spPr>
          <a:xfrm>
            <a:off x="344488" y="2697887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0728C2-82BA-BD1B-0CD3-16D490DB2E7E}"/>
              </a:ext>
            </a:extLst>
          </p:cNvPr>
          <p:cNvSpPr txBox="1"/>
          <p:nvPr/>
        </p:nvSpPr>
        <p:spPr>
          <a:xfrm>
            <a:off x="344488" y="294033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안장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C6E9A8F-6C82-6C54-82C3-F29E90105464}"/>
              </a:ext>
            </a:extLst>
          </p:cNvPr>
          <p:cNvSpPr txBox="1"/>
          <p:nvPr/>
        </p:nvSpPr>
        <p:spPr>
          <a:xfrm>
            <a:off x="344488" y="320194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추</a:t>
            </a:r>
            <a:r>
              <a:rPr lang="ko-KR" altLang="en-US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도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4443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각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종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https://www.dnc.go.kr/_prog/_board/?code=ucc_memo&amp;site_dvs_cd=kr&amp;menu_dvs_cd=05020203&amp;site_dvs_cd=kr&amp;menu_dvs_cd=05020203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5 0 1 0 2 0 3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6604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가볼만한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곳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187440" y="177901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참배행사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057387" y="177252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안장행사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927334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추도행사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797281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각종행사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5667228" y="174315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>
                <a:latin typeface="+mn-ea"/>
                <a:ea typeface="+mn-ea"/>
              </a:rPr>
              <a:t>가볼만한곳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226514" y="2333018"/>
            <a:ext cx="301686" cy="276999"/>
            <a:chOff x="1227582" y="2332730"/>
            <a:chExt cx="301686" cy="27699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1227582" y="2332730"/>
              <a:ext cx="301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 smtClean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-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1335102" y="2420827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752" y="2348879"/>
            <a:ext cx="4593472" cy="3512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순서도: 연결자 4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440242" y="2942874"/>
            <a:ext cx="150445" cy="170369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026691" y="5229742"/>
            <a:ext cx="150445" cy="170369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05128" y="5661248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추도행사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393809" y="2455136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032787" y="3591937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972613" y="4365104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6" name="순서도: 연결자 65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298499" y="5632453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7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solidFill>
                  <a:srgbClr val="FF0000"/>
                </a:solidFill>
                <a:ea typeface="나눔고딕"/>
              </a:rPr>
              <a:t>미디어현충원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98012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3606846" y="1299353"/>
            <a:ext cx="271430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474388" y="232818"/>
            <a:ext cx="27027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추도 행사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자세히 보기 클릭 후 영상재생 페이지</a:t>
            </a:r>
            <a:endParaRPr lang="ko-KR" altLang="en-US" sz="800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272875"/>
              </p:ext>
            </p:extLst>
          </p:nvPr>
        </p:nvGraphicFramePr>
        <p:xfrm>
          <a:off x="7714668" y="781383"/>
          <a:ext cx="2024950" cy="2732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영상 갤러리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추도행사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각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 클릭 시 해당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4depth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이동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재생버튼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영상 재생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음량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화면크기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다운로드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재생속도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화면속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화면 선택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삭제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수정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쓰기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관리자 메뉴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 사용자 메뉴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3871267" y="1340768"/>
            <a:ext cx="259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갤러</a:t>
            </a:r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리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홍보물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책자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공모전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미디어현충원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갤러리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영상 갤러리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추도 행사</a:t>
            </a:r>
            <a:endParaRPr lang="ko-KR" altLang="en-US" dirty="0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944446" y="179971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포토 갤러리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569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 갤러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리</a:t>
            </a: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xmlns="" id="{F7E6B6C3-54BD-2F9B-3D45-2DFE4F3B7436}"/>
              </a:ext>
            </a:extLst>
          </p:cNvPr>
          <p:cNvSpPr/>
          <p:nvPr/>
        </p:nvSpPr>
        <p:spPr>
          <a:xfrm>
            <a:off x="1512398" y="238474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4833" y="1988840"/>
            <a:ext cx="292068" cy="276999"/>
            <a:chOff x="3162018" y="2162933"/>
            <a:chExt cx="292068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갤러리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E704A7-D916-6834-160F-1B5E53D19230}"/>
              </a:ext>
            </a:extLst>
          </p:cNvPr>
          <p:cNvSpPr txBox="1"/>
          <p:nvPr/>
        </p:nvSpPr>
        <p:spPr>
          <a:xfrm>
            <a:off x="344488" y="2697887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0728C2-82BA-BD1B-0CD3-16D490DB2E7E}"/>
              </a:ext>
            </a:extLst>
          </p:cNvPr>
          <p:cNvSpPr txBox="1"/>
          <p:nvPr/>
        </p:nvSpPr>
        <p:spPr>
          <a:xfrm>
            <a:off x="344488" y="294033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안장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C6E9A8F-6C82-6C54-82C3-F29E90105464}"/>
              </a:ext>
            </a:extLst>
          </p:cNvPr>
          <p:cNvSpPr txBox="1"/>
          <p:nvPr/>
        </p:nvSpPr>
        <p:spPr>
          <a:xfrm>
            <a:off x="344488" y="320194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추</a:t>
            </a:r>
            <a:r>
              <a:rPr lang="ko-KR" altLang="en-US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도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4443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각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종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https://www.dnc.go.kr/_prog/_board/?mode=V&amp;no=47020&amp;code=ucc_memo&amp;site_dvs_cd=kr&amp;menu_dvs_cd=05020203&amp;skey=&amp;sval=&amp;GotoPage=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5 0 1 0 2 0 3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6604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가볼만한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곳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187440" y="177901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참배행사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057387" y="177252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안장행사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927334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추도행사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797281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각종행사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5667228" y="174315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>
                <a:latin typeface="+mn-ea"/>
                <a:ea typeface="+mn-ea"/>
              </a:rPr>
              <a:t>가볼만한곳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226514" y="2333018"/>
            <a:ext cx="301686" cy="276999"/>
            <a:chOff x="1227582" y="2332730"/>
            <a:chExt cx="301686" cy="27699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1227582" y="2332730"/>
              <a:ext cx="301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 smtClean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-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1335102" y="2420827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84" y="4069597"/>
            <a:ext cx="1018576" cy="727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155" y="2324052"/>
            <a:ext cx="4371193" cy="3490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6753200" y="5589240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추도행사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순서도: 연결자 4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432720" y="4770799"/>
            <a:ext cx="150445" cy="170369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882675" y="4786287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818779" y="4797152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720729" y="5625100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7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solidFill>
                  <a:srgbClr val="FF0000"/>
                </a:solidFill>
                <a:ea typeface="나눔고딕"/>
              </a:rPr>
              <a:t>미디어현충원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2521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3606846" y="1299353"/>
            <a:ext cx="271430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각종 행사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529838"/>
              </p:ext>
            </p:extLst>
          </p:nvPr>
        </p:nvGraphicFramePr>
        <p:xfrm>
          <a:off x="7714668" y="781383"/>
          <a:ext cx="2024950" cy="2629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영상 갤러리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각종행사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각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 클릭 시 해당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4depth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이동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사진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자세히보기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영상 재생화면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 작성자 선택 후 검색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 버튼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숫자버튼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클릭후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해당페이지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3871267" y="1340768"/>
            <a:ext cx="259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갤러</a:t>
            </a:r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리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홍보물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책자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공모전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미디어현충원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갤러리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영상 갤러리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각종 행사</a:t>
            </a:r>
            <a:endParaRPr lang="ko-KR" altLang="en-US" dirty="0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944446" y="179971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포토 갤러리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569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 갤러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리</a:t>
            </a: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xmlns="" id="{F7E6B6C3-54BD-2F9B-3D45-2DFE4F3B7436}"/>
              </a:ext>
            </a:extLst>
          </p:cNvPr>
          <p:cNvSpPr/>
          <p:nvPr/>
        </p:nvSpPr>
        <p:spPr>
          <a:xfrm>
            <a:off x="1512398" y="238474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4833" y="1988840"/>
            <a:ext cx="292068" cy="276999"/>
            <a:chOff x="3162018" y="2162933"/>
            <a:chExt cx="292068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갤러리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E704A7-D916-6834-160F-1B5E53D19230}"/>
              </a:ext>
            </a:extLst>
          </p:cNvPr>
          <p:cNvSpPr txBox="1"/>
          <p:nvPr/>
        </p:nvSpPr>
        <p:spPr>
          <a:xfrm>
            <a:off x="344488" y="2697887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0728C2-82BA-BD1B-0CD3-16D490DB2E7E}"/>
              </a:ext>
            </a:extLst>
          </p:cNvPr>
          <p:cNvSpPr txBox="1"/>
          <p:nvPr/>
        </p:nvSpPr>
        <p:spPr>
          <a:xfrm>
            <a:off x="344488" y="294033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안장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C6E9A8F-6C82-6C54-82C3-F29E90105464}"/>
              </a:ext>
            </a:extLst>
          </p:cNvPr>
          <p:cNvSpPr txBox="1"/>
          <p:nvPr/>
        </p:nvSpPr>
        <p:spPr>
          <a:xfrm>
            <a:off x="344488" y="320194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추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도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4443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각</a:t>
            </a:r>
            <a:r>
              <a:rPr lang="ko-KR" altLang="en-US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종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https://www.dnc.go.kr/_prog/_board/?code=ucc_even&amp;site_dvs_cd=kr&amp;menu_dvs_cd=05020204&amp;site_dvs_cd=kr&amp;menu_dvs_cd=05020204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5 0 1 0 2 0 4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6604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가볼만한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곳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187440" y="177901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참배행사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057387" y="177252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안장행사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927334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추도행사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797281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각종행사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5667228" y="174315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>
                <a:latin typeface="+mn-ea"/>
                <a:ea typeface="+mn-ea"/>
              </a:rPr>
              <a:t>가볼만한곳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226514" y="2333018"/>
            <a:ext cx="301686" cy="276999"/>
            <a:chOff x="1227582" y="2332730"/>
            <a:chExt cx="301686" cy="27699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1227582" y="2332730"/>
              <a:ext cx="301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 smtClean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-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1335102" y="2420827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748" y="2350279"/>
            <a:ext cx="4563476" cy="345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순서도: 연결자 4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440242" y="2942874"/>
            <a:ext cx="150445" cy="170369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026691" y="5229742"/>
            <a:ext cx="150445" cy="170369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05128" y="5661248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각종행사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393809" y="2455136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032787" y="3555361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6" name="순서도: 연결자 65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298499" y="5605021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7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solidFill>
                  <a:srgbClr val="FF0000"/>
                </a:solidFill>
                <a:ea typeface="나눔고딕"/>
              </a:rPr>
              <a:t>미디어현충원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55029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3606846" y="1299353"/>
            <a:ext cx="271430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19501" y="232818"/>
            <a:ext cx="2630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각종 행사 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자세히 보기 클릭 후 영상재생 페이지</a:t>
            </a:r>
            <a:endParaRPr lang="ko-KR" altLang="en-US" sz="800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880036"/>
              </p:ext>
            </p:extLst>
          </p:nvPr>
        </p:nvGraphicFramePr>
        <p:xfrm>
          <a:off x="7714668" y="781383"/>
          <a:ext cx="2024950" cy="2732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영상 갤러리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각종행사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각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 클릭 시 해당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4depth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이동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재생버튼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영상 재생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음량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화면크기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다운로드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재생속도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화면속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화면 선택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삭제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수정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쓰기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관리자 메뉴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 사용자 메뉴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3871267" y="1340768"/>
            <a:ext cx="259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갤러</a:t>
            </a:r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리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홍보물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책자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공모전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미디어현충원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갤러리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영상 갤러리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각종 행사</a:t>
            </a:r>
            <a:endParaRPr lang="ko-KR" altLang="en-US" dirty="0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944446" y="179971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포토 갤러리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569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 갤러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리</a:t>
            </a: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xmlns="" id="{F7E6B6C3-54BD-2F9B-3D45-2DFE4F3B7436}"/>
              </a:ext>
            </a:extLst>
          </p:cNvPr>
          <p:cNvSpPr/>
          <p:nvPr/>
        </p:nvSpPr>
        <p:spPr>
          <a:xfrm>
            <a:off x="1512398" y="238474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4833" y="1988840"/>
            <a:ext cx="292068" cy="276999"/>
            <a:chOff x="3162018" y="2162933"/>
            <a:chExt cx="292068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갤러리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E704A7-D916-6834-160F-1B5E53D19230}"/>
              </a:ext>
            </a:extLst>
          </p:cNvPr>
          <p:cNvSpPr txBox="1"/>
          <p:nvPr/>
        </p:nvSpPr>
        <p:spPr>
          <a:xfrm>
            <a:off x="344488" y="2697887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0728C2-82BA-BD1B-0CD3-16D490DB2E7E}"/>
              </a:ext>
            </a:extLst>
          </p:cNvPr>
          <p:cNvSpPr txBox="1"/>
          <p:nvPr/>
        </p:nvSpPr>
        <p:spPr>
          <a:xfrm>
            <a:off x="344488" y="294033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안장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C6E9A8F-6C82-6C54-82C3-F29E90105464}"/>
              </a:ext>
            </a:extLst>
          </p:cNvPr>
          <p:cNvSpPr txBox="1"/>
          <p:nvPr/>
        </p:nvSpPr>
        <p:spPr>
          <a:xfrm>
            <a:off x="344488" y="320194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추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도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4443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각</a:t>
            </a:r>
            <a:r>
              <a:rPr lang="ko-KR" altLang="en-US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종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en-US" altLang="ko-KR" dirty="0"/>
              <a:t>https://www.dnc.go.kr/_prog/_board/?mode=V&amp;no=47028&amp;code=ucc_even&amp;site_dvs_cd=kr&amp;menu_dvs_cd=05020204&amp;skey=&amp;sval=&amp;GotoPage=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5 0 1 0 2 0 4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6604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가볼만한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곳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187440" y="177901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참배행사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057387" y="177252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안장행사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927334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추도행사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797281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각종행사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5667228" y="174315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>
                <a:latin typeface="+mn-ea"/>
                <a:ea typeface="+mn-ea"/>
              </a:rPr>
              <a:t>가볼만한곳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226514" y="2333018"/>
            <a:ext cx="301686" cy="276999"/>
            <a:chOff x="1227582" y="2332730"/>
            <a:chExt cx="301686" cy="27699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1227582" y="2332730"/>
              <a:ext cx="301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 smtClean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-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1335102" y="2420827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106" y="2348879"/>
            <a:ext cx="4494118" cy="3440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84" y="4069597"/>
            <a:ext cx="1018576" cy="727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6177136" y="5805264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각종행사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순서도: 연결자 4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432720" y="4770799"/>
            <a:ext cx="150445" cy="170369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882675" y="4786287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818779" y="4797152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720729" y="5625100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7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solidFill>
                  <a:srgbClr val="FF0000"/>
                </a:solidFill>
                <a:ea typeface="나눔고딕"/>
              </a:rPr>
              <a:t>미디어현충원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98488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3606846" y="1299353"/>
            <a:ext cx="271430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가볼만한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곳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833455"/>
              </p:ext>
            </p:extLst>
          </p:nvPr>
        </p:nvGraphicFramePr>
        <p:xfrm>
          <a:off x="7714668" y="781383"/>
          <a:ext cx="2024950" cy="2527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영상 갤러리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가볼만한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곳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각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 클릭 시 해당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4depth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이동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 버튼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 작성자 선택 후 검색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3871267" y="1340768"/>
            <a:ext cx="259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갤러</a:t>
            </a:r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리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홍보물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책자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공모전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미디어현충원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갤러리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영상 갤러리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가볼만한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곳</a:t>
            </a:r>
            <a:endParaRPr lang="ko-KR" altLang="en-US" dirty="0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944446" y="179971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포토 갤러리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569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 갤러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리</a:t>
            </a: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xmlns="" id="{F7E6B6C3-54BD-2F9B-3D45-2DFE4F3B7436}"/>
              </a:ext>
            </a:extLst>
          </p:cNvPr>
          <p:cNvSpPr/>
          <p:nvPr/>
        </p:nvSpPr>
        <p:spPr>
          <a:xfrm>
            <a:off x="1512398" y="238474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4833" y="1988840"/>
            <a:ext cx="292068" cy="276999"/>
            <a:chOff x="3162018" y="2162933"/>
            <a:chExt cx="292068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갤러리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E704A7-D916-6834-160F-1B5E53D19230}"/>
              </a:ext>
            </a:extLst>
          </p:cNvPr>
          <p:cNvSpPr txBox="1"/>
          <p:nvPr/>
        </p:nvSpPr>
        <p:spPr>
          <a:xfrm>
            <a:off x="344488" y="2697887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0728C2-82BA-BD1B-0CD3-16D490DB2E7E}"/>
              </a:ext>
            </a:extLst>
          </p:cNvPr>
          <p:cNvSpPr txBox="1"/>
          <p:nvPr/>
        </p:nvSpPr>
        <p:spPr>
          <a:xfrm>
            <a:off x="344488" y="294033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안장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C6E9A8F-6C82-6C54-82C3-F29E90105464}"/>
              </a:ext>
            </a:extLst>
          </p:cNvPr>
          <p:cNvSpPr txBox="1"/>
          <p:nvPr/>
        </p:nvSpPr>
        <p:spPr>
          <a:xfrm>
            <a:off x="344488" y="320194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추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도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4443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각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종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https://www.dnc.go.kr/_prog/_board/?code=ucc_even&amp;site_dvs_cd=kr&amp;menu_dvs_cd=05020204&amp;site_dvs_cd=kr&amp;menu_dvs_cd=05020204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5 0 1 0 2 0 5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6604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b="1" dirty="0" err="1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가볼만한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곳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187440" y="177901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참배행사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057387" y="177252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안장행사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927334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추도행사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797281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각종행사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5667228" y="174315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err="1" smtClean="0">
                <a:solidFill>
                  <a:srgbClr val="FF0000"/>
                </a:solidFill>
                <a:latin typeface="+mn-ea"/>
                <a:ea typeface="+mn-ea"/>
              </a:rPr>
              <a:t>가볼만한곳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226514" y="2333018"/>
            <a:ext cx="301686" cy="276999"/>
            <a:chOff x="1227582" y="2332730"/>
            <a:chExt cx="301686" cy="27699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1227582" y="2332730"/>
              <a:ext cx="301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 smtClean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-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1335102" y="2420827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982256" y="5661248"/>
            <a:ext cx="1419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가볼만한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곳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712" y="2593524"/>
            <a:ext cx="4547486" cy="1534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907034" y="3204011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306611" y="2743168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solidFill>
                  <a:srgbClr val="FF0000"/>
                </a:solidFill>
                <a:ea typeface="나눔고딕"/>
              </a:rPr>
              <a:t>미디어현충원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3300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3606846" y="1299353"/>
            <a:ext cx="271430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홍보책자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49211"/>
              </p:ext>
            </p:extLst>
          </p:nvPr>
        </p:nvGraphicFramePr>
        <p:xfrm>
          <a:off x="7714668" y="781383"/>
          <a:ext cx="2024950" cy="2424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홍보책자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pdf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다운로드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실행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3871267" y="1340768"/>
            <a:ext cx="259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갤러</a:t>
            </a:r>
            <a:r>
              <a:rPr lang="ko-KR" altLang="en-US" sz="1100" dirty="0">
                <a:ea typeface="나눔고딕"/>
              </a:rPr>
              <a:t>리</a:t>
            </a:r>
            <a:r>
              <a:rPr lang="ko-KR" altLang="en-US" sz="1100" dirty="0" smtClean="0">
                <a:ea typeface="나눔고딕"/>
              </a:rPr>
              <a:t>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홍보물</a:t>
            </a:r>
            <a:r>
              <a:rPr lang="en-US" altLang="ko-KR" sz="1100" b="1" dirty="0" smtClean="0">
                <a:solidFill>
                  <a:srgbClr val="FF0000"/>
                </a:solidFill>
                <a:ea typeface="나눔고딕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책자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공모전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미디어현충원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홍보물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책자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홍보 책자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홍보 책자        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569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소식지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홍보물</a:t>
            </a:r>
            <a:r>
              <a:rPr lang="en-US" altLang="ko-KR" sz="1300" b="1" dirty="0" smtClean="0">
                <a:latin typeface="+mj-ea"/>
                <a:ea typeface="+mj-ea"/>
              </a:rPr>
              <a:t>/</a:t>
            </a:r>
            <a:r>
              <a:rPr lang="ko-KR" altLang="en-US" sz="1300" b="1" dirty="0" smtClean="0">
                <a:latin typeface="+mj-ea"/>
                <a:ea typeface="+mj-ea"/>
              </a:rPr>
              <a:t>책자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https://www.dnc.go.kr/html/kr/medi/medi_050210.html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5 0 2 0 1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982256" y="5661248"/>
            <a:ext cx="1419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홍보책자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695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70892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 둘레길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홍보책자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959" y="2420888"/>
            <a:ext cx="4641273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586531" y="5157192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solidFill>
                  <a:srgbClr val="FF0000"/>
                </a:solidFill>
                <a:ea typeface="나눔고딕"/>
              </a:rPr>
              <a:t>미디어현충원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26691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3606846" y="1299353"/>
            <a:ext cx="271430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소식지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543112"/>
              </p:ext>
            </p:extLst>
          </p:nvPr>
        </p:nvGraphicFramePr>
        <p:xfrm>
          <a:off x="7714668" y="781383"/>
          <a:ext cx="2024950" cy="2527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소식지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년 선택 후 이동 클릭 시 해당 년 </a:t>
                      </a:r>
                      <a:endParaRPr lang="en-US" altLang="ko-KR" sz="8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소식지 이미지 표시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작은 이미지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큰창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 표시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다운받기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다운로드 시작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3871267" y="1340768"/>
            <a:ext cx="259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갤러</a:t>
            </a:r>
            <a:r>
              <a:rPr lang="ko-KR" altLang="en-US" sz="1100" dirty="0">
                <a:ea typeface="나눔고딕"/>
              </a:rPr>
              <a:t>리</a:t>
            </a:r>
            <a:r>
              <a:rPr lang="ko-KR" altLang="en-US" sz="1100" dirty="0" smtClean="0">
                <a:ea typeface="나눔고딕"/>
              </a:rPr>
              <a:t>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홍보물</a:t>
            </a:r>
            <a:r>
              <a:rPr lang="en-US" altLang="ko-KR" sz="1100" b="1" dirty="0" smtClean="0">
                <a:solidFill>
                  <a:srgbClr val="FF0000"/>
                </a:solidFill>
                <a:ea typeface="나눔고딕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책자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공모전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미디어현충원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홍보물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책자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소식지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홍보 책자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569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소식지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홍보물</a:t>
            </a:r>
            <a:r>
              <a:rPr lang="en-US" altLang="ko-KR" sz="1300" b="1" dirty="0" smtClean="0">
                <a:latin typeface="+mj-ea"/>
                <a:ea typeface="+mj-ea"/>
              </a:rPr>
              <a:t>/</a:t>
            </a:r>
            <a:r>
              <a:rPr lang="ko-KR" altLang="en-US" sz="1300" b="1" dirty="0" smtClean="0">
                <a:latin typeface="+mj-ea"/>
                <a:ea typeface="+mj-ea"/>
              </a:rPr>
              <a:t>책자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https://www.dnc.go.kr/_prog/webzine/index.php?menu_dvs_cd=050203&amp;site_dvs_cd=kr&amp;year=2022&amp;x=20&amp;y=11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5 0 2 0 2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695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70892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 둘레길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소식지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728" y="2223754"/>
            <a:ext cx="4123294" cy="385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754053" y="2895836"/>
            <a:ext cx="136768" cy="14080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982256" y="5661248"/>
            <a:ext cx="1419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소식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808984" y="3144183"/>
            <a:ext cx="136768" cy="14080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504728" y="3216191"/>
            <a:ext cx="136768" cy="14080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402114" y="5517232"/>
            <a:ext cx="136768" cy="14080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solidFill>
                  <a:srgbClr val="FF0000"/>
                </a:solidFill>
                <a:ea typeface="나눔고딕"/>
              </a:rPr>
              <a:t>미디어현충원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73543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3606846" y="1299353"/>
            <a:ext cx="271430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 둘레길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438252"/>
              </p:ext>
            </p:extLst>
          </p:nvPr>
        </p:nvGraphicFramePr>
        <p:xfrm>
          <a:off x="7714668" y="781383"/>
          <a:ext cx="2024950" cy="2424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보훈둘레길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pdf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다운로드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실행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3871267" y="1340768"/>
            <a:ext cx="259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갤러</a:t>
            </a:r>
            <a:r>
              <a:rPr lang="ko-KR" altLang="en-US" sz="1100" dirty="0">
                <a:ea typeface="나눔고딕"/>
              </a:rPr>
              <a:t>리</a:t>
            </a:r>
            <a:r>
              <a:rPr lang="ko-KR" altLang="en-US" sz="1100" dirty="0" smtClean="0">
                <a:ea typeface="나눔고딕"/>
              </a:rPr>
              <a:t>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홍보물</a:t>
            </a:r>
            <a:r>
              <a:rPr lang="en-US" altLang="ko-KR" sz="1100" b="1" dirty="0" smtClean="0">
                <a:solidFill>
                  <a:srgbClr val="FF0000"/>
                </a:solidFill>
                <a:ea typeface="나눔고딕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책자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공모전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미디어현충원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홍보물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책자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 둘레길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홍보 책자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569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소식지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홍보물</a:t>
            </a:r>
            <a:r>
              <a:rPr lang="en-US" altLang="ko-KR" sz="1300" b="1" dirty="0" smtClean="0">
                <a:latin typeface="+mj-ea"/>
                <a:ea typeface="+mj-ea"/>
              </a:rPr>
              <a:t>/</a:t>
            </a:r>
            <a:r>
              <a:rPr lang="ko-KR" altLang="en-US" sz="1300" b="1" dirty="0" smtClean="0">
                <a:latin typeface="+mj-ea"/>
                <a:ea typeface="+mj-ea"/>
              </a:rPr>
              <a:t>책자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https://www.dnc.go.kr/html/kr/medi/medi_050209.html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5 0 2 0 3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982256" y="5661248"/>
            <a:ext cx="1419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보훈둘레길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695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70892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보훈 둘레길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보훈둘레</a:t>
            </a:r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길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360712" y="2276872"/>
            <a:ext cx="4586521" cy="3384376"/>
            <a:chOff x="2430414" y="1672135"/>
            <a:chExt cx="5045173" cy="369372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0414" y="1672135"/>
              <a:ext cx="5045173" cy="3513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508" y="4451463"/>
              <a:ext cx="2057400" cy="91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559636" y="5425394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solidFill>
                  <a:srgbClr val="FF0000"/>
                </a:solidFill>
                <a:ea typeface="나눔고딕"/>
              </a:rPr>
              <a:t>미디어현충원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68067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1799641" y="1299353"/>
            <a:ext cx="4808560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안장 안내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674216"/>
              </p:ext>
            </p:extLst>
          </p:nvPr>
        </p:nvGraphicFramePr>
        <p:xfrm>
          <a:off x="7714668" y="781383"/>
          <a:ext cx="2024950" cy="2435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안장</a:t>
                      </a:r>
                      <a:r>
                        <a:rPr lang="en-US" altLang="ko-KR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이장 메뉴 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안장</a:t>
                      </a:r>
                      <a:r>
                        <a:rPr lang="en-US" altLang="ko-KR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이장이란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 마우스오버시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레이어가 나타납니다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이용마당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2014051" y="1340768"/>
            <a:ext cx="5429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안장안내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>
                <a:ea typeface="나눔고딕"/>
              </a:rPr>
              <a:t>일일합동 안장식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>
                <a:ea typeface="나눔고딕"/>
              </a:rPr>
              <a:t>각종 신청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>
                <a:ea typeface="나눔고딕"/>
              </a:rPr>
              <a:t>신청서식 </a:t>
            </a:r>
            <a:r>
              <a:rPr lang="ko-KR" altLang="en-US" sz="1100" dirty="0" err="1">
                <a:ea typeface="나눔고딕"/>
              </a:rPr>
              <a:t>내려받기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마당 ＞ 안장안내</a:t>
            </a:r>
            <a:endParaRPr lang="ko-KR" altLang="en-US" dirty="0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822686" y="1340768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안장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이장       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3861048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357301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위패 봉안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422207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3934040"/>
            <a:ext cx="1215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배우자 합장</a:t>
            </a: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xmlns="" id="{F7E6B6C3-54BD-2F9B-3D45-2DFE4F3B7436}"/>
              </a:ext>
            </a:extLst>
          </p:cNvPr>
          <p:cNvSpPr/>
          <p:nvPr/>
        </p:nvSpPr>
        <p:spPr>
          <a:xfrm>
            <a:off x="1041766" y="202622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4619650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5335A4D-EC9B-5F68-544F-CA5F5D5E00B0}"/>
              </a:ext>
            </a:extLst>
          </p:cNvPr>
          <p:cNvSpPr txBox="1"/>
          <p:nvPr/>
        </p:nvSpPr>
        <p:spPr>
          <a:xfrm>
            <a:off x="297648" y="4233960"/>
            <a:ext cx="11905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생전 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안장대상 </a:t>
            </a:r>
            <a:endParaRPr lang="en-US" altLang="ko-KR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결정 신청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4833" y="1988840"/>
            <a:ext cx="292068" cy="276999"/>
            <a:chOff x="3162018" y="2162933"/>
            <a:chExt cx="292068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>
                <a:latin typeface="+mj-ea"/>
                <a:ea typeface="+mj-ea"/>
              </a:rPr>
              <a:t>안장 안내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E704A7-D916-6834-160F-1B5E53D19230}"/>
              </a:ext>
            </a:extLst>
          </p:cNvPr>
          <p:cNvSpPr txBox="1"/>
          <p:nvPr/>
        </p:nvSpPr>
        <p:spPr>
          <a:xfrm>
            <a:off x="344488" y="234888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대상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0728C2-82BA-BD1B-0CD3-16D490DB2E7E}"/>
              </a:ext>
            </a:extLst>
          </p:cNvPr>
          <p:cNvSpPr txBox="1"/>
          <p:nvPr/>
        </p:nvSpPr>
        <p:spPr>
          <a:xfrm>
            <a:off x="344488" y="259132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절차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C6E9A8F-6C82-6C54-82C3-F29E90105464}"/>
              </a:ext>
            </a:extLst>
          </p:cNvPr>
          <p:cNvSpPr txBox="1"/>
          <p:nvPr/>
        </p:nvSpPr>
        <p:spPr>
          <a:xfrm>
            <a:off x="344488" y="285293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안장 신청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09538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이장 신청</a:t>
            </a:r>
          </a:p>
        </p:txBody>
      </p:sp>
      <p:pic>
        <p:nvPicPr>
          <p:cNvPr id="30" name="Picture 2" descr="C:\Users\rian\Desktop\안장이장이란.png">
            <a:extLst>
              <a:ext uri="{FF2B5EF4-FFF2-40B4-BE49-F238E27FC236}">
                <a16:creationId xmlns:a16="http://schemas.microsoft.com/office/drawing/2014/main" xmlns="" id="{67BEBA2C-036E-3D05-3A73-FD48D3703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1"/>
          <a:stretch/>
        </p:blipFill>
        <p:spPr bwMode="auto">
          <a:xfrm>
            <a:off x="1832371" y="2016516"/>
            <a:ext cx="5567201" cy="137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90957" y="1843496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안장</a:t>
            </a:r>
            <a:r>
              <a:rPr lang="en-US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이장 이란</a:t>
            </a:r>
            <a:r>
              <a:rPr lang="en-US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     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https://www.dnc.go.kr/html/kr/comp/comp_01010201.html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 0 1 0 1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593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3606846" y="1299353"/>
            <a:ext cx="271430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공모전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12804"/>
              </p:ext>
            </p:extLst>
          </p:nvPr>
        </p:nvGraphicFramePr>
        <p:xfrm>
          <a:off x="7714668" y="781383"/>
          <a:ext cx="2024950" cy="2424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사진공모전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해당회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페이지 이동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검색 기능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사진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제목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자세히 보기 이동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 시 목록으로 이동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페이지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3871267" y="1340768"/>
            <a:ext cx="259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갤러</a:t>
            </a:r>
            <a:r>
              <a:rPr lang="ko-KR" altLang="en-US" sz="1100" dirty="0">
                <a:ea typeface="나눔고딕"/>
              </a:rPr>
              <a:t>리</a:t>
            </a:r>
            <a:r>
              <a:rPr lang="ko-KR" altLang="en-US" sz="1100" dirty="0" smtClean="0">
                <a:ea typeface="나눔고딕"/>
              </a:rPr>
              <a:t>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홍보물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책자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공모전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미디어현충원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공모전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공모전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사진 공모전        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569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체험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소감문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공모전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https://www.dnc.go.kr/html/kr/medi/medi_050209.html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5 0 3 0 1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보훈둘레</a:t>
            </a:r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길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44" y="2221198"/>
            <a:ext cx="3888432" cy="38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5982256" y="5837202"/>
            <a:ext cx="1419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사진공모전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082475" y="5866407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561342" y="2526856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9" name="순서도: 연결자 3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179740" y="2968142"/>
            <a:ext cx="124335" cy="12800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098699" y="5661248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812441" y="3300999"/>
            <a:ext cx="124335" cy="12800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solidFill>
                  <a:srgbClr val="FF0000"/>
                </a:solidFill>
                <a:ea typeface="나눔고딕"/>
              </a:rPr>
              <a:t>미디어현충원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5261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3606846" y="1299353"/>
            <a:ext cx="271430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공모전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제목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선택후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화면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811017"/>
              </p:ext>
            </p:extLst>
          </p:nvPr>
        </p:nvGraphicFramePr>
        <p:xfrm>
          <a:off x="7714668" y="781383"/>
          <a:ext cx="2024950" cy="2424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사진공모전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 시 목록 이동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3871267" y="1340768"/>
            <a:ext cx="259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갤러</a:t>
            </a:r>
            <a:r>
              <a:rPr lang="ko-KR" altLang="en-US" sz="1100" dirty="0">
                <a:ea typeface="나눔고딕"/>
              </a:rPr>
              <a:t>리</a:t>
            </a:r>
            <a:r>
              <a:rPr lang="ko-KR" altLang="en-US" sz="1100" dirty="0" smtClean="0">
                <a:ea typeface="나눔고딕"/>
              </a:rPr>
              <a:t>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홍보물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책자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공모전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미디어현충원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공모전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공모전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사진 공모전        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569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체험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소감문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공모전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https://www.dnc.go.kr/html/kr/medi/medi_050209.html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5 0 3 0 1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보훈둘레</a:t>
            </a:r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길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982256" y="5837202"/>
            <a:ext cx="1419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사진공모전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43" y="2218866"/>
            <a:ext cx="2991353" cy="385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457056" y="5911520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solidFill>
                  <a:srgbClr val="FF0000"/>
                </a:solidFill>
                <a:ea typeface="나눔고딕"/>
              </a:rPr>
              <a:t>미디어현충원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8519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3606846" y="1299353"/>
            <a:ext cx="271430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체험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소감문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397452"/>
              </p:ext>
            </p:extLst>
          </p:nvPr>
        </p:nvGraphicFramePr>
        <p:xfrm>
          <a:off x="7714668" y="781383"/>
          <a:ext cx="2024950" cy="2424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체험소감문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제목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내용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작성자 검색 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제목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상세페이지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 시 목록으로 이동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페이지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3871267" y="1340768"/>
            <a:ext cx="259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갤러</a:t>
            </a:r>
            <a:r>
              <a:rPr lang="ko-KR" altLang="en-US" sz="1100" dirty="0">
                <a:ea typeface="나눔고딕"/>
              </a:rPr>
              <a:t>리</a:t>
            </a:r>
            <a:r>
              <a:rPr lang="ko-KR" altLang="en-US" sz="1100" dirty="0" smtClean="0">
                <a:ea typeface="나눔고딕"/>
              </a:rPr>
              <a:t>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홍보물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책자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공모전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미디어현충원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공모전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체험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소감문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사진 공모전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569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체험 </a:t>
            </a:r>
            <a:r>
              <a:rPr lang="ko-KR" altLang="en-US" sz="1100" b="1" dirty="0" err="1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소감문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공모전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https://www.dnc.go.kr/_prog/_board/?code=impr&amp;site_dvs_cd=kr&amp;menu_dvs_cd=050205&amp;site_dvs_cd=kr&amp;menu_dvs_cd=050205&amp;site_dvs_cd=kr&amp;menu_dvs_cd=050205&amp;site_dvs_cd=kr&amp;menu_dvs_cd=050205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5 0 3 0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체험소감문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335" y="2204863"/>
            <a:ext cx="4794096" cy="3738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5982256" y="5837202"/>
            <a:ext cx="1419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체험소감문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450627" y="2420888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9" name="순서도: 연결자 3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648744" y="2924944"/>
            <a:ext cx="124335" cy="12800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431688" y="5679536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412841" y="5335511"/>
            <a:ext cx="124335" cy="12800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solidFill>
                  <a:srgbClr val="FF0000"/>
                </a:solidFill>
                <a:ea typeface="나눔고딕"/>
              </a:rPr>
              <a:t>미디어현충원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6622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3606846" y="1299353"/>
            <a:ext cx="271430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체험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소감문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상세페이지 화면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723432"/>
              </p:ext>
            </p:extLst>
          </p:nvPr>
        </p:nvGraphicFramePr>
        <p:xfrm>
          <a:off x="7714668" y="781383"/>
          <a:ext cx="2024950" cy="247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체험소감문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상세페이지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해당 파일 다운로드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 시 목록으로 이동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3871267" y="1340768"/>
            <a:ext cx="259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갤러</a:t>
            </a:r>
            <a:r>
              <a:rPr lang="ko-KR" altLang="en-US" sz="1100" dirty="0">
                <a:ea typeface="나눔고딕"/>
              </a:rPr>
              <a:t>리</a:t>
            </a:r>
            <a:r>
              <a:rPr lang="ko-KR" altLang="en-US" sz="1100" dirty="0" smtClean="0">
                <a:ea typeface="나눔고딕"/>
              </a:rPr>
              <a:t>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홍보물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책자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공모전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미디어현충원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공모전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체험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소감문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사진 공모전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569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체험 </a:t>
            </a:r>
            <a:r>
              <a:rPr lang="ko-KR" altLang="en-US" sz="1100" b="1" dirty="0" err="1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소감문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공모전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https://www.dnc.go.kr/_prog/_board/?code=impr&amp;site_dvs_cd=kr&amp;menu_dvs_cd=050205&amp;site_dvs_cd=kr&amp;menu_dvs_cd=050205&amp;site_dvs_cd=kr&amp;menu_dvs_cd=050205&amp;site_dvs_cd=kr&amp;menu_dvs_cd=050205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5 0 3 0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체험소감문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982256" y="5837202"/>
            <a:ext cx="1419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체험소감문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20" y="2276872"/>
            <a:ext cx="4392488" cy="3480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002355" y="3717032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332653" y="5416429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solidFill>
                  <a:srgbClr val="FF0000"/>
                </a:solidFill>
                <a:ea typeface="나눔고딕"/>
              </a:rPr>
              <a:t>미디어현충원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4265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99247" y="2846601"/>
            <a:ext cx="9205987" cy="707773"/>
          </a:xfrm>
          <a:prstGeom prst="rect">
            <a:avLst/>
          </a:prstGeom>
          <a:noFill/>
        </p:spPr>
        <p:txBody>
          <a:bodyPr wrap="square" lIns="35994" rIns="35994" rtlCol="0">
            <a:spAutoFit/>
          </a:bodyPr>
          <a:lstStyle/>
          <a:p>
            <a:pPr marL="0" marR="0" lvl="0" indent="0" algn="l" defTabSz="9142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999" b="1" noProof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</a:t>
            </a:r>
            <a:endParaRPr kumimoji="0" lang="ko-KR" altLang="en-US" sz="39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66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인사말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774422"/>
              </p:ext>
            </p:extLst>
          </p:nvPr>
        </p:nvGraphicFramePr>
        <p:xfrm>
          <a:off x="7714668" y="781383"/>
          <a:ext cx="2024950" cy="258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2depth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메뉴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한줄로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표시되어 보여집니다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인사말 이미지 및 텍스트 영역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012538" y="1299353"/>
            <a:ext cx="4604758" cy="472302"/>
            <a:chOff x="2260591" y="1299353"/>
            <a:chExt cx="4604758" cy="47230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D13A5C26-CB9D-CCE2-95F7-BFA1F7DCE1BB}"/>
                </a:ext>
              </a:extLst>
            </p:cNvPr>
            <p:cNvSpPr/>
            <p:nvPr/>
          </p:nvSpPr>
          <p:spPr>
            <a:xfrm>
              <a:off x="2260591" y="1299353"/>
              <a:ext cx="4604758" cy="472302"/>
            </a:xfrm>
            <a:prstGeom prst="rect">
              <a:avLst/>
            </a:prstGeom>
            <a:solidFill>
              <a:schemeClr val="accent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3A892D6E-1530-5CAD-8CD5-90DD36CDAF27}"/>
                </a:ext>
              </a:extLst>
            </p:cNvPr>
            <p:cNvSpPr txBox="1"/>
            <p:nvPr/>
          </p:nvSpPr>
          <p:spPr>
            <a:xfrm>
              <a:off x="2290991" y="1340768"/>
              <a:ext cx="43902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buFontTx/>
                <a:buChar char="-"/>
              </a:pPr>
              <a:r>
                <a:rPr lang="ko-KR" altLang="en-US" sz="1100" b="1" dirty="0" smtClean="0">
                  <a:solidFill>
                    <a:srgbClr val="FF0000"/>
                  </a:solidFill>
                  <a:ea typeface="나눔고딕"/>
                </a:rPr>
                <a:t>인사말</a:t>
              </a:r>
              <a:r>
                <a:rPr lang="ko-KR" altLang="en-US" sz="1100" dirty="0" smtClean="0">
                  <a:ea typeface="나눔고딕"/>
                </a:rPr>
                <a:t>      </a:t>
              </a:r>
              <a:r>
                <a:rPr lang="en-US" altLang="ko-KR" sz="1100" dirty="0">
                  <a:ea typeface="나눔고딕"/>
                </a:rPr>
                <a:t>- </a:t>
              </a:r>
              <a:r>
                <a:rPr lang="ko-KR" altLang="en-US" sz="1100" dirty="0" smtClean="0">
                  <a:ea typeface="나눔고딕"/>
                </a:rPr>
                <a:t>연혁      </a:t>
              </a:r>
              <a:r>
                <a:rPr lang="en-US" altLang="ko-KR" sz="1100" dirty="0">
                  <a:ea typeface="나눔고딕"/>
                </a:rPr>
                <a:t>- </a:t>
              </a:r>
              <a:r>
                <a:rPr lang="ko-KR" altLang="en-US" sz="1100" dirty="0" smtClean="0">
                  <a:ea typeface="나눔고딕"/>
                </a:rPr>
                <a:t>관련 사이트      </a:t>
              </a:r>
              <a:r>
                <a:rPr lang="en-US" altLang="ko-KR" sz="1100" dirty="0" smtClean="0">
                  <a:ea typeface="나눔고딕"/>
                </a:rPr>
                <a:t>-</a:t>
              </a:r>
              <a:r>
                <a:rPr lang="ko-KR" altLang="en-US" sz="1100" dirty="0" smtClean="0">
                  <a:ea typeface="나눔고딕"/>
                </a:rPr>
                <a:t>조직 및 업무      </a:t>
              </a:r>
              <a:r>
                <a:rPr lang="en-US" altLang="ko-KR" sz="1100" dirty="0" smtClean="0">
                  <a:ea typeface="나눔고딕"/>
                </a:rPr>
                <a:t>-</a:t>
              </a:r>
              <a:r>
                <a:rPr lang="ko-KR" altLang="en-US" sz="1100" dirty="0" smtClean="0">
                  <a:ea typeface="나눔고딕"/>
                </a:rPr>
                <a:t>이용 안내      </a:t>
              </a:r>
              <a:endParaRPr lang="en-US" altLang="ko-KR" sz="1100" dirty="0">
                <a:ea typeface="나눔고딕"/>
              </a:endParaRPr>
            </a:p>
            <a:p>
              <a:pPr algn="l"/>
              <a:r>
                <a:rPr lang="en-US" altLang="ko-KR" sz="1100" dirty="0" smtClean="0">
                  <a:ea typeface="나눔고딕"/>
                </a:rPr>
                <a:t>-  </a:t>
              </a:r>
              <a:r>
                <a:rPr lang="ko-KR" altLang="en-US" sz="1100" dirty="0" smtClean="0">
                  <a:ea typeface="나눔고딕"/>
                </a:rPr>
                <a:t>안장묘역 위치안내       </a:t>
              </a:r>
              <a:r>
                <a:rPr lang="en-US" altLang="ko-KR" sz="1100" dirty="0" smtClean="0">
                  <a:ea typeface="나눔고딕"/>
                </a:rPr>
                <a:t>- </a:t>
              </a:r>
              <a:r>
                <a:rPr lang="ko-KR" altLang="en-US" sz="1100" dirty="0" err="1" smtClean="0">
                  <a:ea typeface="나눔고딕"/>
                </a:rPr>
                <a:t>보훈모시미</a:t>
              </a:r>
              <a:r>
                <a:rPr lang="ko-KR" altLang="en-US" sz="1100" dirty="0" smtClean="0">
                  <a:ea typeface="나눔고딕"/>
                </a:rPr>
                <a:t> 운행안내      </a:t>
              </a:r>
              <a:r>
                <a:rPr lang="en-US" altLang="ko-KR" sz="1100" dirty="0" smtClean="0">
                  <a:ea typeface="나눔고딕"/>
                </a:rPr>
                <a:t>- </a:t>
              </a:r>
              <a:r>
                <a:rPr lang="ko-KR" altLang="en-US" sz="1100" dirty="0" smtClean="0">
                  <a:ea typeface="나눔고딕"/>
                </a:rPr>
                <a:t>찾아오시는 길          </a:t>
              </a:r>
              <a:endParaRPr lang="ko-KR" altLang="en-US" sz="1100" dirty="0">
                <a:ea typeface="나눔고딕"/>
              </a:endParaRPr>
            </a:p>
          </p:txBody>
        </p:sp>
      </p:grp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인사말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인사말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en-US" altLang="ko-KR" dirty="0"/>
              <a:t>https://www.dnc.go.kr/html/kr/intr/intr_0601.html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1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인사말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73280" y="126876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864768" y="1340768"/>
            <a:ext cx="182038" cy="196385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164" y="2204864"/>
            <a:ext cx="3682980" cy="369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6054264" y="5805264"/>
            <a:ext cx="1419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인사말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50210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375188"/>
              </p:ext>
            </p:extLst>
          </p:nvPr>
        </p:nvGraphicFramePr>
        <p:xfrm>
          <a:off x="7714668" y="781383"/>
          <a:ext cx="2024950" cy="258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2depth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메뉴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한줄로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표시되어 보여집니다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연사 이미지 및 텍스트 영역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012538" y="1299353"/>
            <a:ext cx="4604758" cy="472302"/>
            <a:chOff x="2260591" y="1299353"/>
            <a:chExt cx="4604758" cy="47230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D13A5C26-CB9D-CCE2-95F7-BFA1F7DCE1BB}"/>
                </a:ext>
              </a:extLst>
            </p:cNvPr>
            <p:cNvSpPr/>
            <p:nvPr/>
          </p:nvSpPr>
          <p:spPr>
            <a:xfrm>
              <a:off x="2260591" y="1299353"/>
              <a:ext cx="4604758" cy="472302"/>
            </a:xfrm>
            <a:prstGeom prst="rect">
              <a:avLst/>
            </a:prstGeom>
            <a:solidFill>
              <a:schemeClr val="accent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3A892D6E-1530-5CAD-8CD5-90DD36CDAF27}"/>
                </a:ext>
              </a:extLst>
            </p:cNvPr>
            <p:cNvSpPr txBox="1"/>
            <p:nvPr/>
          </p:nvSpPr>
          <p:spPr>
            <a:xfrm>
              <a:off x="2290991" y="1340768"/>
              <a:ext cx="43902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buFontTx/>
                <a:buChar char="-"/>
              </a:pPr>
              <a:r>
                <a:rPr lang="ko-KR" altLang="en-US" sz="1100" dirty="0" smtClean="0">
                  <a:ea typeface="나눔고딕"/>
                </a:rPr>
                <a:t>인사말      </a:t>
              </a:r>
              <a:r>
                <a:rPr lang="en-US" altLang="ko-KR" sz="1100" b="1" dirty="0">
                  <a:solidFill>
                    <a:srgbClr val="FF0000"/>
                  </a:solidFill>
                  <a:ea typeface="나눔고딕"/>
                </a:rPr>
                <a:t>- </a:t>
              </a:r>
              <a:r>
                <a:rPr lang="ko-KR" altLang="en-US" sz="1100" b="1" dirty="0" smtClean="0">
                  <a:solidFill>
                    <a:srgbClr val="FF0000"/>
                  </a:solidFill>
                  <a:ea typeface="나눔고딕"/>
                </a:rPr>
                <a:t>연혁      </a:t>
              </a:r>
              <a:r>
                <a:rPr lang="en-US" altLang="ko-KR" sz="1100" dirty="0">
                  <a:ea typeface="나눔고딕"/>
                </a:rPr>
                <a:t>- </a:t>
              </a:r>
              <a:r>
                <a:rPr lang="ko-KR" altLang="en-US" sz="1100" dirty="0" smtClean="0">
                  <a:ea typeface="나눔고딕"/>
                </a:rPr>
                <a:t>관련 사이트      </a:t>
              </a:r>
              <a:r>
                <a:rPr lang="en-US" altLang="ko-KR" sz="1100" dirty="0" smtClean="0">
                  <a:ea typeface="나눔고딕"/>
                </a:rPr>
                <a:t>-</a:t>
              </a:r>
              <a:r>
                <a:rPr lang="ko-KR" altLang="en-US" sz="1100" dirty="0" smtClean="0">
                  <a:ea typeface="나눔고딕"/>
                </a:rPr>
                <a:t>조직 및 업무      </a:t>
              </a:r>
              <a:r>
                <a:rPr lang="en-US" altLang="ko-KR" sz="1100" dirty="0" smtClean="0">
                  <a:ea typeface="나눔고딕"/>
                </a:rPr>
                <a:t>-</a:t>
              </a:r>
              <a:r>
                <a:rPr lang="ko-KR" altLang="en-US" sz="1100" dirty="0" smtClean="0">
                  <a:ea typeface="나눔고딕"/>
                </a:rPr>
                <a:t>이용 안내      </a:t>
              </a:r>
              <a:endParaRPr lang="en-US" altLang="ko-KR" sz="1100" dirty="0">
                <a:ea typeface="나눔고딕"/>
              </a:endParaRPr>
            </a:p>
            <a:p>
              <a:pPr algn="l"/>
              <a:r>
                <a:rPr lang="en-US" altLang="ko-KR" sz="1100" dirty="0" smtClean="0">
                  <a:ea typeface="나눔고딕"/>
                </a:rPr>
                <a:t>-  </a:t>
              </a:r>
              <a:r>
                <a:rPr lang="ko-KR" altLang="en-US" sz="1100" dirty="0" smtClean="0">
                  <a:ea typeface="나눔고딕"/>
                </a:rPr>
                <a:t>안장묘역 위치안내       </a:t>
              </a:r>
              <a:r>
                <a:rPr lang="en-US" altLang="ko-KR" sz="1100" dirty="0" smtClean="0">
                  <a:ea typeface="나눔고딕"/>
                </a:rPr>
                <a:t>- </a:t>
              </a:r>
              <a:r>
                <a:rPr lang="ko-KR" altLang="en-US" sz="1100" dirty="0" err="1" smtClean="0">
                  <a:ea typeface="나눔고딕"/>
                </a:rPr>
                <a:t>보훈모시미</a:t>
              </a:r>
              <a:r>
                <a:rPr lang="ko-KR" altLang="en-US" sz="1100" dirty="0" smtClean="0">
                  <a:ea typeface="나눔고딕"/>
                </a:rPr>
                <a:t> 운행안내      </a:t>
              </a:r>
              <a:r>
                <a:rPr lang="en-US" altLang="ko-KR" sz="1100" dirty="0" smtClean="0">
                  <a:ea typeface="나눔고딕"/>
                </a:rPr>
                <a:t>- </a:t>
              </a:r>
              <a:r>
                <a:rPr lang="ko-KR" altLang="en-US" sz="1100" dirty="0" smtClean="0">
                  <a:ea typeface="나눔고딕"/>
                </a:rPr>
                <a:t>찾아오시는 길          </a:t>
              </a:r>
              <a:endParaRPr lang="ko-KR" altLang="en-US" sz="1100" dirty="0">
                <a:ea typeface="나눔고딕"/>
              </a:endParaRPr>
            </a:p>
          </p:txBody>
        </p:sp>
      </p:grp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연혁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역사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연혁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en-US" altLang="ko-KR" dirty="0"/>
              <a:t>https://www.dnc.go.kr/html/kr/intr/intr_060201.html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2 0 1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역사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73280" y="126876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864768" y="1340768"/>
            <a:ext cx="182038" cy="196385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54264" y="5805264"/>
            <a:ext cx="1419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연사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역사        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96271" y="23569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연혁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묘역조성 경과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806" y="2183551"/>
            <a:ext cx="4069216" cy="3720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07976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연혁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834307"/>
              </p:ext>
            </p:extLst>
          </p:nvPr>
        </p:nvGraphicFramePr>
        <p:xfrm>
          <a:off x="7714668" y="781383"/>
          <a:ext cx="2024950" cy="258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2depth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메뉴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한줄로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표시되어 보여집니다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연혁 이미지 및 텍스트 영역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연혁 탭으로 구성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012538" y="1299353"/>
            <a:ext cx="4604758" cy="472302"/>
            <a:chOff x="2260591" y="1299353"/>
            <a:chExt cx="4604758" cy="47230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D13A5C26-CB9D-CCE2-95F7-BFA1F7DCE1BB}"/>
                </a:ext>
              </a:extLst>
            </p:cNvPr>
            <p:cNvSpPr/>
            <p:nvPr/>
          </p:nvSpPr>
          <p:spPr>
            <a:xfrm>
              <a:off x="2260591" y="1299353"/>
              <a:ext cx="4604758" cy="472302"/>
            </a:xfrm>
            <a:prstGeom prst="rect">
              <a:avLst/>
            </a:prstGeom>
            <a:solidFill>
              <a:schemeClr val="accent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3A892D6E-1530-5CAD-8CD5-90DD36CDAF27}"/>
                </a:ext>
              </a:extLst>
            </p:cNvPr>
            <p:cNvSpPr txBox="1"/>
            <p:nvPr/>
          </p:nvSpPr>
          <p:spPr>
            <a:xfrm>
              <a:off x="2290991" y="1340768"/>
              <a:ext cx="43902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buFontTx/>
                <a:buChar char="-"/>
              </a:pPr>
              <a:r>
                <a:rPr lang="ko-KR" altLang="en-US" sz="1100" dirty="0" smtClean="0">
                  <a:ea typeface="나눔고딕"/>
                </a:rPr>
                <a:t>인사말      </a:t>
              </a:r>
              <a:r>
                <a:rPr lang="en-US" altLang="ko-KR" sz="1100" b="1" dirty="0">
                  <a:solidFill>
                    <a:srgbClr val="FF0000"/>
                  </a:solidFill>
                  <a:ea typeface="나눔고딕"/>
                </a:rPr>
                <a:t>- </a:t>
              </a:r>
              <a:r>
                <a:rPr lang="ko-KR" altLang="en-US" sz="1100" b="1" dirty="0" smtClean="0">
                  <a:solidFill>
                    <a:srgbClr val="FF0000"/>
                  </a:solidFill>
                  <a:ea typeface="나눔고딕"/>
                </a:rPr>
                <a:t>연혁      </a:t>
              </a:r>
              <a:r>
                <a:rPr lang="en-US" altLang="ko-KR" sz="1100" dirty="0">
                  <a:ea typeface="나눔고딕"/>
                </a:rPr>
                <a:t>- </a:t>
              </a:r>
              <a:r>
                <a:rPr lang="ko-KR" altLang="en-US" sz="1100" dirty="0" smtClean="0">
                  <a:ea typeface="나눔고딕"/>
                </a:rPr>
                <a:t>관련 사이트      </a:t>
              </a:r>
              <a:r>
                <a:rPr lang="en-US" altLang="ko-KR" sz="1100" dirty="0" smtClean="0">
                  <a:ea typeface="나눔고딕"/>
                </a:rPr>
                <a:t>-</a:t>
              </a:r>
              <a:r>
                <a:rPr lang="ko-KR" altLang="en-US" sz="1100" dirty="0" smtClean="0">
                  <a:ea typeface="나눔고딕"/>
                </a:rPr>
                <a:t>조직 및 업무      </a:t>
              </a:r>
              <a:r>
                <a:rPr lang="en-US" altLang="ko-KR" sz="1100" dirty="0" smtClean="0">
                  <a:ea typeface="나눔고딕"/>
                </a:rPr>
                <a:t>-</a:t>
              </a:r>
              <a:r>
                <a:rPr lang="ko-KR" altLang="en-US" sz="1100" dirty="0" smtClean="0">
                  <a:ea typeface="나눔고딕"/>
                </a:rPr>
                <a:t>이용 안내      </a:t>
              </a:r>
              <a:endParaRPr lang="en-US" altLang="ko-KR" sz="1100" dirty="0">
                <a:ea typeface="나눔고딕"/>
              </a:endParaRPr>
            </a:p>
            <a:p>
              <a:pPr algn="l"/>
              <a:r>
                <a:rPr lang="en-US" altLang="ko-KR" sz="1100" dirty="0" smtClean="0">
                  <a:ea typeface="나눔고딕"/>
                </a:rPr>
                <a:t>-  </a:t>
              </a:r>
              <a:r>
                <a:rPr lang="ko-KR" altLang="en-US" sz="1100" dirty="0" smtClean="0">
                  <a:ea typeface="나눔고딕"/>
                </a:rPr>
                <a:t>안장묘역 위치안내       </a:t>
              </a:r>
              <a:r>
                <a:rPr lang="en-US" altLang="ko-KR" sz="1100" dirty="0" smtClean="0">
                  <a:ea typeface="나눔고딕"/>
                </a:rPr>
                <a:t>- </a:t>
              </a:r>
              <a:r>
                <a:rPr lang="ko-KR" altLang="en-US" sz="1100" dirty="0" err="1" smtClean="0">
                  <a:ea typeface="나눔고딕"/>
                </a:rPr>
                <a:t>보훈모시미</a:t>
              </a:r>
              <a:r>
                <a:rPr lang="ko-KR" altLang="en-US" sz="1100" dirty="0" smtClean="0">
                  <a:ea typeface="나눔고딕"/>
                </a:rPr>
                <a:t> 운행안내      </a:t>
              </a:r>
              <a:r>
                <a:rPr lang="en-US" altLang="ko-KR" sz="1100" dirty="0" smtClean="0">
                  <a:ea typeface="나눔고딕"/>
                </a:rPr>
                <a:t>- </a:t>
              </a:r>
              <a:r>
                <a:rPr lang="ko-KR" altLang="en-US" sz="1100" dirty="0" smtClean="0">
                  <a:ea typeface="나눔고딕"/>
                </a:rPr>
                <a:t>찾아오시는 길          </a:t>
              </a:r>
              <a:endParaRPr lang="ko-KR" altLang="en-US" sz="1100" dirty="0">
                <a:ea typeface="나눔고딕"/>
              </a:endParaRPr>
            </a:p>
          </p:txBody>
        </p:sp>
      </p:grp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연혁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연혁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연혁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en-US" altLang="ko-KR" dirty="0"/>
              <a:t>https://www.dnc.go.kr/html/kr/intr/intr_060202.html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2 0 2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연혁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73280" y="126876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864768" y="1340768"/>
            <a:ext cx="182038" cy="196385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54264" y="5805264"/>
            <a:ext cx="1419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연혁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smtClean="0">
                <a:latin typeface="돋움" panose="020B0600000101010101" pitchFamily="50" charset="-127"/>
                <a:ea typeface="돋움" panose="020B0600000101010101" pitchFamily="50" charset="-127"/>
              </a:rPr>
              <a:t>역사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96271" y="23569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연혁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묘역조성 경과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084" y="2232155"/>
            <a:ext cx="3783798" cy="3745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648744" y="2330594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02488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묘역조성 경과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383749"/>
              </p:ext>
            </p:extLst>
          </p:nvPr>
        </p:nvGraphicFramePr>
        <p:xfrm>
          <a:off x="7714668" y="781383"/>
          <a:ext cx="2024950" cy="258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2depth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메뉴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한줄로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표시되어 보여집니다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묘역조성 경과 이미지 및 텍스트 영역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012538" y="1299353"/>
            <a:ext cx="4604758" cy="472302"/>
            <a:chOff x="2260591" y="1299353"/>
            <a:chExt cx="4604758" cy="47230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D13A5C26-CB9D-CCE2-95F7-BFA1F7DCE1BB}"/>
                </a:ext>
              </a:extLst>
            </p:cNvPr>
            <p:cNvSpPr/>
            <p:nvPr/>
          </p:nvSpPr>
          <p:spPr>
            <a:xfrm>
              <a:off x="2260591" y="1299353"/>
              <a:ext cx="4604758" cy="472302"/>
            </a:xfrm>
            <a:prstGeom prst="rect">
              <a:avLst/>
            </a:prstGeom>
            <a:solidFill>
              <a:schemeClr val="accent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3A892D6E-1530-5CAD-8CD5-90DD36CDAF27}"/>
                </a:ext>
              </a:extLst>
            </p:cNvPr>
            <p:cNvSpPr txBox="1"/>
            <p:nvPr/>
          </p:nvSpPr>
          <p:spPr>
            <a:xfrm>
              <a:off x="2290991" y="1340768"/>
              <a:ext cx="43902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buFontTx/>
                <a:buChar char="-"/>
              </a:pPr>
              <a:r>
                <a:rPr lang="ko-KR" altLang="en-US" sz="1100" dirty="0" smtClean="0">
                  <a:ea typeface="나눔고딕"/>
                </a:rPr>
                <a:t>인사말      </a:t>
              </a:r>
              <a:r>
                <a:rPr lang="en-US" altLang="ko-KR" sz="1100" b="1" dirty="0">
                  <a:solidFill>
                    <a:srgbClr val="FF0000"/>
                  </a:solidFill>
                  <a:ea typeface="나눔고딕"/>
                </a:rPr>
                <a:t>- </a:t>
              </a:r>
              <a:r>
                <a:rPr lang="ko-KR" altLang="en-US" sz="1100" b="1" dirty="0" smtClean="0">
                  <a:solidFill>
                    <a:srgbClr val="FF0000"/>
                  </a:solidFill>
                  <a:ea typeface="나눔고딕"/>
                </a:rPr>
                <a:t>연혁      </a:t>
              </a:r>
              <a:r>
                <a:rPr lang="en-US" altLang="ko-KR" sz="1100" dirty="0">
                  <a:ea typeface="나눔고딕"/>
                </a:rPr>
                <a:t>- </a:t>
              </a:r>
              <a:r>
                <a:rPr lang="ko-KR" altLang="en-US" sz="1100" dirty="0" smtClean="0">
                  <a:ea typeface="나눔고딕"/>
                </a:rPr>
                <a:t>관련 사이트      </a:t>
              </a:r>
              <a:r>
                <a:rPr lang="en-US" altLang="ko-KR" sz="1100" dirty="0" smtClean="0">
                  <a:ea typeface="나눔고딕"/>
                </a:rPr>
                <a:t>-</a:t>
              </a:r>
              <a:r>
                <a:rPr lang="ko-KR" altLang="en-US" sz="1100" dirty="0" smtClean="0">
                  <a:ea typeface="나눔고딕"/>
                </a:rPr>
                <a:t>조직 및 업무      </a:t>
              </a:r>
              <a:r>
                <a:rPr lang="en-US" altLang="ko-KR" sz="1100" dirty="0" smtClean="0">
                  <a:ea typeface="나눔고딕"/>
                </a:rPr>
                <a:t>-</a:t>
              </a:r>
              <a:r>
                <a:rPr lang="ko-KR" altLang="en-US" sz="1100" dirty="0" smtClean="0">
                  <a:ea typeface="나눔고딕"/>
                </a:rPr>
                <a:t>이용 안내      </a:t>
              </a:r>
              <a:endParaRPr lang="en-US" altLang="ko-KR" sz="1100" dirty="0">
                <a:ea typeface="나눔고딕"/>
              </a:endParaRPr>
            </a:p>
            <a:p>
              <a:pPr algn="l"/>
              <a:r>
                <a:rPr lang="en-US" altLang="ko-KR" sz="1100" dirty="0" smtClean="0">
                  <a:ea typeface="나눔고딕"/>
                </a:rPr>
                <a:t>-  </a:t>
              </a:r>
              <a:r>
                <a:rPr lang="ko-KR" altLang="en-US" sz="1100" dirty="0" smtClean="0">
                  <a:ea typeface="나눔고딕"/>
                </a:rPr>
                <a:t>안장묘역 위치안내       </a:t>
              </a:r>
              <a:r>
                <a:rPr lang="en-US" altLang="ko-KR" sz="1100" dirty="0" smtClean="0">
                  <a:ea typeface="나눔고딕"/>
                </a:rPr>
                <a:t>- </a:t>
              </a:r>
              <a:r>
                <a:rPr lang="ko-KR" altLang="en-US" sz="1100" dirty="0" err="1" smtClean="0">
                  <a:ea typeface="나눔고딕"/>
                </a:rPr>
                <a:t>보훈모시미</a:t>
              </a:r>
              <a:r>
                <a:rPr lang="ko-KR" altLang="en-US" sz="1100" dirty="0" smtClean="0">
                  <a:ea typeface="나눔고딕"/>
                </a:rPr>
                <a:t> 운행안내      </a:t>
              </a:r>
              <a:r>
                <a:rPr lang="en-US" altLang="ko-KR" sz="1100" dirty="0" smtClean="0">
                  <a:ea typeface="나눔고딕"/>
                </a:rPr>
                <a:t>- </a:t>
              </a:r>
              <a:r>
                <a:rPr lang="ko-KR" altLang="en-US" sz="1100" dirty="0" smtClean="0">
                  <a:ea typeface="나눔고딕"/>
                </a:rPr>
                <a:t>찾아오시는 길          </a:t>
              </a:r>
              <a:endParaRPr lang="ko-KR" altLang="en-US" sz="1100" dirty="0">
                <a:ea typeface="나눔고딕"/>
              </a:endParaRPr>
            </a:p>
          </p:txBody>
        </p:sp>
      </p:grp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연혁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묘역조성 경과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연혁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en-US" altLang="ko-KR" dirty="0"/>
              <a:t>https://www.dnc.go.kr/html/kr/intr/intr_060203.html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2 0 3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연혁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73280" y="126876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864768" y="1340768"/>
            <a:ext cx="182038" cy="196385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54264" y="5805264"/>
            <a:ext cx="1419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묘역조성 경과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smtClean="0">
                <a:latin typeface="돋움" panose="020B0600000101010101" pitchFamily="50" charset="-127"/>
                <a:ea typeface="돋움" panose="020B0600000101010101" pitchFamily="50" charset="-127"/>
              </a:rPr>
              <a:t>역사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96271" y="23569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연혁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묘역조성 경과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68" y="2243623"/>
            <a:ext cx="2811513" cy="3849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98880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4232921" y="1299353"/>
            <a:ext cx="3312368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충혼당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041562"/>
              </p:ext>
            </p:extLst>
          </p:nvPr>
        </p:nvGraphicFramePr>
        <p:xfrm>
          <a:off x="7714668" y="781383"/>
          <a:ext cx="2024950" cy="247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충혼당 이미지 및 텍스트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이미지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(1-9)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파일로 첨부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안장시설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참배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추모 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행사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전시관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안장 시설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충혼당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충혼당        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569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위패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봉안실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안장 시설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충혼당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첨부파일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1-9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텍스트영역 한글 첨부파일 참고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0 1 0 1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충혼당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033120" y="5457418"/>
            <a:ext cx="1892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충혼당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발주기관 이미지 및 텍스트 제공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01272" y="11967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5" name="사각형: 둥근 모서리 80">
            <a:extLst>
              <a:ext uri="{FF2B5EF4-FFF2-40B4-BE49-F238E27FC236}">
                <a16:creationId xmlns="" xmlns:a16="http://schemas.microsoft.com/office/drawing/2014/main" id="{B060D998-9FAA-4887-BD16-5AEA5957260E}"/>
              </a:ext>
            </a:extLst>
          </p:cNvPr>
          <p:cNvSpPr/>
          <p:nvPr/>
        </p:nvSpPr>
        <p:spPr bwMode="auto">
          <a:xfrm>
            <a:off x="3647558" y="2276873"/>
            <a:ext cx="1441839" cy="216024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충혼당</a:t>
            </a: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6" name="사각형: 둥근 모서리 80">
            <a:extLst>
              <a:ext uri="{FF2B5EF4-FFF2-40B4-BE49-F238E27FC236}">
                <a16:creationId xmlns="" xmlns:a16="http://schemas.microsoft.com/office/drawing/2014/main" id="{B060D998-9FAA-4887-BD16-5AEA5957260E}"/>
              </a:ext>
            </a:extLst>
          </p:cNvPr>
          <p:cNvSpPr/>
          <p:nvPr/>
        </p:nvSpPr>
        <p:spPr bwMode="auto">
          <a:xfrm>
            <a:off x="2571841" y="2933909"/>
            <a:ext cx="3744410" cy="1008112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국립대전현충원은</a:t>
            </a:r>
            <a:r>
              <a:rPr lang="ko-KR" altLang="en-US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최고급 </a:t>
            </a:r>
            <a:r>
              <a:rPr lang="ko-KR" altLang="en-US" kern="0" dirty="0" smtClean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봉안시설인 충혼당을 건립해  </a:t>
            </a:r>
            <a:r>
              <a:rPr lang="en-US" altLang="ko-KR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2021</a:t>
            </a:r>
            <a:r>
              <a:rPr lang="ko-KR" altLang="en-US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년 </a:t>
            </a:r>
            <a:endParaRPr lang="en-US" altLang="ko-KR" kern="0" dirty="0" smtClean="0">
              <a:solidFill>
                <a:srgbClr val="00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r>
              <a:rPr lang="ko-KR" altLang="en-US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월 개관했습니다</a:t>
            </a:r>
            <a:r>
              <a:rPr lang="en-US" altLang="ko-KR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12,350</a:t>
            </a:r>
            <a:r>
              <a:rPr lang="ko-KR" altLang="en-US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㎡ 부지에 지상 </a:t>
            </a:r>
            <a:r>
              <a:rPr lang="en-US" altLang="ko-KR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r>
              <a:rPr lang="ko-KR" altLang="en-US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층</a:t>
            </a:r>
            <a:r>
              <a:rPr lang="en-US" altLang="ko-KR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지하 </a:t>
            </a:r>
            <a:r>
              <a:rPr lang="en-US" altLang="ko-KR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층의 </a:t>
            </a:r>
            <a:r>
              <a:rPr lang="ko-KR" altLang="en-US" kern="0" dirty="0" smtClean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연면적</a:t>
            </a:r>
            <a:endParaRPr lang="en-US" altLang="ko-KR" kern="0" dirty="0" smtClean="0">
              <a:solidFill>
                <a:srgbClr val="00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9,647</a:t>
            </a:r>
            <a:r>
              <a:rPr lang="ko-KR" altLang="en-US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㎡ 규모이며</a:t>
            </a:r>
            <a:r>
              <a:rPr lang="en-US" altLang="ko-KR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4</a:t>
            </a:r>
            <a:r>
              <a:rPr lang="ko-KR" altLang="en-US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만 </a:t>
            </a:r>
            <a:r>
              <a:rPr lang="en-US" altLang="ko-KR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9</a:t>
            </a:r>
            <a:r>
              <a:rPr lang="ko-KR" altLang="en-US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천 기를 안장할 수 있는 </a:t>
            </a:r>
            <a:r>
              <a:rPr lang="ko-KR" altLang="en-US" kern="0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봉안동과</a:t>
            </a:r>
            <a:r>
              <a:rPr lang="ko-KR" altLang="en-US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40</a:t>
            </a:r>
            <a:r>
              <a:rPr lang="ko-KR" altLang="en-US" kern="0" dirty="0" smtClean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개의</a:t>
            </a:r>
            <a:endParaRPr lang="en-US" altLang="ko-KR" kern="0" dirty="0" smtClean="0">
              <a:solidFill>
                <a:srgbClr val="00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kern="0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제례실이</a:t>
            </a:r>
            <a:r>
              <a:rPr lang="ko-KR" altLang="en-US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있는 </a:t>
            </a:r>
            <a:r>
              <a:rPr lang="ko-KR" altLang="en-US" kern="0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제례동으로</a:t>
            </a:r>
            <a:r>
              <a:rPr lang="ko-KR" altLang="en-US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구성되어 있습니다</a:t>
            </a:r>
            <a:r>
              <a:rPr lang="en-US" altLang="ko-KR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7" name="사각형: 둥근 모서리 80">
            <a:extLst>
              <a:ext uri="{FF2B5EF4-FFF2-40B4-BE49-F238E27FC236}">
                <a16:creationId xmlns="" xmlns:a16="http://schemas.microsoft.com/office/drawing/2014/main" id="{B060D998-9FAA-4887-BD16-5AEA5957260E}"/>
              </a:ext>
            </a:extLst>
          </p:cNvPr>
          <p:cNvSpPr/>
          <p:nvPr/>
        </p:nvSpPr>
        <p:spPr bwMode="auto">
          <a:xfrm>
            <a:off x="2606097" y="2564904"/>
            <a:ext cx="3643047" cy="288032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1.</a:t>
            </a:r>
            <a:r>
              <a:rPr kumimoji="1" lang="ko-KR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충혼당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jpg</a:t>
            </a: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8" name="사각형: 둥근 모서리 81">
            <a:extLst>
              <a:ext uri="{FF2B5EF4-FFF2-40B4-BE49-F238E27FC236}">
                <a16:creationId xmlns="" xmlns:a16="http://schemas.microsoft.com/office/drawing/2014/main" id="{F6CE1313-FE96-407F-9105-D6EFDDAB0BD5}"/>
              </a:ext>
            </a:extLst>
          </p:cNvPr>
          <p:cNvSpPr/>
          <p:nvPr/>
        </p:nvSpPr>
        <p:spPr bwMode="auto">
          <a:xfrm>
            <a:off x="2606097" y="4073268"/>
            <a:ext cx="1813485" cy="29122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2.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안장식장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jpg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사각형: 둥근 모서리 82">
            <a:extLst>
              <a:ext uri="{FF2B5EF4-FFF2-40B4-BE49-F238E27FC236}">
                <a16:creationId xmlns="" xmlns:a16="http://schemas.microsoft.com/office/drawing/2014/main" id="{6964E784-8A68-4344-9DD3-365897CC56EE}"/>
              </a:ext>
            </a:extLst>
          </p:cNvPr>
          <p:cNvSpPr/>
          <p:nvPr/>
        </p:nvSpPr>
        <p:spPr bwMode="auto">
          <a:xfrm>
            <a:off x="4435659" y="4073876"/>
            <a:ext cx="1885493" cy="29122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3.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영현접수처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.jpg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5" name="사각형: 둥근 모서리 81">
            <a:extLst>
              <a:ext uri="{FF2B5EF4-FFF2-40B4-BE49-F238E27FC236}">
                <a16:creationId xmlns="" xmlns:a16="http://schemas.microsoft.com/office/drawing/2014/main" id="{F6CE1313-FE96-407F-9105-D6EFDDAB0BD5}"/>
              </a:ext>
            </a:extLst>
          </p:cNvPr>
          <p:cNvSpPr/>
          <p:nvPr/>
        </p:nvSpPr>
        <p:spPr bwMode="auto">
          <a:xfrm>
            <a:off x="2607701" y="4655848"/>
            <a:ext cx="1813485" cy="29122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4.</a:t>
            </a:r>
            <a:r>
              <a:rPr kumimoji="1" lang="ko-KR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봉안동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kumimoji="1" lang="ko-KR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안치단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.jpg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6" name="사각형: 둥근 모서리 82">
            <a:extLst>
              <a:ext uri="{FF2B5EF4-FFF2-40B4-BE49-F238E27FC236}">
                <a16:creationId xmlns="" xmlns:a16="http://schemas.microsoft.com/office/drawing/2014/main" id="{6964E784-8A68-4344-9DD3-365897CC56EE}"/>
              </a:ext>
            </a:extLst>
          </p:cNvPr>
          <p:cNvSpPr/>
          <p:nvPr/>
        </p:nvSpPr>
        <p:spPr bwMode="auto">
          <a:xfrm>
            <a:off x="4435659" y="4653136"/>
            <a:ext cx="1885493" cy="29122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5.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충혼당</a:t>
            </a:r>
            <a:r>
              <a:rPr kumimoji="1" lang="en-US" altLang="ko-K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kumimoji="1" lang="ko-KR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내부 제례실</a:t>
            </a:r>
            <a:r>
              <a:rPr kumimoji="1" lang="en-US" altLang="ko-K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.jpg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807689" y="2605339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648744" y="410916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469892" y="410916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661996" y="4685827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2" name="순서도: 연결자 6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442900" y="4685827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1841" y="4352837"/>
            <a:ext cx="1847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위치 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: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충혼당 </a:t>
            </a:r>
            <a:r>
              <a:rPr lang="ko-KR" altLang="en-US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제례동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층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401404" y="4365104"/>
            <a:ext cx="1847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위치 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: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충혼당 </a:t>
            </a:r>
            <a:r>
              <a:rPr lang="ko-KR" altLang="en-US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제례동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층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576736" y="5042720"/>
            <a:ext cx="1847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구성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부부단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개인단 안장기수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49,000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기</a:t>
            </a:r>
          </a:p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(1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층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13,000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기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2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층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14,000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기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3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층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22,000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기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406299" y="5054987"/>
            <a:ext cx="1847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위치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제례동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2, 3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층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/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실내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28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실</a:t>
            </a:r>
          </a:p>
        </p:txBody>
      </p:sp>
      <p:sp>
        <p:nvSpPr>
          <p:cNvPr id="72" name="아래쪽 화살표 71"/>
          <p:cNvSpPr/>
          <p:nvPr/>
        </p:nvSpPr>
        <p:spPr>
          <a:xfrm>
            <a:off x="7905328" y="5445224"/>
            <a:ext cx="1338263" cy="885825"/>
          </a:xfrm>
          <a:prstGeom prst="downArrow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다음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페이지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이어서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51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118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1799641" y="1299353"/>
            <a:ext cx="4808560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안장 안내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46764"/>
              </p:ext>
            </p:extLst>
          </p:nvPr>
        </p:nvGraphicFramePr>
        <p:xfrm>
          <a:off x="7714668" y="781383"/>
          <a:ext cx="2024950" cy="226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안장</a:t>
                      </a:r>
                      <a:r>
                        <a:rPr lang="en-US" altLang="ko-KR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이장 메뉴 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안장</a:t>
                      </a:r>
                      <a:r>
                        <a:rPr lang="en-US" altLang="ko-KR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이장이란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Footer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영역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2014051" y="1340768"/>
            <a:ext cx="5429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안장안내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>
                <a:ea typeface="나눔고딕"/>
              </a:rPr>
              <a:t>일일합동 안장식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>
                <a:ea typeface="나눔고딕"/>
              </a:rPr>
              <a:t>각종 신청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>
                <a:ea typeface="나눔고딕"/>
              </a:rPr>
              <a:t>신청서식 </a:t>
            </a:r>
            <a:r>
              <a:rPr lang="ko-KR" altLang="en-US" sz="1100" dirty="0" err="1">
                <a:ea typeface="나눔고딕"/>
              </a:rPr>
              <a:t>내려받기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56252" y="3684180"/>
            <a:ext cx="17696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 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https://www.dnc.go.kr/html/kr/comp/comp_010101.html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마당 ＞ 안장안내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이장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안장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이장       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3861048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357301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위패 봉안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422207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3934040"/>
            <a:ext cx="1215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배우자 합장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4619650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5335A4D-EC9B-5F68-544F-CA5F5D5E00B0}"/>
              </a:ext>
            </a:extLst>
          </p:cNvPr>
          <p:cNvSpPr txBox="1"/>
          <p:nvPr/>
        </p:nvSpPr>
        <p:spPr>
          <a:xfrm>
            <a:off x="297648" y="4233960"/>
            <a:ext cx="11905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생전 안장대상 </a:t>
            </a:r>
            <a:endParaRPr lang="en-US" altLang="ko-KR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결정 신청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4833" y="1988840"/>
            <a:ext cx="292068" cy="276999"/>
            <a:chOff x="3162018" y="2162933"/>
            <a:chExt cx="292068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>
                <a:latin typeface="+mj-ea"/>
                <a:ea typeface="+mj-ea"/>
              </a:rPr>
              <a:t>안장 안내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E704A7-D916-6834-160F-1B5E53D19230}"/>
              </a:ext>
            </a:extLst>
          </p:cNvPr>
          <p:cNvSpPr txBox="1"/>
          <p:nvPr/>
        </p:nvSpPr>
        <p:spPr>
          <a:xfrm>
            <a:off x="344488" y="234888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대상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0728C2-82BA-BD1B-0CD3-16D490DB2E7E}"/>
              </a:ext>
            </a:extLst>
          </p:cNvPr>
          <p:cNvSpPr txBox="1"/>
          <p:nvPr/>
        </p:nvSpPr>
        <p:spPr>
          <a:xfrm>
            <a:off x="344488" y="259132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절차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C6E9A8F-6C82-6C54-82C3-F29E90105464}"/>
              </a:ext>
            </a:extLst>
          </p:cNvPr>
          <p:cNvSpPr txBox="1"/>
          <p:nvPr/>
        </p:nvSpPr>
        <p:spPr>
          <a:xfrm>
            <a:off x="344488" y="285293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안장 신청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09538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이장 신청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90957" y="1843496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안장대상자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856656" y="13672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100228" y="20219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Ｔ０１０１０１０１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88262" y="6093296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339" y="2217054"/>
            <a:ext cx="2553679" cy="380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0878" y="5549170"/>
            <a:ext cx="1388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안장대상자 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35116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4232921" y="1299353"/>
            <a:ext cx="3312368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충혼당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108350"/>
              </p:ext>
            </p:extLst>
          </p:nvPr>
        </p:nvGraphicFramePr>
        <p:xfrm>
          <a:off x="7714668" y="781383"/>
          <a:ext cx="2024950" cy="247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충혼당 이미지 및 텍스트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이미지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(1-9)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파일로 첨부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안장시설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참배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추모 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행사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전시관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충혼당        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569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위패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봉안실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안장 시설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충혼당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첨부파일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1-9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텍스트영역 한글 첨부파일 참고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충혼당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817096" y="5457418"/>
            <a:ext cx="1892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충혼당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발주기관 이미지 및 텍스트 제공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8" name="사각형: 둥근 모서리 81">
            <a:extLst>
              <a:ext uri="{FF2B5EF4-FFF2-40B4-BE49-F238E27FC236}">
                <a16:creationId xmlns="" xmlns:a16="http://schemas.microsoft.com/office/drawing/2014/main" id="{F6CE1313-FE96-407F-9105-D6EFDDAB0BD5}"/>
              </a:ext>
            </a:extLst>
          </p:cNvPr>
          <p:cNvSpPr/>
          <p:nvPr/>
        </p:nvSpPr>
        <p:spPr bwMode="auto">
          <a:xfrm>
            <a:off x="2606097" y="2492896"/>
            <a:ext cx="1813485" cy="29122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6.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충혼당 외부제례실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jpg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사각형: 둥근 모서리 82">
            <a:extLst>
              <a:ext uri="{FF2B5EF4-FFF2-40B4-BE49-F238E27FC236}">
                <a16:creationId xmlns="" xmlns:a16="http://schemas.microsoft.com/office/drawing/2014/main" id="{6964E784-8A68-4344-9DD3-365897CC56EE}"/>
              </a:ext>
            </a:extLst>
          </p:cNvPr>
          <p:cNvSpPr/>
          <p:nvPr/>
        </p:nvSpPr>
        <p:spPr bwMode="auto">
          <a:xfrm>
            <a:off x="4435659" y="2493504"/>
            <a:ext cx="1885493" cy="29122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7.</a:t>
            </a:r>
            <a:r>
              <a:rPr lang="ko-KR" altLang="en-US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영원하라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조국탑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.jpg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5" name="사각형: 둥근 모서리 81">
            <a:extLst>
              <a:ext uri="{FF2B5EF4-FFF2-40B4-BE49-F238E27FC236}">
                <a16:creationId xmlns="" xmlns:a16="http://schemas.microsoft.com/office/drawing/2014/main" id="{F6CE1313-FE96-407F-9105-D6EFDDAB0BD5}"/>
              </a:ext>
            </a:extLst>
          </p:cNvPr>
          <p:cNvSpPr/>
          <p:nvPr/>
        </p:nvSpPr>
        <p:spPr bwMode="auto">
          <a:xfrm>
            <a:off x="2607701" y="3990426"/>
            <a:ext cx="1813485" cy="29122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8.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휴게시설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1.jpg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6" name="사각형: 둥근 모서리 82">
            <a:extLst>
              <a:ext uri="{FF2B5EF4-FFF2-40B4-BE49-F238E27FC236}">
                <a16:creationId xmlns="" xmlns:a16="http://schemas.microsoft.com/office/drawing/2014/main" id="{6964E784-8A68-4344-9DD3-365897CC56EE}"/>
              </a:ext>
            </a:extLst>
          </p:cNvPr>
          <p:cNvSpPr/>
          <p:nvPr/>
        </p:nvSpPr>
        <p:spPr bwMode="auto">
          <a:xfrm>
            <a:off x="4435659" y="3987714"/>
            <a:ext cx="1885493" cy="29122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9.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휴게시설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r>
              <a:rPr kumimoji="1" lang="en-US" altLang="ko-K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.jpg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592518" y="252879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469892" y="252879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661996" y="402299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2" name="순서도: 연결자 6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442900" y="402299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1841" y="2772465"/>
            <a:ext cx="1847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위치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제례동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층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옥상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) /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야외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12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실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232919" y="2784732"/>
            <a:ext cx="2492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국가를 위해 청춘과 목숨을 바친 영령들의 나라사랑 정신과 우국충정을 철모와 태극기 형태로 형상화하고</a:t>
            </a:r>
            <a:r>
              <a:rPr lang="en-US" altLang="ko-KR" dirty="0"/>
              <a:t>, </a:t>
            </a:r>
            <a:r>
              <a:rPr lang="ko-KR" altLang="en-US" dirty="0"/>
              <a:t>순국선열과 호국영령의 거룩하고 숭고한 정신을 꺼지지 않는 향불로 표현</a:t>
            </a:r>
          </a:p>
          <a:p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576736" y="4377298"/>
            <a:ext cx="1847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구성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부부단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개인단 안장기수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49,000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기</a:t>
            </a:r>
          </a:p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(1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층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13,000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기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2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층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14,000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기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3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층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22,000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기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406299" y="4389565"/>
            <a:ext cx="1847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위치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제례동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2, 3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층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/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실내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28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실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0 1 0 1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안장 시설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충혼당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안장시설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참배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추모 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행사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전시관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56" name="순서도: 연결자 55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01272" y="11967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1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28655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4232921" y="1299353"/>
            <a:ext cx="3312368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위패봉안실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371418"/>
              </p:ext>
            </p:extLst>
          </p:nvPr>
        </p:nvGraphicFramePr>
        <p:xfrm>
          <a:off x="7714668" y="781383"/>
          <a:ext cx="2024950" cy="247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위패봉안실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이미지 및 텍스트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이미지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(1-12)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파일로 첨부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충혼당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569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위패 </a:t>
            </a:r>
            <a:r>
              <a:rPr lang="ko-KR" altLang="en-US" sz="1100" b="1" dirty="0" err="1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봉안실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안장 시설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위패봉안실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54264" y="5805264"/>
            <a:ext cx="1419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위패봉안실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9" name="사각형: 둥근 모서리 80">
            <a:extLst>
              <a:ext uri="{FF2B5EF4-FFF2-40B4-BE49-F238E27FC236}">
                <a16:creationId xmlns="" xmlns:a16="http://schemas.microsoft.com/office/drawing/2014/main" id="{B060D998-9FAA-4887-BD16-5AEA5957260E}"/>
              </a:ext>
            </a:extLst>
          </p:cNvPr>
          <p:cNvSpPr/>
          <p:nvPr/>
        </p:nvSpPr>
        <p:spPr bwMode="auto">
          <a:xfrm>
            <a:off x="3647558" y="2276873"/>
            <a:ext cx="1441839" cy="216024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위패봉안실</a:t>
            </a: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사각형: 둥근 모서리 80">
            <a:extLst>
              <a:ext uri="{FF2B5EF4-FFF2-40B4-BE49-F238E27FC236}">
                <a16:creationId xmlns="" xmlns:a16="http://schemas.microsoft.com/office/drawing/2014/main" id="{B060D998-9FAA-4887-BD16-5AEA5957260E}"/>
              </a:ext>
            </a:extLst>
          </p:cNvPr>
          <p:cNvSpPr/>
          <p:nvPr/>
        </p:nvSpPr>
        <p:spPr bwMode="auto">
          <a:xfrm>
            <a:off x="2606097" y="2636912"/>
            <a:ext cx="3643047" cy="720079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1.</a:t>
            </a:r>
            <a:r>
              <a:rPr kumimoji="1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위패봉안실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jpg</a:t>
            </a: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666109" y="2888796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5" name="아래쪽 화살표 74"/>
          <p:cNvSpPr/>
          <p:nvPr/>
        </p:nvSpPr>
        <p:spPr>
          <a:xfrm>
            <a:off x="6824439" y="5488457"/>
            <a:ext cx="1338263" cy="885825"/>
          </a:xfrm>
          <a:prstGeom prst="downArrow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다음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페이지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이어서</a:t>
            </a:r>
          </a:p>
        </p:txBody>
      </p:sp>
      <p:sp>
        <p:nvSpPr>
          <p:cNvPr id="76" name="사각형: 둥근 모서리 81">
            <a:extLst>
              <a:ext uri="{FF2B5EF4-FFF2-40B4-BE49-F238E27FC236}">
                <a16:creationId xmlns="" xmlns:a16="http://schemas.microsoft.com/office/drawing/2014/main" id="{F6CE1313-FE96-407F-9105-D6EFDDAB0BD5}"/>
              </a:ext>
            </a:extLst>
          </p:cNvPr>
          <p:cNvSpPr/>
          <p:nvPr/>
        </p:nvSpPr>
        <p:spPr bwMode="auto">
          <a:xfrm>
            <a:off x="2606097" y="4691143"/>
            <a:ext cx="1813485" cy="29122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2.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승천선녀상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jpg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7" name="사각형: 둥근 모서리 82">
            <a:extLst>
              <a:ext uri="{FF2B5EF4-FFF2-40B4-BE49-F238E27FC236}">
                <a16:creationId xmlns="" xmlns:a16="http://schemas.microsoft.com/office/drawing/2014/main" id="{6964E784-8A68-4344-9DD3-365897CC56EE}"/>
              </a:ext>
            </a:extLst>
          </p:cNvPr>
          <p:cNvSpPr/>
          <p:nvPr/>
        </p:nvSpPr>
        <p:spPr bwMode="auto">
          <a:xfrm>
            <a:off x="4435659" y="4691751"/>
            <a:ext cx="1885493" cy="29122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3.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봉안당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.jpg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8" name="순서도: 연결자 7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648744" y="4727037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9" name="순서도: 연결자 7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469892" y="4727037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571841" y="4970712"/>
            <a:ext cx="1847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승천선녀상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401404" y="4982979"/>
            <a:ext cx="1847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봉안당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960459" y="4388985"/>
            <a:ext cx="2856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승천선녀상과 봉안당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648744" y="5271011"/>
            <a:ext cx="36724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순국선열과 호국영령의 승천을 기원하는 뜻을 담고 있다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원통형 하단부는 봉안당으로 신원을 확인할 수 없는 무명용사의 유해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33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위를 모셨다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위패봉안실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첨부파일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1-12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텍스트영역 한글 첨부파일 참고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85" name="TextBox 84"/>
          <p:cNvSpPr txBox="1"/>
          <p:nvPr/>
        </p:nvSpPr>
        <p:spPr>
          <a:xfrm>
            <a:off x="2612885" y="3441194"/>
            <a:ext cx="36724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위패봉안실은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시신을 찾지 못한 순국선열과 호국영령의 </a:t>
            </a:r>
          </a:p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영면을 기원하고 그 분들의 위훈을 기리기 위해 위패를 봉안한 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곳으로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총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실로 구성되어 있다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또한 위패는 석판에 계급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성명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등을 기록하여 보존하고 있다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0 1 0 2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안장 시설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위패봉안실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안장시설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참배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추모 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행사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전시관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56" name="순서도: 연결자 55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01272" y="11967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7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59806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4232921" y="1299353"/>
            <a:ext cx="3312368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위패봉안실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99605"/>
              </p:ext>
            </p:extLst>
          </p:nvPr>
        </p:nvGraphicFramePr>
        <p:xfrm>
          <a:off x="7714668" y="781383"/>
          <a:ext cx="2024950" cy="247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위패봉안실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이미지 및 텍스트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이미지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(1-12)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파일로 첨부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충혼당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569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위패 </a:t>
            </a:r>
            <a:r>
              <a:rPr lang="ko-KR" altLang="en-US" sz="1100" b="1" dirty="0" err="1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봉안실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안장 시설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위패봉안실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54264" y="5805264"/>
            <a:ext cx="1419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위패봉안실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5" name="아래쪽 화살표 74"/>
          <p:cNvSpPr/>
          <p:nvPr/>
        </p:nvSpPr>
        <p:spPr>
          <a:xfrm>
            <a:off x="6824439" y="5488457"/>
            <a:ext cx="1338263" cy="885825"/>
          </a:xfrm>
          <a:prstGeom prst="downArrow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다음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페이지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이어서</a:t>
            </a:r>
          </a:p>
        </p:txBody>
      </p:sp>
      <p:sp>
        <p:nvSpPr>
          <p:cNvPr id="76" name="사각형: 둥근 모서리 81">
            <a:extLst>
              <a:ext uri="{FF2B5EF4-FFF2-40B4-BE49-F238E27FC236}">
                <a16:creationId xmlns="" xmlns:a16="http://schemas.microsoft.com/office/drawing/2014/main" id="{F6CE1313-FE96-407F-9105-D6EFDDAB0BD5}"/>
              </a:ext>
            </a:extLst>
          </p:cNvPr>
          <p:cNvSpPr/>
          <p:nvPr/>
        </p:nvSpPr>
        <p:spPr bwMode="auto">
          <a:xfrm>
            <a:off x="2180402" y="2678829"/>
            <a:ext cx="1648623" cy="29122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4.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천신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jpg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8" name="순서도: 연결자 7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71643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180402" y="2945523"/>
            <a:ext cx="16204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천신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829025" y="2957790"/>
            <a:ext cx="155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지신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180402" y="3717032"/>
            <a:ext cx="49060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천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지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산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해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목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화신 등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방위 수호신을 세워 순국선열과 호국영령을 수호하고 있다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한 손에는 지팡이를 들고 있으며 태양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곡식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구름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부채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나뭇잎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불꽃 등을 들고 있는 모양에 따라 수호신을 구별할 수 있다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위패봉안실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첨부파일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1-12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텍스트영역 한글 첨부파일 참고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8" name="TextBox 47"/>
          <p:cNvSpPr txBox="1"/>
          <p:nvPr/>
        </p:nvSpPr>
        <p:spPr>
          <a:xfrm>
            <a:off x="5496244" y="2966755"/>
            <a:ext cx="1527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산신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0" name="사각형: 둥근 모서리 81">
            <a:extLst>
              <a:ext uri="{FF2B5EF4-FFF2-40B4-BE49-F238E27FC236}">
                <a16:creationId xmlns="" xmlns:a16="http://schemas.microsoft.com/office/drawing/2014/main" id="{F6CE1313-FE96-407F-9105-D6EFDDAB0BD5}"/>
              </a:ext>
            </a:extLst>
          </p:cNvPr>
          <p:cNvSpPr/>
          <p:nvPr/>
        </p:nvSpPr>
        <p:spPr bwMode="auto">
          <a:xfrm>
            <a:off x="3800872" y="2678829"/>
            <a:ext cx="1648623" cy="29122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5.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지신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jpg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835018" y="271643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3" name="사각형: 둥근 모서리 81">
            <a:extLst>
              <a:ext uri="{FF2B5EF4-FFF2-40B4-BE49-F238E27FC236}">
                <a16:creationId xmlns="" xmlns:a16="http://schemas.microsoft.com/office/drawing/2014/main" id="{F6CE1313-FE96-407F-9105-D6EFDDAB0BD5}"/>
              </a:ext>
            </a:extLst>
          </p:cNvPr>
          <p:cNvSpPr/>
          <p:nvPr/>
        </p:nvSpPr>
        <p:spPr bwMode="auto">
          <a:xfrm>
            <a:off x="5455652" y="2678829"/>
            <a:ext cx="1648623" cy="29122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6.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산신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jpg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507728" y="271643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6" name="사각형: 둥근 모서리 81">
            <a:extLst>
              <a:ext uri="{FF2B5EF4-FFF2-40B4-BE49-F238E27FC236}">
                <a16:creationId xmlns="" xmlns:a16="http://schemas.microsoft.com/office/drawing/2014/main" id="{F6CE1313-FE96-407F-9105-D6EFDDAB0BD5}"/>
              </a:ext>
            </a:extLst>
          </p:cNvPr>
          <p:cNvSpPr/>
          <p:nvPr/>
        </p:nvSpPr>
        <p:spPr bwMode="auto">
          <a:xfrm>
            <a:off x="2162618" y="3182885"/>
            <a:ext cx="1648623" cy="29122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7.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해신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jpg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14694" y="3220487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162618" y="3449579"/>
            <a:ext cx="16204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해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신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811241" y="3461846"/>
            <a:ext cx="155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목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신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478460" y="3470811"/>
            <a:ext cx="1527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화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신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2" name="사각형: 둥근 모서리 81">
            <a:extLst>
              <a:ext uri="{FF2B5EF4-FFF2-40B4-BE49-F238E27FC236}">
                <a16:creationId xmlns="" xmlns:a16="http://schemas.microsoft.com/office/drawing/2014/main" id="{F6CE1313-FE96-407F-9105-D6EFDDAB0BD5}"/>
              </a:ext>
            </a:extLst>
          </p:cNvPr>
          <p:cNvSpPr/>
          <p:nvPr/>
        </p:nvSpPr>
        <p:spPr bwMode="auto">
          <a:xfrm>
            <a:off x="3783088" y="3182885"/>
            <a:ext cx="1648623" cy="29122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8.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목신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jpg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817234" y="3220487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4" name="사각형: 둥근 모서리 81">
            <a:extLst>
              <a:ext uri="{FF2B5EF4-FFF2-40B4-BE49-F238E27FC236}">
                <a16:creationId xmlns="" xmlns:a16="http://schemas.microsoft.com/office/drawing/2014/main" id="{F6CE1313-FE96-407F-9105-D6EFDDAB0BD5}"/>
              </a:ext>
            </a:extLst>
          </p:cNvPr>
          <p:cNvSpPr/>
          <p:nvPr/>
        </p:nvSpPr>
        <p:spPr bwMode="auto">
          <a:xfrm>
            <a:off x="5437868" y="3182885"/>
            <a:ext cx="1648623" cy="29122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9.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화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신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jpg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489944" y="3220487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7" name="사각형: 둥근 모서리 81">
            <a:extLst>
              <a:ext uri="{FF2B5EF4-FFF2-40B4-BE49-F238E27FC236}">
                <a16:creationId xmlns="" xmlns:a16="http://schemas.microsoft.com/office/drawing/2014/main" id="{F6CE1313-FE96-407F-9105-D6EFDDAB0BD5}"/>
              </a:ext>
            </a:extLst>
          </p:cNvPr>
          <p:cNvSpPr/>
          <p:nvPr/>
        </p:nvSpPr>
        <p:spPr bwMode="auto">
          <a:xfrm>
            <a:off x="2606097" y="4691143"/>
            <a:ext cx="1813485" cy="29122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 10.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십이지신상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왼쪽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).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jpg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8" name="사각형: 둥근 모서리 82">
            <a:extLst>
              <a:ext uri="{FF2B5EF4-FFF2-40B4-BE49-F238E27FC236}">
                <a16:creationId xmlns="" xmlns:a16="http://schemas.microsoft.com/office/drawing/2014/main" id="{6964E784-8A68-4344-9DD3-365897CC56EE}"/>
              </a:ext>
            </a:extLst>
          </p:cNvPr>
          <p:cNvSpPr/>
          <p:nvPr/>
        </p:nvSpPr>
        <p:spPr bwMode="auto">
          <a:xfrm>
            <a:off x="4435659" y="4691751"/>
            <a:ext cx="1885493" cy="29122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  11.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십이지신상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오른쪽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).jpg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9" name="순서도: 연결자 6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648744" y="4727037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469892" y="4727037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960459" y="4388985"/>
            <a:ext cx="2856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십이지신산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48744" y="5271011"/>
            <a:ext cx="36724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십이간지의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동물머리에 관복을 입은 사람모습의 십이지신상을 조각하여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방위 수호신과 더불어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위패봉안실을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지키고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endParaRPr lang="en-US" altLang="ko-KR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atinLnBrk="1"/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순국선열과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호국영령의 영생을 기원하였다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960459" y="2348880"/>
            <a:ext cx="2856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방위 수호신상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0 1 0 2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안장 시설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위패봉안실</a:t>
            </a:r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안장시설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참배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추모 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행사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전시관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0" name="순서도: 연결자 89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01272" y="11967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91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358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4232921" y="1299353"/>
            <a:ext cx="3312368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위패봉안실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597882"/>
              </p:ext>
            </p:extLst>
          </p:nvPr>
        </p:nvGraphicFramePr>
        <p:xfrm>
          <a:off x="7714668" y="781383"/>
          <a:ext cx="2024950" cy="280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위패봉안실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이미지 및 텍스트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이미지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(1-12)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파일로 첨부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AS-IS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위패봉안실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하단 이미지 및 텍스트 사용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https://www.dnc.go.kr/html/kr/part/part_0207_pop.html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충혼당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569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위패 </a:t>
            </a:r>
            <a:r>
              <a:rPr lang="ko-KR" altLang="en-US" sz="1100" b="1" dirty="0" err="1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봉안실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안장 시설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위패봉안실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54264" y="5805264"/>
            <a:ext cx="1419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위패봉안실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9" name="사각형: 둥근 모서리 80">
            <a:extLst>
              <a:ext uri="{FF2B5EF4-FFF2-40B4-BE49-F238E27FC236}">
                <a16:creationId xmlns="" xmlns:a16="http://schemas.microsoft.com/office/drawing/2014/main" id="{B060D998-9FAA-4887-BD16-5AEA5957260E}"/>
              </a:ext>
            </a:extLst>
          </p:cNvPr>
          <p:cNvSpPr/>
          <p:nvPr/>
        </p:nvSpPr>
        <p:spPr bwMode="auto">
          <a:xfrm>
            <a:off x="3647558" y="2276873"/>
            <a:ext cx="1441839" cy="216024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선녀 승천도</a:t>
            </a: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5" name="아래쪽 화살표 74"/>
          <p:cNvSpPr/>
          <p:nvPr/>
        </p:nvSpPr>
        <p:spPr>
          <a:xfrm>
            <a:off x="6824439" y="5488457"/>
            <a:ext cx="1338263" cy="885825"/>
          </a:xfrm>
          <a:prstGeom prst="downArrow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다음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페이지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이어서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180402" y="3356992"/>
            <a:ext cx="49060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천국의 아름다움을 표현하여 영령의 안식과 승천을 기원하였다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위패봉안실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첨부파일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1-12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텍스트영역 한글 첨부파일 참고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AS-IS </a:t>
            </a:r>
            <a:r>
              <a:rPr lang="ko-KR" altLang="en-US" dirty="0" smtClean="0"/>
              <a:t>페이지참조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https://www.dnc.go.kr/html/kr/comp/comp_010301.html</a:t>
            </a:r>
          </a:p>
        </p:txBody>
      </p:sp>
      <p:sp>
        <p:nvSpPr>
          <p:cNvPr id="72" name="사각형: 둥근 모서리 80">
            <a:extLst>
              <a:ext uri="{FF2B5EF4-FFF2-40B4-BE49-F238E27FC236}">
                <a16:creationId xmlns="" xmlns:a16="http://schemas.microsoft.com/office/drawing/2014/main" id="{B060D998-9FAA-4887-BD16-5AEA5957260E}"/>
              </a:ext>
            </a:extLst>
          </p:cNvPr>
          <p:cNvSpPr/>
          <p:nvPr/>
        </p:nvSpPr>
        <p:spPr bwMode="auto">
          <a:xfrm>
            <a:off x="2606097" y="2636913"/>
            <a:ext cx="3643047" cy="576063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12.</a:t>
            </a:r>
            <a:r>
              <a:rPr kumimoji="1" lang="ko-KR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선녀승천도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jpg</a:t>
            </a: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7" name="순서도: 연결자 7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584848" y="280811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67" y="3789040"/>
            <a:ext cx="3652385" cy="2160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순서도: 연결자 7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520510" y="3861048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82" name="순서도: 연결자 8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576736" y="5762148"/>
            <a:ext cx="182038" cy="196385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0 1 0 2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안장 시설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위패봉안실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4232921" y="1299353"/>
            <a:ext cx="3312368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안장시설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참배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추모 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행사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전시관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54" name="순서도: 연결자 5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01272" y="11967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6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376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13A5C26-CB9D-CCE2-95F7-BFA1F7DCE1BB}"/>
              </a:ext>
            </a:extLst>
          </p:cNvPr>
          <p:cNvSpPr/>
          <p:nvPr/>
        </p:nvSpPr>
        <p:spPr>
          <a:xfrm>
            <a:off x="4232921" y="1299353"/>
            <a:ext cx="3312368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현충문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="" xmlns:a16="http://schemas.microsoft.com/office/drawing/2014/main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="" xmlns:a16="http://schemas.microsoft.com/office/drawing/2014/main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="" xmlns:a16="http://schemas.microsoft.com/office/drawing/2014/main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860403"/>
              </p:ext>
            </p:extLst>
          </p:nvPr>
        </p:nvGraphicFramePr>
        <p:xfrm>
          <a:off x="7714668" y="781383"/>
          <a:ext cx="2024950" cy="247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="" xmlns:a16="http://schemas.microsoft.com/office/drawing/2014/main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="" xmlns:a16="http://schemas.microsoft.com/office/drawing/2014/main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현충문 이미지 및 텍스트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안장시설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참배</a:t>
            </a:r>
            <a:r>
              <a:rPr lang="en-US" altLang="ko-KR" sz="1100" b="1" dirty="0" smtClean="0">
                <a:solidFill>
                  <a:srgbClr val="FF0000"/>
                </a:solidFill>
                <a:ea typeface="나눔고딕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추모 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행사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전시관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현충문        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72480" y="23569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현충탑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참배</a:t>
            </a:r>
            <a:r>
              <a:rPr lang="en-US" altLang="ko-KR" sz="1300" b="1" dirty="0" smtClean="0">
                <a:latin typeface="+mj-ea"/>
                <a:ea typeface="+mj-ea"/>
              </a:rPr>
              <a:t>/</a:t>
            </a:r>
            <a:r>
              <a:rPr lang="ko-KR" altLang="en-US" sz="1300" b="1" dirty="0" smtClean="0">
                <a:latin typeface="+mj-ea"/>
                <a:ea typeface="+mj-ea"/>
              </a:rPr>
              <a:t>추모  시설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현충문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314958" y="5673442"/>
            <a:ext cx="2518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현충문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발주기관 이미지 및 텍스트 제공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180402" y="3356992"/>
            <a:ext cx="49060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현충탑 출입문으로 우리나라 전통양식인 고전식 한옥형태로서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1983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년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월에 건축되었다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국립대전현충원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주요건물 중의 하나로 방문객들이 몸과 마음을 경건히 하고 참배를 준비하는 공간이다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현충문 양편에는 의전대기실과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참배안내실이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있다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5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606097" y="2636913"/>
            <a:ext cx="3643047" cy="576063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1.</a:t>
            </a:r>
            <a:r>
              <a:rPr kumimoji="1" lang="ko-KR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현충문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jpg</a:t>
            </a: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584848" y="280811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960459" y="2348880"/>
            <a:ext cx="2856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현충문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144688" y="5035242"/>
            <a:ext cx="4906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예로부터 충신과 효자를 지켜준다는 의미를 담고 있는 상으로 </a:t>
            </a:r>
            <a:endParaRPr lang="en-US" altLang="ko-KR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atinLnBrk="1"/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현충문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좌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우에서 순국선열과 호국영령을 지키고 있다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570383" y="4315163"/>
            <a:ext cx="3643047" cy="576063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2.</a:t>
            </a:r>
            <a:r>
              <a:rPr kumimoji="1" lang="ko-KR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호랑이상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jpg</a:t>
            </a: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549134" y="448636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924745" y="4027130"/>
            <a:ext cx="2856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호랑이상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0 2 0 1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추모 시설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현충문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59" name="순서도: 연결자 58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01272" y="11967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0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442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4232921" y="1299353"/>
            <a:ext cx="3312368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현충탑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322473"/>
              </p:ext>
            </p:extLst>
          </p:nvPr>
        </p:nvGraphicFramePr>
        <p:xfrm>
          <a:off x="7714668" y="781383"/>
          <a:ext cx="2024950" cy="247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현충탑 이미지 및 텍스트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이미지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(1-12)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파일로 첨부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안장시설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참배</a:t>
            </a:r>
            <a:r>
              <a:rPr lang="en-US" altLang="ko-KR" sz="1100" b="1" dirty="0" smtClean="0">
                <a:solidFill>
                  <a:srgbClr val="FF0000"/>
                </a:solidFill>
                <a:ea typeface="나눔고딕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추모 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행사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전시관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현충문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569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현충탑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참배</a:t>
            </a:r>
            <a:r>
              <a:rPr lang="en-US" altLang="ko-KR" sz="1300" b="1" dirty="0" smtClean="0">
                <a:latin typeface="+mj-ea"/>
                <a:ea typeface="+mj-ea"/>
              </a:rPr>
              <a:t>/</a:t>
            </a:r>
            <a:r>
              <a:rPr lang="ko-KR" altLang="en-US" sz="1300" b="1" dirty="0" smtClean="0">
                <a:latin typeface="+mj-ea"/>
                <a:ea typeface="+mj-ea"/>
              </a:rPr>
              <a:t>추모  시설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현충탑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42950" y="5457418"/>
            <a:ext cx="2518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현충탑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발주기관 이미지 및 텍스트 제공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180402" y="3356992"/>
            <a:ext cx="4906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국가를 위해 희생하신 순국선열과 호국 영령의 충의와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위훈을기리는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탑으로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국립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대전현충원을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상징한다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탑 높이는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43m,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넓이는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110m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이며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탑 내부 에는 시신을 찾지 못한 순국선열과 호국 영령의 이름 등을 석판에 기록한 위패봉안실과 신원을 확인 할 수 없는 무명용사의 유해를 안치한 봉안당이 있다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5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606097" y="2636913"/>
            <a:ext cx="3643047" cy="576063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1.</a:t>
            </a:r>
            <a:r>
              <a:rPr kumimoji="1" lang="ko-KR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현충탑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jpg</a:t>
            </a: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584848" y="280811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960459" y="2348880"/>
            <a:ext cx="2856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현충탑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5" name="사각형: 둥근 모서리 81">
            <a:extLst>
              <a:ext uri="{FF2B5EF4-FFF2-40B4-BE49-F238E27FC236}">
                <a16:creationId xmlns:a16="http://schemas.microsoft.com/office/drawing/2014/main" xmlns="" id="{F6CE1313-FE96-407F-9105-D6EFDDAB0BD5}"/>
              </a:ext>
            </a:extLst>
          </p:cNvPr>
          <p:cNvSpPr/>
          <p:nvPr/>
        </p:nvSpPr>
        <p:spPr bwMode="auto">
          <a:xfrm>
            <a:off x="2180402" y="4407021"/>
            <a:ext cx="1648623" cy="53414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2.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하회탈 등을 </a:t>
            </a:r>
            <a:endParaRPr lang="en-US" altLang="ko-KR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조각한 과거문화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jpg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6" name="순서도: 연결자 45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232478" y="4444623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180402" y="5033755"/>
            <a:ext cx="1620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하회탈 등을 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조각한 과거문화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829025" y="5046022"/>
            <a:ext cx="1556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태양 등을 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조각한 현재문화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96244" y="5054987"/>
            <a:ext cx="152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인공위성 등을 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조각한 미래문화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960459" y="4077072"/>
            <a:ext cx="2856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탑신과 </a:t>
            </a:r>
            <a:r>
              <a:rPr lang="ko-KR" altLang="en-US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청동투조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0" name="사각형: 둥근 모서리 81">
            <a:extLst>
              <a:ext uri="{FF2B5EF4-FFF2-40B4-BE49-F238E27FC236}">
                <a16:creationId xmlns:a16="http://schemas.microsoft.com/office/drawing/2014/main" xmlns="" id="{F6CE1313-FE96-407F-9105-D6EFDDAB0BD5}"/>
              </a:ext>
            </a:extLst>
          </p:cNvPr>
          <p:cNvSpPr/>
          <p:nvPr/>
        </p:nvSpPr>
        <p:spPr bwMode="auto">
          <a:xfrm>
            <a:off x="3836732" y="4416273"/>
            <a:ext cx="1648623" cy="53414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3.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태양 등을 </a:t>
            </a:r>
            <a:endParaRPr lang="en-US" altLang="ko-KR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조각한 현재문화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jpg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6" name="순서도: 연결자 55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835018" y="4444623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1" name="사각형: 둥근 모서리 81">
            <a:extLst>
              <a:ext uri="{FF2B5EF4-FFF2-40B4-BE49-F238E27FC236}">
                <a16:creationId xmlns:a16="http://schemas.microsoft.com/office/drawing/2014/main" xmlns="" id="{F6CE1313-FE96-407F-9105-D6EFDDAB0BD5}"/>
              </a:ext>
            </a:extLst>
          </p:cNvPr>
          <p:cNvSpPr/>
          <p:nvPr/>
        </p:nvSpPr>
        <p:spPr bwMode="auto">
          <a:xfrm>
            <a:off x="5502169" y="4428147"/>
            <a:ext cx="1648623" cy="53414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3.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인공위성 등을 </a:t>
            </a:r>
            <a:endParaRPr lang="en-US" altLang="ko-KR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조각한 미래문화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jpg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5507728" y="4444623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2" name="아래쪽 화살표 61"/>
          <p:cNvSpPr/>
          <p:nvPr/>
        </p:nvSpPr>
        <p:spPr>
          <a:xfrm>
            <a:off x="7287145" y="5301208"/>
            <a:ext cx="1338263" cy="885825"/>
          </a:xfrm>
          <a:prstGeom prst="downArrow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다음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페이지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이어서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현충탑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첨부파일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1-12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텍스트영역 한글 첨부파일 참고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0 2 0 2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추모 시설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현충탑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안장시설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참배</a:t>
            </a:r>
            <a:r>
              <a:rPr lang="en-US" altLang="ko-KR" sz="1100" b="1" dirty="0" smtClean="0">
                <a:solidFill>
                  <a:srgbClr val="FF0000"/>
                </a:solidFill>
                <a:ea typeface="나눔고딕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추모 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행사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전시관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70" name="순서도: 연결자 69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01272" y="11967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1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883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4232921" y="1299353"/>
            <a:ext cx="3312368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현충탑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042457"/>
              </p:ext>
            </p:extLst>
          </p:nvPr>
        </p:nvGraphicFramePr>
        <p:xfrm>
          <a:off x="7714668" y="781383"/>
          <a:ext cx="2024950" cy="247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현충탑 이미지 및 텍스트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이미지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(1-12)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파일로 첨부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안장시설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참배</a:t>
            </a:r>
            <a:r>
              <a:rPr lang="en-US" altLang="ko-KR" sz="1100" b="1" dirty="0" smtClean="0">
                <a:solidFill>
                  <a:srgbClr val="FF0000"/>
                </a:solidFill>
                <a:ea typeface="나눔고딕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추모 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행사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전시관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현충문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569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현충탑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참배</a:t>
            </a:r>
            <a:r>
              <a:rPr lang="en-US" altLang="ko-KR" sz="1300" b="1" dirty="0" smtClean="0">
                <a:latin typeface="+mj-ea"/>
                <a:ea typeface="+mj-ea"/>
              </a:rPr>
              <a:t>/</a:t>
            </a:r>
            <a:r>
              <a:rPr lang="ko-KR" altLang="en-US" sz="1300" b="1" dirty="0" smtClean="0">
                <a:latin typeface="+mj-ea"/>
                <a:ea typeface="+mj-ea"/>
              </a:rPr>
              <a:t>추모  시설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현충탑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42950" y="5457418"/>
            <a:ext cx="2518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현충탑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발주기관 이미지 및 텍스트 제공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180402" y="3356992"/>
            <a:ext cx="4906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국가를 위해 희생하신 순국선열과 호국 영령의 충의와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위훈을기리는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탑으로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국립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대전현충원을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상징한다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탑 높이는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43m,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넓이는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110m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이며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탑 내부 에는 시신을 찾지 못한 순국선열과 호국 영령의 이름 등을 석판에 기록한 위패봉안실과 신원을 확인 할 수 없는 무명용사의 유해를 안치한 봉안당이 있다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5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606097" y="2636913"/>
            <a:ext cx="3643047" cy="576063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1.</a:t>
            </a:r>
            <a:r>
              <a:rPr kumimoji="1" lang="ko-KR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현충탑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jpg</a:t>
            </a: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584848" y="280811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960459" y="2348880"/>
            <a:ext cx="2856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현충탑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5" name="사각형: 둥근 모서리 81">
            <a:extLst>
              <a:ext uri="{FF2B5EF4-FFF2-40B4-BE49-F238E27FC236}">
                <a16:creationId xmlns:a16="http://schemas.microsoft.com/office/drawing/2014/main" xmlns="" id="{F6CE1313-FE96-407F-9105-D6EFDDAB0BD5}"/>
              </a:ext>
            </a:extLst>
          </p:cNvPr>
          <p:cNvSpPr/>
          <p:nvPr/>
        </p:nvSpPr>
        <p:spPr bwMode="auto">
          <a:xfrm>
            <a:off x="2180402" y="4407021"/>
            <a:ext cx="1648623" cy="53414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2.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하회탈 등을 </a:t>
            </a:r>
            <a:endParaRPr lang="en-US" altLang="ko-KR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조각한 과거문화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jpg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6" name="순서도: 연결자 45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232478" y="4444623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180402" y="5033755"/>
            <a:ext cx="1620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하회탈 등을 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조각한 과거문화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829025" y="5046022"/>
            <a:ext cx="1556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태양 등을 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조각한 현재문화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96244" y="5054987"/>
            <a:ext cx="152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인공위성 등을 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조각한 미래문화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960459" y="4077072"/>
            <a:ext cx="2856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탑신과 </a:t>
            </a:r>
            <a:r>
              <a:rPr lang="ko-KR" altLang="en-US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청동투조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0" name="사각형: 둥근 모서리 81">
            <a:extLst>
              <a:ext uri="{FF2B5EF4-FFF2-40B4-BE49-F238E27FC236}">
                <a16:creationId xmlns:a16="http://schemas.microsoft.com/office/drawing/2014/main" xmlns="" id="{F6CE1313-FE96-407F-9105-D6EFDDAB0BD5}"/>
              </a:ext>
            </a:extLst>
          </p:cNvPr>
          <p:cNvSpPr/>
          <p:nvPr/>
        </p:nvSpPr>
        <p:spPr bwMode="auto">
          <a:xfrm>
            <a:off x="3836732" y="4416273"/>
            <a:ext cx="1648623" cy="53414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3.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태양 등을 </a:t>
            </a:r>
            <a:endParaRPr lang="en-US" altLang="ko-KR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조각한 현재문화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jpg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6" name="순서도: 연결자 55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835018" y="4444623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1" name="사각형: 둥근 모서리 81">
            <a:extLst>
              <a:ext uri="{FF2B5EF4-FFF2-40B4-BE49-F238E27FC236}">
                <a16:creationId xmlns:a16="http://schemas.microsoft.com/office/drawing/2014/main" xmlns="" id="{F6CE1313-FE96-407F-9105-D6EFDDAB0BD5}"/>
              </a:ext>
            </a:extLst>
          </p:cNvPr>
          <p:cNvSpPr/>
          <p:nvPr/>
        </p:nvSpPr>
        <p:spPr bwMode="auto">
          <a:xfrm>
            <a:off x="5502169" y="4428147"/>
            <a:ext cx="1648623" cy="53414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3.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인공위성 등을 </a:t>
            </a:r>
            <a:endParaRPr lang="en-US" altLang="ko-KR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조각한 미래문화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jpg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5507728" y="4444623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2" name="아래쪽 화살표 61"/>
          <p:cNvSpPr/>
          <p:nvPr/>
        </p:nvSpPr>
        <p:spPr>
          <a:xfrm>
            <a:off x="7287145" y="5301208"/>
            <a:ext cx="1338263" cy="885825"/>
          </a:xfrm>
          <a:prstGeom prst="downArrow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다음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페이지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이어서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현충탑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첨부파일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1-12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텍스트영역 한글 첨부파일 참고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0 2 0 2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추모 시설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현충탑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안장시설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참배</a:t>
            </a:r>
            <a:r>
              <a:rPr lang="en-US" altLang="ko-KR" sz="1100" b="1" dirty="0" smtClean="0">
                <a:solidFill>
                  <a:srgbClr val="FF0000"/>
                </a:solidFill>
                <a:ea typeface="나눔고딕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추모 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행사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전시관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70" name="순서도: 연결자 69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01272" y="11967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1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254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4232921" y="1299353"/>
            <a:ext cx="3312368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069026"/>
              </p:ext>
            </p:extLst>
          </p:nvPr>
        </p:nvGraphicFramePr>
        <p:xfrm>
          <a:off x="7714668" y="781383"/>
          <a:ext cx="2024950" cy="247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현충관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이미지 및 텍스트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이미지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(1-12)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파일로 첨부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현충관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098934" y="5755322"/>
            <a:ext cx="2518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현충관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발주기관 이미지 및 텍스트 제공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80402" y="3284984"/>
            <a:ext cx="4906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국가를 위해 희생하신 순국선열과 호국 영령의 충의와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위훈을기리는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탑으로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국립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대전현충원을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상징한다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탑 높이는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43m,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넓이는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110m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이며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탑 내부 에는 시신을 찾지 못한 순국선열과 호국 영령의 이름 등을 석판에 기록한 위패봉안실과 신원을 확인 할 수 없는 무명용사의 유해를 안치한 봉안당이 있다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5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606097" y="2564905"/>
            <a:ext cx="3643047" cy="576063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5.</a:t>
            </a:r>
            <a:r>
              <a:rPr kumimoji="1" lang="ko-KR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승리의 영광상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jpg</a:t>
            </a: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순서도: 연결자 45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584848" y="280811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960459" y="2276872"/>
            <a:ext cx="2856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승리의 영광상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89801" y="5013175"/>
            <a:ext cx="49060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현충탑 앞쪽에는 향로와 제단이 차례로 놓여 있고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제단 뒤쪽에는 헌시가 새겨져 있다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향로의 둘레는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250cm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이며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용문양이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새겨져있어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상서로운 느낌을 준다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또한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헌시는 순국선열과 호국영령께 바치는 글로 노산 이은상 선생이 지었다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3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615496" y="4293096"/>
            <a:ext cx="3643047" cy="576063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6.</a:t>
            </a:r>
            <a:r>
              <a:rPr kumimoji="1" lang="ko-KR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향로와 </a:t>
            </a:r>
            <a:r>
              <a:rPr kumimoji="1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헌시비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jpg</a:t>
            </a: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4" name="순서도: 연결자 5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594247" y="446429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951494" y="4031486"/>
            <a:ext cx="2856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향로와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헌시비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9" name="아래쪽 화살표 58"/>
          <p:cNvSpPr/>
          <p:nvPr/>
        </p:nvSpPr>
        <p:spPr>
          <a:xfrm>
            <a:off x="7287145" y="5301208"/>
            <a:ext cx="1338263" cy="885825"/>
          </a:xfrm>
          <a:prstGeom prst="downArrow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다음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페이지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이어서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현충탑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첨부파일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1-12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텍스트영역 한글 첨부파일 참고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="" xmlns:a16="http://schemas.microsoft.com/office/drawing/2014/main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현충문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72480" y="23569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현충탑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참배</a:t>
            </a:r>
            <a:r>
              <a:rPr lang="en-US" altLang="ko-KR" sz="1300" b="1" dirty="0" smtClean="0">
                <a:latin typeface="+mj-ea"/>
                <a:ea typeface="+mj-ea"/>
              </a:rPr>
              <a:t>/</a:t>
            </a:r>
            <a:r>
              <a:rPr lang="ko-KR" altLang="en-US" sz="1300" b="1" dirty="0" smtClean="0">
                <a:latin typeface="+mj-ea"/>
                <a:ea typeface="+mj-ea"/>
              </a:rPr>
              <a:t>추모  시설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현충탑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0 2 0 2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추모 시설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현충탑</a:t>
            </a:r>
            <a:endParaRPr lang="ko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안장시설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참배</a:t>
            </a:r>
            <a:r>
              <a:rPr lang="en-US" altLang="ko-KR" sz="1100" b="1" dirty="0" smtClean="0">
                <a:solidFill>
                  <a:srgbClr val="FF0000"/>
                </a:solidFill>
                <a:ea typeface="나눔고딕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추모 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행사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전시관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77" name="순서도: 연결자 76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01272" y="11967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8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478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4232921" y="1299353"/>
            <a:ext cx="3312368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676116"/>
              </p:ext>
            </p:extLst>
          </p:nvPr>
        </p:nvGraphicFramePr>
        <p:xfrm>
          <a:off x="7714668" y="781383"/>
          <a:ext cx="2024950" cy="247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현충관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이미지 및 텍스트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이미지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(1-12)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파일로 첨부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현충관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098934" y="5755322"/>
            <a:ext cx="2518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현충관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발주기관 이미지 및 텍스트 제공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80402" y="3284984"/>
            <a:ext cx="4906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우리나라의 암울했던 역사와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자유와 평화에 대한 염원을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담고있으며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끈으로 묶여진 돌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팔이 쇠사슬에 묶여 있는 모습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부러져 있는 총 등을 새겼다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5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606097" y="2564905"/>
            <a:ext cx="3643047" cy="576063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7.</a:t>
            </a:r>
            <a:r>
              <a:rPr kumimoji="1" lang="ko-KR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현충탑 좌측 벽면 부조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jpg</a:t>
            </a: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순서도: 연결자 45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224808" y="2735815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960459" y="2276872"/>
            <a:ext cx="2856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현충탑 좌측 벽면 부조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89801" y="5013175"/>
            <a:ext cx="4906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역사적 아픔을 극복하고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발전하는 조국의 모습과 풍요로운 국민상을 표현하여 약진과 번영을 이루자는 뜻을 담고 있다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톱니바퀴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곡식과 가마니 등을 새겼다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3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615496" y="4293096"/>
            <a:ext cx="3643047" cy="576063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8.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현충탑 좌측 벽면 부조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jpg</a:t>
            </a: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4" name="순서도: 연결자 5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224808" y="446429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951494" y="4031486"/>
            <a:ext cx="2856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현충탑 좌측 벽면 부조</a:t>
            </a:r>
          </a:p>
        </p:txBody>
      </p:sp>
      <p:sp>
        <p:nvSpPr>
          <p:cNvPr id="59" name="아래쪽 화살표 58"/>
          <p:cNvSpPr/>
          <p:nvPr/>
        </p:nvSpPr>
        <p:spPr>
          <a:xfrm>
            <a:off x="7287145" y="5301208"/>
            <a:ext cx="1338263" cy="885825"/>
          </a:xfrm>
          <a:prstGeom prst="downArrow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다음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페이지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이어서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현충탑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첨부파일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1-12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텍스트영역 한글 첨부파일 참고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="" xmlns:a16="http://schemas.microsoft.com/office/drawing/2014/main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현충문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72480" y="23569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현충탑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참배</a:t>
            </a:r>
            <a:r>
              <a:rPr lang="en-US" altLang="ko-KR" sz="1300" b="1" dirty="0" smtClean="0">
                <a:latin typeface="+mj-ea"/>
                <a:ea typeface="+mj-ea"/>
              </a:rPr>
              <a:t>/</a:t>
            </a:r>
            <a:r>
              <a:rPr lang="ko-KR" altLang="en-US" sz="1300" b="1" dirty="0" smtClean="0">
                <a:latin typeface="+mj-ea"/>
                <a:ea typeface="+mj-ea"/>
              </a:rPr>
              <a:t>추모  시설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현충탑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0 2 0 2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추모 시설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현충탑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안장시설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참배</a:t>
            </a:r>
            <a:r>
              <a:rPr lang="en-US" altLang="ko-KR" sz="1100" b="1" dirty="0" smtClean="0">
                <a:solidFill>
                  <a:srgbClr val="FF0000"/>
                </a:solidFill>
                <a:ea typeface="나눔고딕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추모 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행사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전시관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72" name="순서도: 연결자 71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01272" y="11967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3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280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4232921" y="1299353"/>
            <a:ext cx="3312368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897632"/>
              </p:ext>
            </p:extLst>
          </p:nvPr>
        </p:nvGraphicFramePr>
        <p:xfrm>
          <a:off x="7714668" y="781383"/>
          <a:ext cx="2024950" cy="247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현충관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이미지 및 텍스트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이미지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(1-12)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파일로 첨부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현충관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098934" y="5755322"/>
            <a:ext cx="2518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현충관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발주기관 이미지 및 텍스트 제공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80402" y="3284984"/>
            <a:ext cx="4906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부상당한 민간인을 군인이 부축하고 한 여인이 보검을 높이 들어 민족의 단합된 모습을 표현하였다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5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606097" y="2564905"/>
            <a:ext cx="3643047" cy="576063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9.</a:t>
            </a:r>
            <a:r>
              <a:rPr kumimoji="1" lang="ko-KR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애족상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1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좌측끝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).</a:t>
            </a:r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jpg</a:t>
            </a: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순서도: 연결자 45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224808" y="2735815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960459" y="2276872"/>
            <a:ext cx="2856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애족상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좌측 끝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89801" y="5013175"/>
            <a:ext cx="49060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온 국민이 합심하여 조국을 위하여 신명을 바치겠다는 애국의 의지를 나타냈다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3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615496" y="4293096"/>
            <a:ext cx="3643047" cy="576063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10.</a:t>
            </a:r>
            <a:r>
              <a:rPr lang="ko-KR" altLang="en-US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애국상</a:t>
            </a:r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우측 끝</a:t>
            </a:r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jpg</a:t>
            </a: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4" name="순서도: 연결자 5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224808" y="446429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951494" y="4031486"/>
            <a:ext cx="2856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애국상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우측 끝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9" name="아래쪽 화살표 58"/>
          <p:cNvSpPr/>
          <p:nvPr/>
        </p:nvSpPr>
        <p:spPr>
          <a:xfrm>
            <a:off x="7287145" y="5301208"/>
            <a:ext cx="1338263" cy="885825"/>
          </a:xfrm>
          <a:prstGeom prst="downArrow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다음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페이지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이어서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현충탑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첨부파일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1-12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텍스트영역 한글 첨부파일 참고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="" xmlns:a16="http://schemas.microsoft.com/office/drawing/2014/main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현충문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72480" y="23569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현충탑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참배</a:t>
            </a:r>
            <a:r>
              <a:rPr lang="en-US" altLang="ko-KR" sz="1300" b="1" dirty="0" smtClean="0">
                <a:latin typeface="+mj-ea"/>
                <a:ea typeface="+mj-ea"/>
              </a:rPr>
              <a:t>/</a:t>
            </a:r>
            <a:r>
              <a:rPr lang="ko-KR" altLang="en-US" sz="1300" b="1" dirty="0" smtClean="0">
                <a:latin typeface="+mj-ea"/>
                <a:ea typeface="+mj-ea"/>
              </a:rPr>
              <a:t>추모  시설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현충탑</a:t>
            </a:r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0 2 0 2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추모 시설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현충탑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안장시설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참배</a:t>
            </a:r>
            <a:r>
              <a:rPr lang="en-US" altLang="ko-KR" sz="1100" b="1" dirty="0" smtClean="0">
                <a:solidFill>
                  <a:srgbClr val="FF0000"/>
                </a:solidFill>
                <a:ea typeface="나눔고딕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추모 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행사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전시관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72" name="순서도: 연결자 71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01272" y="11967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3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523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1799641" y="1299353"/>
            <a:ext cx="4808560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457844"/>
              </p:ext>
            </p:extLst>
          </p:nvPr>
        </p:nvGraphicFramePr>
        <p:xfrm>
          <a:off x="7714668" y="781383"/>
          <a:ext cx="2024950" cy="236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안장</a:t>
                      </a:r>
                      <a:r>
                        <a:rPr lang="en-US" altLang="ko-KR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이장 메뉴 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안장</a:t>
                      </a:r>
                      <a:r>
                        <a:rPr lang="en-US" altLang="ko-KR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이장이란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Footer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영역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안장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이장 신청 및 절차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관련사항 및 구비서류 탭으로 구성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2014051" y="1340768"/>
            <a:ext cx="5429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안장안내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>
                <a:ea typeface="나눔고딕"/>
              </a:rPr>
              <a:t>일일합동 안장식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>
                <a:ea typeface="나눔고딕"/>
              </a:rPr>
              <a:t>각종 신청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>
                <a:ea typeface="나눔고딕"/>
              </a:rPr>
              <a:t>신청서식 </a:t>
            </a:r>
            <a:r>
              <a:rPr lang="ko-KR" altLang="en-US" sz="1100" dirty="0" err="1">
                <a:ea typeface="나눔고딕"/>
              </a:rPr>
              <a:t>내려받기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56252" y="3684180"/>
            <a:ext cx="19212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 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https://www.dnc.go.kr/html/kr/comp/comp_01010201.html</a:t>
            </a:r>
            <a:endParaRPr lang="ko-KR" altLang="en-US" dirty="0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717534" y="106511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안장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이장       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3861048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357301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위패 봉안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422207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3934040"/>
            <a:ext cx="1215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배우자 합장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4619650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5335A4D-EC9B-5F68-544F-CA5F5D5E00B0}"/>
              </a:ext>
            </a:extLst>
          </p:cNvPr>
          <p:cNvSpPr txBox="1"/>
          <p:nvPr/>
        </p:nvSpPr>
        <p:spPr>
          <a:xfrm>
            <a:off x="297648" y="4233960"/>
            <a:ext cx="11905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생전 안장대상 </a:t>
            </a:r>
            <a:endParaRPr lang="en-US" altLang="ko-KR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결정 신청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4833" y="1988840"/>
            <a:ext cx="292068" cy="276999"/>
            <a:chOff x="3162018" y="2162933"/>
            <a:chExt cx="292068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>
                <a:latin typeface="+mj-ea"/>
                <a:ea typeface="+mj-ea"/>
              </a:rPr>
              <a:t>안장 안내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E704A7-D916-6834-160F-1B5E53D19230}"/>
              </a:ext>
            </a:extLst>
          </p:cNvPr>
          <p:cNvSpPr txBox="1"/>
          <p:nvPr/>
        </p:nvSpPr>
        <p:spPr>
          <a:xfrm>
            <a:off x="344488" y="234888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대상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0728C2-82BA-BD1B-0CD3-16D490DB2E7E}"/>
              </a:ext>
            </a:extLst>
          </p:cNvPr>
          <p:cNvSpPr txBox="1"/>
          <p:nvPr/>
        </p:nvSpPr>
        <p:spPr>
          <a:xfrm>
            <a:off x="344488" y="259132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절차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C6E9A8F-6C82-6C54-82C3-F29E90105464}"/>
              </a:ext>
            </a:extLst>
          </p:cNvPr>
          <p:cNvSpPr txBox="1"/>
          <p:nvPr/>
        </p:nvSpPr>
        <p:spPr>
          <a:xfrm>
            <a:off x="344488" y="285293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안장 신청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09538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이장 신청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2578857" y="103495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856656" y="13672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100228" y="20219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88262" y="6093296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Ｔ０１０１０１０２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절차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안장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이장 신청 및 절차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마당 ＞ 안장안내 ＞ 안장／이장 ＞ 절차</a:t>
            </a:r>
            <a:endParaRPr lang="ko-KR" altLang="en-US" dirty="0"/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766718" y="1872007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752" y="2204864"/>
            <a:ext cx="3312368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0877" y="5549170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안장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이장 신청 및 심사절차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6" y="1843496"/>
            <a:ext cx="1899854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안장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이장 신청 및 절차  </a:t>
            </a:r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ㅣ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3638926" y="1844824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관련사항 및 구비서류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40613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4232921" y="1299353"/>
            <a:ext cx="3312368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637856"/>
              </p:ext>
            </p:extLst>
          </p:nvPr>
        </p:nvGraphicFramePr>
        <p:xfrm>
          <a:off x="7714668" y="781383"/>
          <a:ext cx="2024950" cy="247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현충관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이미지 및 텍스트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이미지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(1-12)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파일로 첨부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현충관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098934" y="5755322"/>
            <a:ext cx="2518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현충관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발주기관 이미지 및 텍스트 제공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80402" y="3284984"/>
            <a:ext cx="4906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육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해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공군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해병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경찰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학도병 등이 일심 단결하여 조국을 수호하는 모습을 표현하였다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5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606097" y="2564905"/>
            <a:ext cx="3643047" cy="576063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11.</a:t>
            </a:r>
            <a:r>
              <a:rPr kumimoji="1" lang="ko-KR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호국상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1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뒤편끝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).</a:t>
            </a:r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jpg</a:t>
            </a: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순서도: 연결자 45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224808" y="2735815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960459" y="2276872"/>
            <a:ext cx="2856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호국상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뒤편 끝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89801" y="5013175"/>
            <a:ext cx="4906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현충탑 앞쪽의 좌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우측에 세워져 있으며 양의 모습으로 순국 선열과 호국영령들께 바치는 제물을 나타냈다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..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3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615496" y="4293096"/>
            <a:ext cx="3643047" cy="576063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12.</a:t>
            </a:r>
            <a:r>
              <a:rPr lang="ko-KR" altLang="en-US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공양상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jpg</a:t>
            </a: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4" name="순서도: 연결자 5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224808" y="446429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951494" y="4031486"/>
            <a:ext cx="2856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공양상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9" name="아래쪽 화살표 58"/>
          <p:cNvSpPr/>
          <p:nvPr/>
        </p:nvSpPr>
        <p:spPr>
          <a:xfrm>
            <a:off x="7287145" y="5301208"/>
            <a:ext cx="1338263" cy="885825"/>
          </a:xfrm>
          <a:prstGeom prst="downArrow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다음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페이지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이어서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현충탑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첨부파일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1-12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텍스트영역 한글 첨부파일 참고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="" xmlns:a16="http://schemas.microsoft.com/office/drawing/2014/main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현충문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72480" y="23569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현충탑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참배</a:t>
            </a:r>
            <a:r>
              <a:rPr lang="en-US" altLang="ko-KR" sz="1300" b="1" dirty="0" smtClean="0">
                <a:latin typeface="+mj-ea"/>
                <a:ea typeface="+mj-ea"/>
              </a:rPr>
              <a:t>/</a:t>
            </a:r>
            <a:r>
              <a:rPr lang="ko-KR" altLang="en-US" sz="1300" b="1" dirty="0" smtClean="0">
                <a:latin typeface="+mj-ea"/>
                <a:ea typeface="+mj-ea"/>
              </a:rPr>
              <a:t>추모  시설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현충탑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0 2 0 2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추모 시설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현충탑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안장시설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참배</a:t>
            </a:r>
            <a:r>
              <a:rPr lang="en-US" altLang="ko-KR" sz="1100" b="1" dirty="0" smtClean="0">
                <a:solidFill>
                  <a:srgbClr val="FF0000"/>
                </a:solidFill>
                <a:ea typeface="나눔고딕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추모 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행사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전시관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72" name="순서도: 연결자 71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01272" y="11967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3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9521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13A5C26-CB9D-CCE2-95F7-BFA1F7DCE1BB}"/>
              </a:ext>
            </a:extLst>
          </p:cNvPr>
          <p:cNvSpPr/>
          <p:nvPr/>
        </p:nvSpPr>
        <p:spPr>
          <a:xfrm>
            <a:off x="4232921" y="1299353"/>
            <a:ext cx="3312368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현충관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="" xmlns:a16="http://schemas.microsoft.com/office/drawing/2014/main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="" xmlns:a16="http://schemas.microsoft.com/office/drawing/2014/main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="" xmlns:a16="http://schemas.microsoft.com/office/drawing/2014/main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71162"/>
              </p:ext>
            </p:extLst>
          </p:nvPr>
        </p:nvGraphicFramePr>
        <p:xfrm>
          <a:off x="7714668" y="781383"/>
          <a:ext cx="2024950" cy="247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="" xmlns:a16="http://schemas.microsoft.com/office/drawing/2014/main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="" xmlns:a16="http://schemas.microsoft.com/office/drawing/2014/main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현충관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이미지 및 텍스트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이미지 파일로 첨부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안장시설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참배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추모 시설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행사</a:t>
            </a:r>
            <a:r>
              <a:rPr lang="en-US" altLang="ko-KR" sz="1100" b="1" dirty="0" smtClean="0">
                <a:solidFill>
                  <a:srgbClr val="FF0000"/>
                </a:solidFill>
                <a:ea typeface="나눔고딕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전시관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행사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전시관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현충관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현충관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     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63798" y="2356913"/>
            <a:ext cx="13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미래</a:t>
            </a:r>
            <a:r>
              <a:rPr lang="ko-KR" altLang="en-US" sz="1100" dirty="0" err="1">
                <a:latin typeface="돋움" panose="020B0600000101010101" pitchFamily="50" charset="-127"/>
                <a:ea typeface="돋움" panose="020B0600000101010101" pitchFamily="50" charset="-127"/>
              </a:rPr>
              <a:t>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행사</a:t>
            </a:r>
            <a:r>
              <a:rPr lang="en-US" altLang="ko-KR" sz="1300" b="1" dirty="0" smtClean="0">
                <a:latin typeface="+mj-ea"/>
                <a:ea typeface="+mj-ea"/>
              </a:rPr>
              <a:t>/</a:t>
            </a:r>
            <a:r>
              <a:rPr lang="ko-KR" altLang="en-US" sz="1300" b="1" dirty="0" smtClean="0">
                <a:latin typeface="+mj-ea"/>
                <a:ea typeface="+mj-ea"/>
              </a:rPr>
              <a:t>전시관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3 0 3 0 1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현충관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025008" y="5445224"/>
            <a:ext cx="2518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현충관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발주기관 이미지 및 텍스트 제공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호국철도 기념관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80402" y="3356992"/>
            <a:ext cx="4906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현충관에서는</a:t>
            </a:r>
            <a:r>
              <a:rPr lang="ko-KR" altLang="en-US" dirty="0"/>
              <a:t> 유해발굴 </a:t>
            </a:r>
            <a:r>
              <a:rPr lang="ko-KR" altLang="en-US" dirty="0" err="1"/>
              <a:t>합동안장식</a:t>
            </a:r>
            <a:r>
              <a:rPr lang="ko-KR" altLang="en-US" dirty="0"/>
              <a:t> 등 추모행사 및 문화행사를 거행하고 있습니다</a:t>
            </a:r>
            <a:r>
              <a:rPr lang="en-US" altLang="ko-KR" dirty="0" smtClean="0"/>
              <a:t>.</a:t>
            </a:r>
            <a:r>
              <a:rPr lang="ko-KR" altLang="en-US" dirty="0"/>
              <a:t> 나라사랑 보훈스쿨</a:t>
            </a:r>
            <a:r>
              <a:rPr lang="en-US" altLang="ko-KR" dirty="0"/>
              <a:t>, </a:t>
            </a:r>
            <a:r>
              <a:rPr lang="ko-KR" altLang="en-US" dirty="0"/>
              <a:t>각종 기념일 계기 문화행사를 진행하는 공간이기도 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 err="1"/>
              <a:t>준고전식</a:t>
            </a:r>
            <a:r>
              <a:rPr lang="ko-KR" altLang="en-US" dirty="0"/>
              <a:t> 콘크리트 </a:t>
            </a:r>
            <a:r>
              <a:rPr lang="en-US" altLang="ko-KR" dirty="0"/>
              <a:t>2</a:t>
            </a:r>
            <a:r>
              <a:rPr lang="ko-KR" altLang="en-US" dirty="0"/>
              <a:t>층 건물로 </a:t>
            </a:r>
            <a:r>
              <a:rPr lang="en-US" altLang="ko-KR" dirty="0"/>
              <a:t>1,800</a:t>
            </a:r>
            <a:r>
              <a:rPr lang="ko-KR" altLang="en-US" dirty="0"/>
              <a:t>㎥의 건평에 </a:t>
            </a:r>
            <a:r>
              <a:rPr lang="en-US" altLang="ko-KR" dirty="0"/>
              <a:t>479</a:t>
            </a:r>
            <a:r>
              <a:rPr lang="ko-KR" altLang="en-US" dirty="0"/>
              <a:t>석을 갖추고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5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606097" y="2636913"/>
            <a:ext cx="3643047" cy="576063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현충관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jpg</a:t>
            </a: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순서도: 연결자 45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584848" y="280811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960459" y="2348880"/>
            <a:ext cx="2856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현충관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현충탑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첨부파일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1-12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텍스트영역 한글 첨부파일 참고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01272" y="11967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9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482" y="335699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863" y="306896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보훈장비 전시장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49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13A5C26-CB9D-CCE2-95F7-BFA1F7DCE1BB}"/>
              </a:ext>
            </a:extLst>
          </p:cNvPr>
          <p:cNvSpPr/>
          <p:nvPr/>
        </p:nvSpPr>
        <p:spPr>
          <a:xfrm>
            <a:off x="4232921" y="1299353"/>
            <a:ext cx="3312368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미래관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="" xmlns:a16="http://schemas.microsoft.com/office/drawing/2014/main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="" xmlns:a16="http://schemas.microsoft.com/office/drawing/2014/main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="" xmlns:a16="http://schemas.microsoft.com/office/drawing/2014/main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245938"/>
              </p:ext>
            </p:extLst>
          </p:nvPr>
        </p:nvGraphicFramePr>
        <p:xfrm>
          <a:off x="7714668" y="781383"/>
          <a:ext cx="2024950" cy="247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="" xmlns:a16="http://schemas.microsoft.com/office/drawing/2014/main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="" xmlns:a16="http://schemas.microsoft.com/office/drawing/2014/main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현충관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이미지 및 텍스트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이미지 파일로 첨부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안장시설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참배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추모 시설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행사</a:t>
            </a:r>
            <a:r>
              <a:rPr lang="en-US" altLang="ko-KR" sz="1100" b="1" dirty="0" smtClean="0">
                <a:solidFill>
                  <a:srgbClr val="FF0000"/>
                </a:solidFill>
                <a:ea typeface="나눔고딕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전시관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행사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전시관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보훈미래관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현충관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63798" y="2356913"/>
            <a:ext cx="13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보훈 </a:t>
            </a:r>
            <a:r>
              <a:rPr lang="ko-KR" altLang="en-US" sz="1100" b="1" dirty="0" err="1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미래</a:t>
            </a:r>
            <a:r>
              <a:rPr lang="ko-KR" altLang="en-US" sz="1100" b="1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관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행사</a:t>
            </a:r>
            <a:r>
              <a:rPr lang="en-US" altLang="ko-KR" sz="1300" b="1" dirty="0" smtClean="0">
                <a:latin typeface="+mj-ea"/>
                <a:ea typeface="+mj-ea"/>
              </a:rPr>
              <a:t>/</a:t>
            </a:r>
            <a:r>
              <a:rPr lang="ko-KR" altLang="en-US" sz="1300" b="1" dirty="0" smtClean="0">
                <a:latin typeface="+mj-ea"/>
                <a:ea typeface="+mj-ea"/>
              </a:rPr>
              <a:t>전시관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3 0 3 0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보훈미래</a:t>
            </a:r>
            <a:r>
              <a:rPr lang="ko-KR" altLang="en-US" sz="11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관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025008" y="5445224"/>
            <a:ext cx="2518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현충관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발주기관 이미지 및 텍스트 제공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호국철도 기념관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80402" y="3356992"/>
            <a:ext cx="490608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dirty="0" err="1"/>
              <a:t>보훈미래관은</a:t>
            </a:r>
            <a:r>
              <a:rPr lang="ko-KR" altLang="en-US" dirty="0"/>
              <a:t> 순국선열과 호국영령들의 유품과 자료를 전시하여 국가유공자의 충의와 위훈을 기리고자 </a:t>
            </a:r>
            <a:r>
              <a:rPr lang="en-US" altLang="ko-KR" dirty="0"/>
              <a:t>1983</a:t>
            </a:r>
            <a:r>
              <a:rPr lang="ko-KR" altLang="en-US" dirty="0"/>
              <a:t>년에 건립하였다</a:t>
            </a:r>
            <a:r>
              <a:rPr lang="en-US" altLang="ko-KR" dirty="0"/>
              <a:t>.</a:t>
            </a:r>
            <a:endParaRPr lang="ko-KR" altLang="en-US" dirty="0"/>
          </a:p>
          <a:p>
            <a:pPr algn="l" latinLnBrk="1"/>
            <a:r>
              <a:rPr lang="en-US" altLang="ko-KR" dirty="0"/>
              <a:t>2009</a:t>
            </a:r>
            <a:r>
              <a:rPr lang="ko-KR" altLang="en-US" dirty="0"/>
              <a:t>년에 </a:t>
            </a:r>
            <a:r>
              <a:rPr lang="ko-KR" altLang="en-US" dirty="0" err="1"/>
              <a:t>노후된</a:t>
            </a:r>
            <a:r>
              <a:rPr lang="ko-KR" altLang="en-US" dirty="0"/>
              <a:t> 시설과 고전적 시청각 위주의 전시라는 문제점에서 탈피하기 위하여 전면 </a:t>
            </a:r>
            <a:r>
              <a:rPr lang="ko-KR" altLang="en-US" dirty="0" err="1"/>
              <a:t>리모델링하여</a:t>
            </a:r>
            <a:r>
              <a:rPr lang="ko-KR" altLang="en-US" dirty="0"/>
              <a:t> 현대적 감각으로 전시물을 연출하고 관람객이 쉽게 접근하고 이해할 수 있는 전시관이자 나라사랑 교육의 장과 문화공간으로 </a:t>
            </a:r>
            <a:r>
              <a:rPr lang="ko-KR" altLang="en-US" dirty="0" err="1"/>
              <a:t>재탄생하였다</a:t>
            </a:r>
            <a:r>
              <a:rPr lang="en-US" altLang="ko-KR" dirty="0"/>
              <a:t>.</a:t>
            </a:r>
            <a:endParaRPr lang="ko-KR" altLang="en-US" dirty="0"/>
          </a:p>
          <a:p>
            <a:pPr algn="l" latinLnBrk="1"/>
            <a:r>
              <a:rPr lang="en-US" altLang="ko-KR" dirty="0"/>
              <a:t>1</a:t>
            </a:r>
            <a:r>
              <a:rPr lang="ko-KR" altLang="en-US" dirty="0"/>
              <a:t>층에는 </a:t>
            </a:r>
            <a:r>
              <a:rPr lang="en-US" altLang="ko-KR" dirty="0"/>
              <a:t>6·25</a:t>
            </a:r>
            <a:r>
              <a:rPr lang="ko-KR" altLang="en-US" dirty="0"/>
              <a:t>전쟁</a:t>
            </a:r>
            <a:r>
              <a:rPr lang="en-US" altLang="ko-KR" dirty="0"/>
              <a:t>, </a:t>
            </a:r>
            <a:r>
              <a:rPr lang="ko-KR" altLang="en-US" dirty="0"/>
              <a:t>서해수호</a:t>
            </a:r>
            <a:r>
              <a:rPr lang="en-US" altLang="ko-KR" dirty="0"/>
              <a:t>, </a:t>
            </a:r>
            <a:r>
              <a:rPr lang="ko-KR" altLang="en-US" dirty="0"/>
              <a:t>독립운동을 소개하고 국가유공자의 유품을 전시하는 나라사랑 역사실과 </a:t>
            </a:r>
            <a:r>
              <a:rPr lang="ko-KR" altLang="en-US" dirty="0" err="1"/>
              <a:t>국립대전현충원에서</a:t>
            </a:r>
            <a:r>
              <a:rPr lang="ko-KR" altLang="en-US" dirty="0"/>
              <a:t> 제작한 영화를 상영하는 나라사랑 </a:t>
            </a:r>
            <a:r>
              <a:rPr lang="ko-KR" altLang="en-US" dirty="0" err="1"/>
              <a:t>영상실이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  <a:endParaRPr lang="ko-KR" altLang="en-US" dirty="0"/>
          </a:p>
          <a:p>
            <a:pPr algn="l" latinLnBrk="1"/>
            <a:r>
              <a:rPr lang="en-US" altLang="ko-KR" dirty="0"/>
              <a:t>2</a:t>
            </a:r>
            <a:r>
              <a:rPr lang="ko-KR" altLang="en-US" dirty="0"/>
              <a:t>층은 나라사랑 </a:t>
            </a:r>
            <a:r>
              <a:rPr lang="ko-KR" altLang="en-US" dirty="0" err="1"/>
              <a:t>콘텐츠를</a:t>
            </a:r>
            <a:r>
              <a:rPr lang="ko-KR" altLang="en-US" dirty="0"/>
              <a:t> 직접 경험하며 보훈 의식을 함양하는 </a:t>
            </a:r>
            <a:r>
              <a:rPr lang="ko-KR" altLang="en-US" dirty="0" err="1"/>
              <a:t>체험형</a:t>
            </a:r>
            <a:r>
              <a:rPr lang="ko-KR" altLang="en-US" dirty="0"/>
              <a:t> 공간인 나라사랑 보훈실과 나라사랑 문화실</a:t>
            </a:r>
            <a:r>
              <a:rPr lang="en-US" altLang="ko-KR" dirty="0"/>
              <a:t>, </a:t>
            </a:r>
            <a:r>
              <a:rPr lang="ko-KR" altLang="en-US" dirty="0" err="1"/>
              <a:t>대전현충원의</a:t>
            </a:r>
            <a:r>
              <a:rPr lang="ko-KR" altLang="en-US" dirty="0"/>
              <a:t> 전경을 한 눈에 볼 수 있는 전망대와 기획 전시를 위한 공간인 야외전시실이 있다</a:t>
            </a:r>
            <a:r>
              <a:rPr lang="en-US" altLang="ko-KR" dirty="0"/>
              <a:t>.</a:t>
            </a:r>
            <a:endParaRPr lang="ko-KR" altLang="en-US" dirty="0"/>
          </a:p>
          <a:p>
            <a:pPr algn="l" latinLnBrk="1"/>
            <a:r>
              <a:rPr lang="ko-KR" altLang="en-US" dirty="0"/>
              <a:t>현재</a:t>
            </a:r>
            <a:r>
              <a:rPr lang="en-US" altLang="ko-KR" dirty="0"/>
              <a:t>, </a:t>
            </a:r>
            <a:r>
              <a:rPr lang="ko-KR" altLang="en-US" dirty="0"/>
              <a:t>현대적 감각의 전시 연출기법을 도입하여 관람객의 눈높이에 맞춰 흥미롭게 접근할 수 있도록 전시환경을 개선하기 위해 </a:t>
            </a:r>
            <a:r>
              <a:rPr lang="en-US" altLang="ko-KR" dirty="0"/>
              <a:t>2023</a:t>
            </a:r>
            <a:r>
              <a:rPr lang="ko-KR" altLang="en-US" dirty="0"/>
              <a:t>년 </a:t>
            </a:r>
            <a:r>
              <a:rPr lang="en-US" altLang="ko-KR" dirty="0"/>
              <a:t>00</a:t>
            </a:r>
            <a:r>
              <a:rPr lang="ko-KR" altLang="en-US" dirty="0"/>
              <a:t>월부터 </a:t>
            </a:r>
            <a:r>
              <a:rPr lang="ko-KR" altLang="en-US" dirty="0" err="1"/>
              <a:t>리모델링을</a:t>
            </a:r>
            <a:r>
              <a:rPr lang="ko-KR" altLang="en-US" dirty="0"/>
              <a:t> 시작하였으며 </a:t>
            </a:r>
            <a:r>
              <a:rPr lang="en-US" altLang="ko-KR" dirty="0"/>
              <a:t>2024</a:t>
            </a:r>
            <a:r>
              <a:rPr lang="ko-KR" altLang="en-US" dirty="0"/>
              <a:t>년 </a:t>
            </a:r>
            <a:r>
              <a:rPr lang="en-US" altLang="ko-KR" dirty="0"/>
              <a:t>00</a:t>
            </a:r>
            <a:r>
              <a:rPr lang="ko-KR" altLang="en-US" dirty="0"/>
              <a:t>월 재개관할 예정이다</a:t>
            </a:r>
            <a:r>
              <a:rPr lang="en-US" altLang="ko-KR" dirty="0"/>
              <a:t>.</a:t>
            </a:r>
            <a:endParaRPr lang="ko-KR" altLang="en-US" dirty="0"/>
          </a:p>
          <a:p>
            <a:pPr algn="l"/>
            <a:endParaRPr lang="ko-KR" altLang="en-US" dirty="0"/>
          </a:p>
        </p:txBody>
      </p:sp>
      <p:sp>
        <p:nvSpPr>
          <p:cNvPr id="45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606097" y="2636913"/>
            <a:ext cx="3643047" cy="576063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보훈미래관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jpg</a:t>
            </a: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순서도: 연결자 45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584848" y="280811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960459" y="2348880"/>
            <a:ext cx="2856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보훈미래관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현충탑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첨부파일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1-12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텍스트영역 한글 첨부파일 참고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01272" y="11967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9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482" y="335699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863" y="306896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보훈장비 전시장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74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4232921" y="1299353"/>
            <a:ext cx="3312368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호국철도 기념관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885471"/>
              </p:ext>
            </p:extLst>
          </p:nvPr>
        </p:nvGraphicFramePr>
        <p:xfrm>
          <a:off x="7714668" y="781383"/>
          <a:ext cx="2024950" cy="247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호국철도 기념관 이미지 및 텍스트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이미지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(0-7)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파일로 첨부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안장시설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참배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추모 시설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행사</a:t>
            </a:r>
            <a:r>
              <a:rPr lang="en-US" altLang="ko-KR" sz="1100" b="1" dirty="0" smtClean="0">
                <a:solidFill>
                  <a:srgbClr val="FF0000"/>
                </a:solidFill>
                <a:ea typeface="나눔고딕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전시관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현충관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행사</a:t>
            </a:r>
            <a:r>
              <a:rPr lang="en-US" altLang="ko-KR" sz="1300" b="1" dirty="0" smtClean="0">
                <a:latin typeface="+mj-ea"/>
                <a:ea typeface="+mj-ea"/>
              </a:rPr>
              <a:t>/</a:t>
            </a:r>
            <a:r>
              <a:rPr lang="ko-KR" altLang="en-US" sz="1300" b="1" dirty="0" smtClean="0">
                <a:latin typeface="+mj-ea"/>
                <a:ea typeface="+mj-ea"/>
              </a:rPr>
              <a:t>전시관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호국철도 기념관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098934" y="5755322"/>
            <a:ext cx="2518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호국철도 기념관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발주기관 이미지 및 텍스트 제공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0" name="순서도: 연결자 4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51904" y="3212976"/>
            <a:ext cx="5327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한국전쟁 당시 약 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만여 명의 </a:t>
            </a:r>
            <a:r>
              <a:rPr lang="ko-KR" altLang="en-US" sz="900" dirty="0" err="1">
                <a:latin typeface="돋움" panose="020B0600000101010101" pitchFamily="50" charset="-127"/>
                <a:ea typeface="돋움" panose="020B0600000101010101" pitchFamily="50" charset="-127"/>
              </a:rPr>
              <a:t>철도인이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 조국수호의 일념으로 군사 수송작전에 참여하여 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287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명이 순직하였고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, 1899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년 철도 개통 이래 공무수행 중 약 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2,500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여 명이 순직하는 등 국가와 민족을 위해 헌신하신 철도영령의 숭고한 넋을 추모하고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조국 근대화의 첨병으로 국가발전에 기여하고 국민의 발이 되어 달려온 철도의 발전상을 알리기 위해 건립하였습니다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9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3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606097" y="2492897"/>
            <a:ext cx="3643047" cy="576063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호국철도기념관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0.</a:t>
            </a:r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jpg</a:t>
            </a: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4" name="순서도: 연결자 5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224808" y="2735815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960459" y="2204864"/>
            <a:ext cx="2856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호국철도기념관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미카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129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 증기기관차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89801" y="5333146"/>
            <a:ext cx="4906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한국전쟁 시 약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20,000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명의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철도인들이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군무원 신분으로 군사수송작전에 참전하여 활약한 철도 영웅들의 호국정신을 되새겨 봅니다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8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615496" y="4797153"/>
            <a:ext cx="3643047" cy="576063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kumimoji="1" lang="ko-KR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호국관 전시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1.</a:t>
            </a:r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jpg</a:t>
            </a: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9" name="순서도: 연결자 58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224808" y="485123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04728" y="4005064"/>
            <a:ext cx="3928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호국관</a:t>
            </a:r>
            <a:endParaRPr lang="en-US" altLang="ko-KR" sz="1100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한국전쟁에 참전한 철도인의 희생정신에 대해 이해합니다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1" name="아래쪽 화살표 60"/>
          <p:cNvSpPr/>
          <p:nvPr/>
        </p:nvSpPr>
        <p:spPr>
          <a:xfrm>
            <a:off x="7287145" y="5301208"/>
            <a:ext cx="1338263" cy="885825"/>
          </a:xfrm>
          <a:prstGeom prst="downArrow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다음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페이지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이어서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현충탑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첨부파일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0-7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텍스트영역 한글 첨부파일 참고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8" name="TextBox 47"/>
          <p:cNvSpPr txBox="1"/>
          <p:nvPr/>
        </p:nvSpPr>
        <p:spPr>
          <a:xfrm>
            <a:off x="2954706" y="4463534"/>
            <a:ext cx="2934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전시</a:t>
            </a:r>
            <a:r>
              <a:rPr lang="en-US" altLang="ko-KR" sz="1100" b="1" dirty="0"/>
              <a:t>1 </a:t>
            </a:r>
            <a:r>
              <a:rPr lang="ko-KR" altLang="en-US" sz="1100" b="1" dirty="0"/>
              <a:t>철도영웅들의 비망록</a:t>
            </a:r>
            <a:r>
              <a:rPr lang="en-US" altLang="ko-KR" sz="1100" b="1" dirty="0"/>
              <a:t>, 757</a:t>
            </a:r>
            <a:r>
              <a:rPr lang="ko-KR" altLang="en-US" sz="1100" b="1" dirty="0"/>
              <a:t>일간의 기록</a:t>
            </a:r>
            <a:endParaRPr lang="ko-KR" altLang="en-US" sz="11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행사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전시관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호국철도 기념관</a:t>
            </a:r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3 0 3 0 3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74" name="순서도: 연결자 7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01272" y="11967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5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="" xmlns:a16="http://schemas.microsoft.com/office/drawing/2014/main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직선 연결선 63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63798" y="2356913"/>
            <a:ext cx="13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미래</a:t>
            </a:r>
            <a:r>
              <a:rPr lang="ko-KR" altLang="en-US" sz="1100" dirty="0" err="1">
                <a:latin typeface="돋움" panose="020B0600000101010101" pitchFamily="50" charset="-127"/>
                <a:ea typeface="돋움" panose="020B0600000101010101" pitchFamily="50" charset="-127"/>
              </a:rPr>
              <a:t>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호국철도 기념관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482" y="335699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863" y="306896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보훈장비 전시장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72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4232921" y="1299353"/>
            <a:ext cx="3312368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호국철도 기념관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557135"/>
              </p:ext>
            </p:extLst>
          </p:nvPr>
        </p:nvGraphicFramePr>
        <p:xfrm>
          <a:off x="7714668" y="781383"/>
          <a:ext cx="2024950" cy="247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호국철도 기념관 이미지 및 텍스트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이미지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(0-7)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파일로 첨부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안장시설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참배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추모 시설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행사</a:t>
            </a:r>
            <a:r>
              <a:rPr lang="en-US" altLang="ko-KR" sz="1100" b="1" dirty="0" smtClean="0">
                <a:solidFill>
                  <a:srgbClr val="FF0000"/>
                </a:solidFill>
                <a:ea typeface="나눔고딕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전시관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현충관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행사</a:t>
            </a:r>
            <a:r>
              <a:rPr lang="en-US" altLang="ko-KR" sz="1300" b="1" dirty="0" smtClean="0">
                <a:latin typeface="+mj-ea"/>
                <a:ea typeface="+mj-ea"/>
              </a:rPr>
              <a:t>/</a:t>
            </a:r>
            <a:r>
              <a:rPr lang="ko-KR" altLang="en-US" sz="1300" b="1" dirty="0" smtClean="0">
                <a:latin typeface="+mj-ea"/>
                <a:ea typeface="+mj-ea"/>
              </a:rPr>
              <a:t>전시관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호국철도 기념관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098934" y="5755322"/>
            <a:ext cx="2518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호국철도 기념관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발주기관 이미지 및 텍스트 제공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0" name="순서도: 연결자 4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51904" y="3212976"/>
            <a:ext cx="5327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한국전쟁 발발 초기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900" dirty="0" err="1">
                <a:latin typeface="돋움" panose="020B0600000101010101" pitchFamily="50" charset="-127"/>
                <a:ea typeface="돋움" panose="020B0600000101010101" pitchFamily="50" charset="-127"/>
              </a:rPr>
              <a:t>미카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129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호와 함께 목숨을 걸고 적진 한가운데로 투입된 철도영웅들의 긴박하고 치열했던 그 때의 상황들을 </a:t>
            </a:r>
            <a:r>
              <a:rPr lang="ko-KR" altLang="en-US" sz="900" dirty="0" err="1">
                <a:latin typeface="돋움" panose="020B0600000101010101" pitchFamily="50" charset="-127"/>
                <a:ea typeface="돋움" panose="020B0600000101010101" pitchFamily="50" charset="-127"/>
              </a:rPr>
              <a:t>디오라마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 연출을 통해 보다 생생하게 전달합니다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9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3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606097" y="2492897"/>
            <a:ext cx="3643047" cy="576063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호국관 전시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2.</a:t>
            </a:r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jpg</a:t>
            </a: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4" name="순서도: 연결자 5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224808" y="2735815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960459" y="2204864"/>
            <a:ext cx="2856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전시</a:t>
            </a:r>
            <a:r>
              <a:rPr lang="en-US" altLang="ko-KR" sz="1100" b="1" dirty="0"/>
              <a:t>2 </a:t>
            </a:r>
            <a:r>
              <a:rPr lang="ko-KR" altLang="en-US" sz="1100" b="1" dirty="0" err="1"/>
              <a:t>미카</a:t>
            </a:r>
            <a:r>
              <a:rPr lang="en-US" altLang="ko-KR" sz="1100" b="1" dirty="0"/>
              <a:t>129</a:t>
            </a:r>
            <a:r>
              <a:rPr lang="ko-KR" altLang="en-US" sz="1100" b="1" dirty="0"/>
              <a:t>호와 별이 된 철도영웅</a:t>
            </a:r>
            <a:endParaRPr lang="ko-KR" alt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2189801" y="4874676"/>
            <a:ext cx="4906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조국수호의 일념으로 자신의 임무를 묵묵히 수행하다 산화한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6·25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참전 철도전사자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287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위 호국영령과 철도순직자의 숭고한 정신을 기념하고 추모합니다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8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615496" y="4338683"/>
            <a:ext cx="3643047" cy="576063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kumimoji="1" lang="ko-KR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호국관 전시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3.</a:t>
            </a:r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jpg</a:t>
            </a: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9" name="순서도: 연결자 58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224808" y="450912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1" name="아래쪽 화살표 60"/>
          <p:cNvSpPr/>
          <p:nvPr/>
        </p:nvSpPr>
        <p:spPr>
          <a:xfrm>
            <a:off x="7287145" y="5301208"/>
            <a:ext cx="1338263" cy="885825"/>
          </a:xfrm>
          <a:prstGeom prst="downArrow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다음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페이지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이어서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현충탑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첨부파일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0-7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텍스트영역 한글 첨부파일 참고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8" name="TextBox 47"/>
          <p:cNvSpPr txBox="1"/>
          <p:nvPr/>
        </p:nvSpPr>
        <p:spPr>
          <a:xfrm>
            <a:off x="2954706" y="4005064"/>
            <a:ext cx="2934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전시</a:t>
            </a:r>
            <a:r>
              <a:rPr lang="en-US" altLang="ko-KR" sz="1100" b="1" dirty="0"/>
              <a:t>3 </a:t>
            </a:r>
            <a:r>
              <a:rPr lang="ko-KR" altLang="en-US" sz="1100" b="1" dirty="0"/>
              <a:t>추모의 벽</a:t>
            </a:r>
            <a:endParaRPr lang="ko-KR" altLang="en-US" sz="11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행사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전시관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호국철도 기념관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73" name="순서도: 연결자 72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01272" y="11967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4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="" xmlns:a16="http://schemas.microsoft.com/office/drawing/2014/main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3 0 3 0 3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63798" y="2356913"/>
            <a:ext cx="13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미래</a:t>
            </a:r>
            <a:r>
              <a:rPr lang="ko-KR" altLang="en-US" sz="1100" dirty="0" err="1">
                <a:latin typeface="돋움" panose="020B0600000101010101" pitchFamily="50" charset="-127"/>
                <a:ea typeface="돋움" panose="020B0600000101010101" pitchFamily="50" charset="-127"/>
              </a:rPr>
              <a:t>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호국철도 기념관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482" y="335699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863" y="306896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보훈장비 전시장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77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4232921" y="1299353"/>
            <a:ext cx="3312368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호국철도 기념관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805698"/>
              </p:ext>
            </p:extLst>
          </p:nvPr>
        </p:nvGraphicFramePr>
        <p:xfrm>
          <a:off x="7714668" y="781383"/>
          <a:ext cx="2024950" cy="247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호국철도 기념관 이미지 및 텍스트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이미지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(0-7)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파일로 첨부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안장시설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참배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추모 시설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행사</a:t>
            </a:r>
            <a:r>
              <a:rPr lang="en-US" altLang="ko-KR" sz="1100" b="1" dirty="0" smtClean="0">
                <a:solidFill>
                  <a:srgbClr val="FF0000"/>
                </a:solidFill>
                <a:ea typeface="나눔고딕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전시관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현충관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행사</a:t>
            </a:r>
            <a:r>
              <a:rPr lang="en-US" altLang="ko-KR" sz="1300" b="1" dirty="0" smtClean="0">
                <a:latin typeface="+mj-ea"/>
                <a:ea typeface="+mj-ea"/>
              </a:rPr>
              <a:t>/</a:t>
            </a:r>
            <a:r>
              <a:rPr lang="ko-KR" altLang="en-US" sz="1300" b="1" dirty="0" smtClean="0">
                <a:latin typeface="+mj-ea"/>
                <a:ea typeface="+mj-ea"/>
              </a:rPr>
              <a:t>전시관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호국철도 기념관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098934" y="5755322"/>
            <a:ext cx="2518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호국철도 기념관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발주기관 이미지 및 텍스트 제공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0" name="순서도: 연결자 4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89801" y="3604954"/>
            <a:ext cx="4906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한국철도 역사와 함께한 철도위인과 명예로운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철도인을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소개하고 한국철도공사 각 분야에서 노력하는 아름다운 사람들에 대해 알아봅니다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58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615496" y="2996953"/>
            <a:ext cx="3643047" cy="576063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역사</a:t>
            </a:r>
            <a:r>
              <a:rPr kumimoji="1" lang="ko-KR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관 전시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4.</a:t>
            </a:r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jpg</a:t>
            </a: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9" name="순서도: 연결자 58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224808" y="3176828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04727" y="2204864"/>
            <a:ext cx="42203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역사관</a:t>
            </a:r>
          </a:p>
          <a:p>
            <a:r>
              <a:rPr lang="ko-KR" altLang="en-US" sz="1100" dirty="0"/>
              <a:t>한국철도의 역사와 문화를 통해 발전해가는 모습을 이해합니다</a:t>
            </a:r>
            <a:r>
              <a:rPr lang="en-US" altLang="ko-KR" sz="1100" dirty="0" smtClean="0"/>
              <a:t>.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1" name="아래쪽 화살표 60"/>
          <p:cNvSpPr/>
          <p:nvPr/>
        </p:nvSpPr>
        <p:spPr>
          <a:xfrm>
            <a:off x="7287145" y="5301208"/>
            <a:ext cx="1338263" cy="885825"/>
          </a:xfrm>
          <a:prstGeom prst="downArrow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다음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페이지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이어서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현충탑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첨부파일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0-7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텍스트영역 한글 첨부파일 참고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8" name="TextBox 47"/>
          <p:cNvSpPr txBox="1"/>
          <p:nvPr/>
        </p:nvSpPr>
        <p:spPr>
          <a:xfrm>
            <a:off x="2954706" y="2663334"/>
            <a:ext cx="2934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전시</a:t>
            </a:r>
            <a:r>
              <a:rPr lang="en-US" altLang="ko-KR" sz="1100" b="1" dirty="0"/>
              <a:t>4 </a:t>
            </a:r>
            <a:r>
              <a:rPr lang="ko-KR" altLang="en-US" sz="1100" b="1" dirty="0"/>
              <a:t>철도와 함께 한 사람들</a:t>
            </a:r>
            <a:endParaRPr lang="ko-KR" altLang="en-US" sz="1100" dirty="0"/>
          </a:p>
        </p:txBody>
      </p:sp>
      <p:sp>
        <p:nvSpPr>
          <p:cNvPr id="63" name="TextBox 62"/>
          <p:cNvSpPr txBox="1"/>
          <p:nvPr/>
        </p:nvSpPr>
        <p:spPr>
          <a:xfrm>
            <a:off x="2189221" y="5189130"/>
            <a:ext cx="4906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한국 최초의 철길인 경인선 개통부터 현재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KTX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까지 눈부시게 발전하는 한국철도의 흐름을 한눈에 이해하고 앞으로 펼쳐질 철도의 미래를 기대해봅니다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64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614916" y="4581129"/>
            <a:ext cx="3643047" cy="576063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역사</a:t>
            </a:r>
            <a:r>
              <a:rPr kumimoji="1" lang="ko-KR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관 전시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5.</a:t>
            </a:r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jpg</a:t>
            </a: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954126" y="4247510"/>
            <a:ext cx="2934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전시</a:t>
            </a:r>
            <a:r>
              <a:rPr lang="en-US" altLang="ko-KR" sz="1100" b="1" dirty="0"/>
              <a:t>5 </a:t>
            </a:r>
            <a:r>
              <a:rPr lang="ko-KR" altLang="en-US" sz="1100" b="1" dirty="0"/>
              <a:t>한국철도 기적의 발자취</a:t>
            </a:r>
            <a:endParaRPr lang="ko-KR" altLang="en-US" sz="1100" dirty="0"/>
          </a:p>
        </p:txBody>
      </p:sp>
      <p:sp>
        <p:nvSpPr>
          <p:cNvPr id="67" name="순서도: 연결자 66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233773" y="4752039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행사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전시관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호국철도 기념관</a:t>
            </a:r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75" name="순서도: 연결자 7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01272" y="11967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6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3 0 3 0 3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63798" y="2356913"/>
            <a:ext cx="13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미래</a:t>
            </a:r>
            <a:r>
              <a:rPr lang="ko-KR" altLang="en-US" sz="1100" dirty="0" err="1">
                <a:latin typeface="돋움" panose="020B0600000101010101" pitchFamily="50" charset="-127"/>
                <a:ea typeface="돋움" panose="020B0600000101010101" pitchFamily="50" charset="-127"/>
              </a:rPr>
              <a:t>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호국철도 기념관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482" y="335699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863" y="306896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보훈장비 전시장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02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4232921" y="1299353"/>
            <a:ext cx="3312368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호국철도 기념관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533320"/>
              </p:ext>
            </p:extLst>
          </p:nvPr>
        </p:nvGraphicFramePr>
        <p:xfrm>
          <a:off x="7714668" y="781383"/>
          <a:ext cx="2024950" cy="247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호국철도 기념관 이미지 및 텍스트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이미지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(0-7)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파일로 첨부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안장시설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참배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추모 시설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행사</a:t>
            </a:r>
            <a:r>
              <a:rPr lang="en-US" altLang="ko-KR" sz="1100" b="1" dirty="0" smtClean="0">
                <a:solidFill>
                  <a:srgbClr val="FF0000"/>
                </a:solidFill>
                <a:ea typeface="나눔고딕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전시관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현충관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행사</a:t>
            </a:r>
            <a:r>
              <a:rPr lang="en-US" altLang="ko-KR" sz="1300" b="1" dirty="0" smtClean="0">
                <a:latin typeface="+mj-ea"/>
                <a:ea typeface="+mj-ea"/>
              </a:rPr>
              <a:t>/</a:t>
            </a:r>
            <a:r>
              <a:rPr lang="ko-KR" altLang="en-US" sz="1300" b="1" dirty="0" smtClean="0">
                <a:latin typeface="+mj-ea"/>
                <a:ea typeface="+mj-ea"/>
              </a:rPr>
              <a:t>전시관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호국철도 기념관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098934" y="5755322"/>
            <a:ext cx="2518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호국철도 기념관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발주기관 이미지 및 텍스트 제공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0" name="순서도: 연결자 4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89801" y="3604954"/>
            <a:ext cx="4906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과거의 모습을 그대로 간직하고 있는 전국 곳곳의 간이역을 알아보고 폐선을 활용한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레일바이크를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도입하여 새로운 관광명소가 된 곳을 소개합니다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..</a:t>
            </a:r>
          </a:p>
        </p:txBody>
      </p:sp>
      <p:sp>
        <p:nvSpPr>
          <p:cNvPr id="58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615496" y="2996953"/>
            <a:ext cx="3643047" cy="576063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역사</a:t>
            </a:r>
            <a:r>
              <a:rPr kumimoji="1" lang="ko-KR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관 전시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6.</a:t>
            </a:r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jpg</a:t>
            </a: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9" name="순서도: 연결자 58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224808" y="3176828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현충탑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첨부파일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0-7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텍스트영역 한글 첨부파일 참고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8" name="TextBox 47"/>
          <p:cNvSpPr txBox="1"/>
          <p:nvPr/>
        </p:nvSpPr>
        <p:spPr>
          <a:xfrm>
            <a:off x="2954706" y="2663334"/>
            <a:ext cx="2934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전시</a:t>
            </a:r>
            <a:r>
              <a:rPr lang="en-US" altLang="ko-KR" sz="1100" b="1" dirty="0"/>
              <a:t>6 </a:t>
            </a:r>
            <a:r>
              <a:rPr lang="ko-KR" altLang="en-US" sz="1100" b="1" dirty="0"/>
              <a:t>철길 따라 떠나는 여행</a:t>
            </a:r>
            <a:endParaRPr lang="ko-KR" altLang="en-US" sz="1100" dirty="0"/>
          </a:p>
        </p:txBody>
      </p:sp>
      <p:sp>
        <p:nvSpPr>
          <p:cNvPr id="63" name="TextBox 62"/>
          <p:cNvSpPr txBox="1"/>
          <p:nvPr/>
        </p:nvSpPr>
        <p:spPr>
          <a:xfrm>
            <a:off x="2189221" y="5189130"/>
            <a:ext cx="49060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철도와 함께했던 추억을 기억하고 아름다운 풍경을 담을 철도의 모습을 소개합니다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64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614916" y="4581129"/>
            <a:ext cx="3643047" cy="576063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역사</a:t>
            </a:r>
            <a:r>
              <a:rPr kumimoji="1" lang="ko-KR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관 전시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7.</a:t>
            </a:r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jpg</a:t>
            </a: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954126" y="4247510"/>
            <a:ext cx="2934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전시</a:t>
            </a:r>
            <a:r>
              <a:rPr lang="en-US" altLang="ko-KR" sz="1100" b="1" dirty="0"/>
              <a:t>7 </a:t>
            </a:r>
            <a:r>
              <a:rPr lang="ko-KR" altLang="en-US" sz="1100" b="1" dirty="0"/>
              <a:t>철도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그리고 추억이 있는 풍경</a:t>
            </a:r>
            <a:endParaRPr lang="ko-KR" altLang="en-US" sz="1100" dirty="0"/>
          </a:p>
        </p:txBody>
      </p:sp>
      <p:sp>
        <p:nvSpPr>
          <p:cNvPr id="67" name="순서도: 연결자 66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233773" y="4752039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행사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전시관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호국철도 기념관</a:t>
            </a:r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73" name="순서도: 연결자 72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01272" y="11967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4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3 0 3 0 3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63798" y="2356913"/>
            <a:ext cx="13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미래</a:t>
            </a:r>
            <a:r>
              <a:rPr lang="ko-KR" altLang="en-US" sz="1100" dirty="0" err="1">
                <a:latin typeface="돋움" panose="020B0600000101010101" pitchFamily="50" charset="-127"/>
                <a:ea typeface="돋움" panose="020B0600000101010101" pitchFamily="50" charset="-127"/>
              </a:rPr>
              <a:t>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호국철도 기념관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482" y="335699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863" y="306896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보훈장비 전시장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386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4232921" y="1299353"/>
            <a:ext cx="3312368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보훈장비 전시장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067518"/>
              </p:ext>
            </p:extLst>
          </p:nvPr>
        </p:nvGraphicFramePr>
        <p:xfrm>
          <a:off x="7714668" y="781383"/>
          <a:ext cx="2024950" cy="247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보훈장비 전시장 이미지 및 텍스트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이미지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(1-25)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파일로 첨부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안장시설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참배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추모 시설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행사</a:t>
            </a:r>
            <a:r>
              <a:rPr lang="en-US" altLang="ko-KR" sz="1100" b="1" dirty="0" smtClean="0">
                <a:solidFill>
                  <a:srgbClr val="FF0000"/>
                </a:solidFill>
                <a:ea typeface="나눔고딕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전시관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현충관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행사</a:t>
            </a:r>
            <a:r>
              <a:rPr lang="en-US" altLang="ko-KR" sz="1300" b="1" dirty="0" smtClean="0">
                <a:latin typeface="+mj-ea"/>
                <a:ea typeface="+mj-ea"/>
              </a:rPr>
              <a:t>/</a:t>
            </a:r>
            <a:r>
              <a:rPr lang="ko-KR" altLang="en-US" sz="1300" b="1" dirty="0" smtClean="0">
                <a:latin typeface="+mj-ea"/>
                <a:ea typeface="+mj-ea"/>
              </a:rPr>
              <a:t>전시관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보훈장비 전시장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7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360712" y="2457036"/>
            <a:ext cx="1869459" cy="1259996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1.O-1</a:t>
            </a:r>
            <a:r>
              <a:rPr kumimoji="1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경항공기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jpg</a:t>
            </a: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439537" y="2970057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9" name="아래쪽 화살표 58"/>
          <p:cNvSpPr/>
          <p:nvPr/>
        </p:nvSpPr>
        <p:spPr>
          <a:xfrm>
            <a:off x="6824439" y="5488457"/>
            <a:ext cx="1338263" cy="885825"/>
          </a:xfrm>
          <a:prstGeom prst="downArrow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다음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페이지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이어서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위패봉안실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첨부파일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1-25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텍스트영역 한글 첨부파일 참고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61" name="TextBox 60"/>
          <p:cNvSpPr txBox="1"/>
          <p:nvPr/>
        </p:nvSpPr>
        <p:spPr>
          <a:xfrm>
            <a:off x="2374647" y="3891748"/>
            <a:ext cx="1884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미국 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CESSNA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사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, 1950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년 제작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. 1951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년 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월 우리 육군 항공기로 취역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. 6·25 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전쟁 중에는 포병 사전 관측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전방 감시 및 정보 획득 임무를 수행하였다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전쟁 후 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1980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년 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월까지는 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DMZ 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감시 비행 및 인원 수송 임무를 수행하였으며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그 후 육군항공학교에서 조종교육용으로 활용되던 중 퇴역하였다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algn="l"/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* 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제원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너    비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10.97m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길    이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7.62m</a:t>
            </a:r>
          </a:p>
          <a:p>
            <a:pPr algn="l"/>
            <a:r>
              <a:rPr lang="ko-KR" altLang="en-US" sz="800" dirty="0" err="1">
                <a:latin typeface="돋움" panose="020B0600000101010101" pitchFamily="50" charset="-127"/>
                <a:ea typeface="돋움" panose="020B0600000101010101" pitchFamily="50" charset="-127"/>
              </a:rPr>
              <a:t>높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    이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2.29m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무    게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945kg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최대속도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277km/h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항속거리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840km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항속시간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4.5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시간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탑승인원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2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명</a:t>
            </a:r>
            <a:endParaRPr lang="en-US" altLang="ko-KR" sz="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536821" y="2096996"/>
            <a:ext cx="15058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O-1(</a:t>
            </a:r>
            <a:r>
              <a:rPr lang="ko-KR" altLang="en-US" sz="1100" b="1" dirty="0" err="1"/>
              <a:t>경항공기</a:t>
            </a:r>
            <a:r>
              <a:rPr lang="en-US" altLang="ko-KR" sz="1100" b="1" dirty="0"/>
              <a:t>)</a:t>
            </a:r>
            <a:endParaRPr lang="ko-KR" altLang="en-US" sz="1100" dirty="0"/>
          </a:p>
        </p:txBody>
      </p:sp>
      <p:sp>
        <p:nvSpPr>
          <p:cNvPr id="63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4638716" y="2476634"/>
            <a:ext cx="1869459" cy="124039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2. 50MK26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함포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.JPG</a:t>
            </a:r>
            <a:endParaRPr lang="ko-KR" altLang="en-US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" name="순서도: 연결자 6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4717541" y="2989655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52651" y="3911346"/>
            <a:ext cx="188452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이 포는 미국에서 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1943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년 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12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월 제작된 대공 대함용 함포로서 우리 해군에는 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1950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년 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월에 도입되었으며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한국전쟁 시 한국 해군의 구축함 및 경비함에 설치되어 인천상륙작전을 비롯한 각종 해상작전의 주력 함포로서 공헌하였다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algn="l"/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* 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제원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너    비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1.66m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길    이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4.11m</a:t>
            </a:r>
          </a:p>
          <a:p>
            <a:pPr algn="l"/>
            <a:r>
              <a:rPr lang="ko-KR" altLang="en-US" sz="800" dirty="0" err="1">
                <a:latin typeface="돋움" panose="020B0600000101010101" pitchFamily="50" charset="-127"/>
                <a:ea typeface="돋움" panose="020B0600000101010101" pitchFamily="50" charset="-127"/>
              </a:rPr>
              <a:t>높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    이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2.21m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무    게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3,546kg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최대발사속도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16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발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분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최대사정거리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13,350m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탄약길이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80cm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탄약무게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16kg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14825" y="2116594"/>
            <a:ext cx="15058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50MK26(</a:t>
            </a:r>
            <a:r>
              <a:rPr lang="ko-KR" altLang="en-US" sz="1100" b="1" dirty="0"/>
              <a:t>함포</a:t>
            </a:r>
            <a:r>
              <a:rPr lang="en-US" altLang="ko-KR" sz="1100" b="1" dirty="0"/>
              <a:t>)</a:t>
            </a:r>
            <a:endParaRPr lang="ko-KR" altLang="en-US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행사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전시관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보훈장비 전시장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69" name="순서도: 연결자 68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01272" y="11967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0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3 0 3 0 4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63798" y="2356913"/>
            <a:ext cx="13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미래</a:t>
            </a:r>
            <a:r>
              <a:rPr lang="ko-KR" altLang="en-US" sz="1100" dirty="0" err="1">
                <a:latin typeface="돋움" panose="020B0600000101010101" pitchFamily="50" charset="-127"/>
                <a:ea typeface="돋움" panose="020B0600000101010101" pitchFamily="50" charset="-127"/>
              </a:rPr>
              <a:t>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호국철도 기념관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482" y="335699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863" y="306896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보훈장비 전시장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11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4232921" y="1299353"/>
            <a:ext cx="3312368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보훈장비 전시장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002187"/>
              </p:ext>
            </p:extLst>
          </p:nvPr>
        </p:nvGraphicFramePr>
        <p:xfrm>
          <a:off x="7714668" y="781383"/>
          <a:ext cx="2024950" cy="247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보훈장비 전시장 이미지 및 텍스트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이미지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(1-25)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파일로 첨부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안장시설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참배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추모 시설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행사</a:t>
            </a:r>
            <a:r>
              <a:rPr lang="en-US" altLang="ko-KR" sz="1100" b="1" dirty="0" smtClean="0">
                <a:solidFill>
                  <a:srgbClr val="FF0000"/>
                </a:solidFill>
                <a:ea typeface="나눔고딕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전시관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현충관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행사</a:t>
            </a:r>
            <a:r>
              <a:rPr lang="en-US" altLang="ko-KR" sz="1300" b="1" dirty="0" smtClean="0">
                <a:latin typeface="+mj-ea"/>
                <a:ea typeface="+mj-ea"/>
              </a:rPr>
              <a:t>/</a:t>
            </a:r>
            <a:r>
              <a:rPr lang="ko-KR" altLang="en-US" sz="1300" b="1" dirty="0" smtClean="0">
                <a:latin typeface="+mj-ea"/>
                <a:ea typeface="+mj-ea"/>
              </a:rPr>
              <a:t>전시관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보훈장비 전시장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7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360712" y="2457036"/>
            <a:ext cx="1869459" cy="1259996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3. </a:t>
            </a:r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3.8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인치 곡사포자주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.JPG</a:t>
            </a:r>
            <a:endParaRPr lang="ko-KR" altLang="en-US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439537" y="2970057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9" name="아래쪽 화살표 58"/>
          <p:cNvSpPr/>
          <p:nvPr/>
        </p:nvSpPr>
        <p:spPr>
          <a:xfrm>
            <a:off x="6824439" y="5488457"/>
            <a:ext cx="1338263" cy="885825"/>
          </a:xfrm>
          <a:prstGeom prst="downArrow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다음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페이지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이어서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위패봉안실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첨부파일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1-25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텍스트영역 한글 첨부파일 참고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61" name="TextBox 60"/>
          <p:cNvSpPr txBox="1"/>
          <p:nvPr/>
        </p:nvSpPr>
        <p:spPr>
          <a:xfrm>
            <a:off x="2374647" y="3891748"/>
            <a:ext cx="18845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자유롭게 움직일 수 있는 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M4 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전차를 변형하여 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8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인치 곡사포를 탑재한 포병용 화포로 미국에서 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1957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년에 개발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월남전에서 최초 사용하였으며 우리 군은 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1996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년 육군에 </a:t>
            </a:r>
            <a:r>
              <a:rPr lang="ko-KR" altLang="en-US" sz="800" dirty="0" err="1">
                <a:latin typeface="돋움" panose="020B0600000101010101" pitchFamily="50" charset="-127"/>
                <a:ea typeface="돋움" panose="020B0600000101010101" pitchFamily="50" charset="-127"/>
              </a:rPr>
              <a:t>자주포대대를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 창설하면서 미군으로부터 인수받아 운용하였다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algn="l"/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* 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제원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구    경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203mm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길    이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7.48m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무    게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26.5ton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엔    진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8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기통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최대사거리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16.8km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최대발사속도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1.5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발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분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최대주행속도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56km/h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탑승인원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5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명</a:t>
            </a:r>
            <a:endParaRPr lang="en-US" altLang="ko-KR" sz="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439537" y="2096996"/>
            <a:ext cx="17906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8</a:t>
            </a:r>
            <a:r>
              <a:rPr lang="ko-KR" altLang="en-US" sz="1100" b="1" dirty="0"/>
              <a:t>인치 곡사포 자주</a:t>
            </a:r>
            <a:r>
              <a:rPr lang="en-US" altLang="ko-KR" sz="1100" b="1" dirty="0"/>
              <a:t>(M110</a:t>
            </a:r>
            <a:r>
              <a:rPr lang="en-US" altLang="ko-KR" sz="1100" b="1" dirty="0" smtClean="0"/>
              <a:t>)</a:t>
            </a:r>
            <a:endParaRPr lang="ko-KR" altLang="en-US" sz="1100" dirty="0"/>
          </a:p>
        </p:txBody>
      </p:sp>
      <p:sp>
        <p:nvSpPr>
          <p:cNvPr id="63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4638716" y="2476634"/>
            <a:ext cx="1869459" cy="124039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4. 8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인치 곡사포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.JPG</a:t>
            </a:r>
            <a:endParaRPr lang="ko-KR" altLang="en-US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" name="순서도: 연결자 6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4717541" y="2989655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52651" y="3911346"/>
            <a:ext cx="18845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이 장비는 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1953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년 미국 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ARDECE(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무기개발센터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로부터 도입되어 주로 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r>
              <a:rPr lang="ko-KR" altLang="en-US" sz="800" dirty="0" err="1">
                <a:latin typeface="돋움" panose="020B0600000101010101" pitchFamily="50" charset="-127"/>
                <a:ea typeface="돋움" panose="020B0600000101010101" pitchFamily="50" charset="-127"/>
              </a:rPr>
              <a:t>군지역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 군단 포병대대에서 일반화력 지원을 통한 적 요새지 폭파용으로 사용되었다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algn="l"/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* 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제원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길    이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8.02m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포신길이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5.14m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무    게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14,515kg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포신무게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4,644kg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발사속도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최대 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1.5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발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분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	  지속 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0.5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발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분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최대사거리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16,926m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방 위 각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좌우 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30°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고 저 각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-2°~ 65°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견인차량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10t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강 선 수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64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조 우선</a:t>
            </a:r>
            <a:endParaRPr lang="en-US" altLang="ko-KR" sz="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814825" y="2116594"/>
            <a:ext cx="15058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8</a:t>
            </a:r>
            <a:r>
              <a:rPr lang="ko-KR" altLang="en-US" sz="1100" b="1" dirty="0"/>
              <a:t>인치 곡사포</a:t>
            </a:r>
            <a:endParaRPr lang="ko-KR" altLang="en-US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행사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전시관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보훈장비 전시장</a:t>
            </a:r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73" name="순서도: 연결자 72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01272" y="11967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4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3 0 3 0 4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63798" y="2356913"/>
            <a:ext cx="13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미래</a:t>
            </a:r>
            <a:r>
              <a:rPr lang="ko-KR" altLang="en-US" sz="1100" dirty="0" err="1">
                <a:latin typeface="돋움" panose="020B0600000101010101" pitchFamily="50" charset="-127"/>
                <a:ea typeface="돋움" panose="020B0600000101010101" pitchFamily="50" charset="-127"/>
              </a:rPr>
              <a:t>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호국철도 기념관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482" y="335699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863" y="306896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보훈장비 전시장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60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4232921" y="1299353"/>
            <a:ext cx="3312368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보훈장비 전시장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250174"/>
              </p:ext>
            </p:extLst>
          </p:nvPr>
        </p:nvGraphicFramePr>
        <p:xfrm>
          <a:off x="7714668" y="781383"/>
          <a:ext cx="2024950" cy="247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보훈장비 전시장 이미지 및 텍스트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이미지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(1-25)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파일로 첨부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안장시설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참배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추모 시설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행사</a:t>
            </a:r>
            <a:r>
              <a:rPr lang="en-US" altLang="ko-KR" sz="1100" b="1" dirty="0" smtClean="0">
                <a:solidFill>
                  <a:srgbClr val="FF0000"/>
                </a:solidFill>
                <a:ea typeface="나눔고딕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전시관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현충관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행사</a:t>
            </a:r>
            <a:r>
              <a:rPr lang="en-US" altLang="ko-KR" sz="1300" b="1" dirty="0" smtClean="0">
                <a:latin typeface="+mj-ea"/>
                <a:ea typeface="+mj-ea"/>
              </a:rPr>
              <a:t>/</a:t>
            </a:r>
            <a:r>
              <a:rPr lang="ko-KR" altLang="en-US" sz="1300" b="1" dirty="0" smtClean="0">
                <a:latin typeface="+mj-ea"/>
                <a:ea typeface="+mj-ea"/>
              </a:rPr>
              <a:t>전시관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보훈장비 전시장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7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360712" y="2457036"/>
            <a:ext cx="1869459" cy="1259996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5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. 105M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 곡사포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.JPG</a:t>
            </a:r>
            <a:endParaRPr lang="ko-KR" altLang="en-US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439537" y="2970057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9" name="아래쪽 화살표 58"/>
          <p:cNvSpPr/>
          <p:nvPr/>
        </p:nvSpPr>
        <p:spPr>
          <a:xfrm>
            <a:off x="6824439" y="5488457"/>
            <a:ext cx="1338263" cy="885825"/>
          </a:xfrm>
          <a:prstGeom prst="downArrow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다음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페이지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이어서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위패봉안실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첨부파일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1-25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텍스트영역 한글 첨부파일 참고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61" name="TextBox 60"/>
          <p:cNvSpPr txBox="1"/>
          <p:nvPr/>
        </p:nvSpPr>
        <p:spPr>
          <a:xfrm>
            <a:off x="2374647" y="3891748"/>
            <a:ext cx="18845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대한민국 </a:t>
            </a:r>
            <a:r>
              <a:rPr lang="ko-KR" altLang="en-US" sz="800" dirty="0" err="1">
                <a:latin typeface="돋움" panose="020B0600000101010101" pitchFamily="50" charset="-127"/>
                <a:ea typeface="돋움" panose="020B0600000101010101" pitchFamily="50" charset="-127"/>
              </a:rPr>
              <a:t>대한중기사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, 1973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년 제작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제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차 세계대전 당시 최초로 사용되었으며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제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차 세계대전 때에는 야전포병의 주무기로서 정확도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발사속도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신뢰도 면에서 위력을 발휘하였다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우리 군이 이 포를 최초로 장비한 때는 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1950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년 한국전쟁 직전이었으나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, 1973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년도에 한국형 포로 개량 제작하여 야전 포병부대에 배치하였다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algn="l"/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* 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제원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너    비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2.1m</a:t>
            </a:r>
          </a:p>
          <a:p>
            <a:pPr algn="l"/>
            <a:r>
              <a:rPr lang="ko-KR" altLang="en-US" sz="800" dirty="0" err="1">
                <a:latin typeface="돋움" panose="020B0600000101010101" pitchFamily="50" charset="-127"/>
                <a:ea typeface="돋움" panose="020B0600000101010101" pitchFamily="50" charset="-127"/>
              </a:rPr>
              <a:t>높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    이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6.0m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무    게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2,250kg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발사속도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3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발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분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포구초속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472m/s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최대사거리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11.2km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439537" y="2096996"/>
            <a:ext cx="17906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105</a:t>
            </a:r>
            <a:r>
              <a:rPr lang="ko-KR" altLang="en-US" sz="1100" b="1" dirty="0"/>
              <a:t>밀리 </a:t>
            </a:r>
            <a:r>
              <a:rPr lang="ko-KR" altLang="en-US" sz="1100" b="1" dirty="0" smtClean="0"/>
              <a:t>곡사포</a:t>
            </a:r>
            <a:endParaRPr lang="ko-KR" altLang="en-US" sz="1100" dirty="0"/>
          </a:p>
        </p:txBody>
      </p:sp>
      <p:sp>
        <p:nvSpPr>
          <p:cNvPr id="63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4638716" y="2476634"/>
            <a:ext cx="1869459" cy="124039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6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. 106M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무반동총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.JPG</a:t>
            </a:r>
            <a:endParaRPr lang="ko-KR" altLang="en-US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" name="순서도: 연결자 6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4717541" y="2989655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52651" y="3911346"/>
            <a:ext cx="18845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이 장비는 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1960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년 미국 </a:t>
            </a:r>
            <a:r>
              <a:rPr lang="ko-KR" altLang="en-US" sz="800" dirty="0" err="1">
                <a:latin typeface="돋움" panose="020B0600000101010101" pitchFamily="50" charset="-127"/>
                <a:ea typeface="돋움" panose="020B0600000101010101" pitchFamily="50" charset="-127"/>
              </a:rPr>
              <a:t>워터빌리티아스나社로부터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 도입되어 보병사단 연대 및 기갑보병사단 화기소대에 배치하여 대전차용 무기로 사용되었다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algn="l"/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* 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제원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길    이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3.43m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무    게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113.85kg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초    속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503.25m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강 선 수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36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조 우선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총열수명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3,000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발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최대사거리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7,677m</a:t>
            </a:r>
          </a:p>
          <a:p>
            <a:pPr algn="l"/>
            <a:r>
              <a:rPr lang="ko-KR" altLang="en-US" sz="800" dirty="0" err="1">
                <a:latin typeface="돋움" panose="020B0600000101010101" pitchFamily="50" charset="-127"/>
                <a:ea typeface="돋움" panose="020B0600000101010101" pitchFamily="50" charset="-127"/>
              </a:rPr>
              <a:t>장갑관통력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420mm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지상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차량 탑재운용 가능</a:t>
            </a:r>
            <a:endParaRPr lang="en-US" altLang="ko-KR" sz="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814825" y="2116594"/>
            <a:ext cx="15058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106</a:t>
            </a:r>
            <a:r>
              <a:rPr lang="ko-KR" altLang="en-US" sz="1100" b="1" dirty="0"/>
              <a:t>밀리 </a:t>
            </a:r>
            <a:r>
              <a:rPr lang="ko-KR" altLang="en-US" sz="1100" b="1" dirty="0" err="1"/>
              <a:t>무반동총</a:t>
            </a:r>
            <a:endParaRPr lang="ko-KR" altLang="en-US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행사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전시관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보훈장비 전시장</a:t>
            </a:r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73" name="순서도: 연결자 72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01272" y="11967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4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3 0 3 0 4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63798" y="2356913"/>
            <a:ext cx="13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미래</a:t>
            </a:r>
            <a:r>
              <a:rPr lang="ko-KR" altLang="en-US" sz="1100" dirty="0" err="1">
                <a:latin typeface="돋움" panose="020B0600000101010101" pitchFamily="50" charset="-127"/>
                <a:ea typeface="돋움" panose="020B0600000101010101" pitchFamily="50" charset="-127"/>
              </a:rPr>
              <a:t>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호국철도 기념관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482" y="335699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863" y="306896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보훈장비 전시장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16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1799641" y="1299353"/>
            <a:ext cx="4808560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910816"/>
              </p:ext>
            </p:extLst>
          </p:nvPr>
        </p:nvGraphicFramePr>
        <p:xfrm>
          <a:off x="7714668" y="781383"/>
          <a:ext cx="2024950" cy="236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안장</a:t>
                      </a:r>
                      <a:r>
                        <a:rPr lang="en-US" altLang="ko-KR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이장 메뉴 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안장</a:t>
                      </a:r>
                      <a:r>
                        <a:rPr lang="en-US" altLang="ko-KR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이장이란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Footer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영역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안장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이장 신청 및 절차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관련사항 및 구비서류 탭으로 구성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2014051" y="1340768"/>
            <a:ext cx="5429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안장안내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>
                <a:ea typeface="나눔고딕"/>
              </a:rPr>
              <a:t>일일합동 안장식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>
                <a:ea typeface="나눔고딕"/>
              </a:rPr>
              <a:t>각종 신청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>
                <a:ea typeface="나눔고딕"/>
              </a:rPr>
              <a:t>신청서식 </a:t>
            </a:r>
            <a:r>
              <a:rPr lang="ko-KR" altLang="en-US" sz="1100" dirty="0" err="1">
                <a:ea typeface="나눔고딕"/>
              </a:rPr>
              <a:t>내려받기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56252" y="3684180"/>
            <a:ext cx="19212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 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https://www.dnc.go.kr/html/kr/comp/comp_01010202.html</a:t>
            </a:r>
            <a:endParaRPr lang="ko-KR" altLang="en-US" dirty="0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717534" y="106511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안장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이장       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3861048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357301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위패 봉안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422207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3934040"/>
            <a:ext cx="1215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배우자 합장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4619650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5335A4D-EC9B-5F68-544F-CA5F5D5E00B0}"/>
              </a:ext>
            </a:extLst>
          </p:cNvPr>
          <p:cNvSpPr txBox="1"/>
          <p:nvPr/>
        </p:nvSpPr>
        <p:spPr>
          <a:xfrm>
            <a:off x="297648" y="4233960"/>
            <a:ext cx="11905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생전 안장대상 </a:t>
            </a:r>
            <a:endParaRPr lang="en-US" altLang="ko-KR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결정 신청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4833" y="1988840"/>
            <a:ext cx="292068" cy="276999"/>
            <a:chOff x="3162018" y="2162933"/>
            <a:chExt cx="292068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>
                <a:latin typeface="+mj-ea"/>
                <a:ea typeface="+mj-ea"/>
              </a:rPr>
              <a:t>안장 안내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E704A7-D916-6834-160F-1B5E53D19230}"/>
              </a:ext>
            </a:extLst>
          </p:cNvPr>
          <p:cNvSpPr txBox="1"/>
          <p:nvPr/>
        </p:nvSpPr>
        <p:spPr>
          <a:xfrm>
            <a:off x="344488" y="234888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대상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0728C2-82BA-BD1B-0CD3-16D490DB2E7E}"/>
              </a:ext>
            </a:extLst>
          </p:cNvPr>
          <p:cNvSpPr txBox="1"/>
          <p:nvPr/>
        </p:nvSpPr>
        <p:spPr>
          <a:xfrm>
            <a:off x="344488" y="259132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절차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C6E9A8F-6C82-6C54-82C3-F29E90105464}"/>
              </a:ext>
            </a:extLst>
          </p:cNvPr>
          <p:cNvSpPr txBox="1"/>
          <p:nvPr/>
        </p:nvSpPr>
        <p:spPr>
          <a:xfrm>
            <a:off x="344488" y="285293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안장 신청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09538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이장 신청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6" y="1843496"/>
            <a:ext cx="1899854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안장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이장 신청 및 절차  </a:t>
            </a:r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ㅣ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2578857" y="103495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856656" y="13672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100228" y="20219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88262" y="6093296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3638926" y="1844824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관련사항 및 구비서류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Ｔ０１０１０１０２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절차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관련사항 및 구비서류</a:t>
            </a:r>
            <a:endParaRPr lang="ko-KR" altLang="en-US" sz="800" dirty="0"/>
          </a:p>
        </p:txBody>
      </p:sp>
      <p:sp>
        <p:nvSpPr>
          <p:cNvPr id="53" name="TextBox 52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마당 ＞ 안장안내 ＞ 안장／이장 ＞ 절차</a:t>
            </a:r>
            <a:endParaRPr lang="ko-KR" altLang="en-US" dirty="0"/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166876" y="1853789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784" y="2204864"/>
            <a:ext cx="2880320" cy="3802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0877" y="5549170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관련사항 및 구비서류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37584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4232921" y="1299353"/>
            <a:ext cx="3312368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보훈장비 전시장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38792"/>
              </p:ext>
            </p:extLst>
          </p:nvPr>
        </p:nvGraphicFramePr>
        <p:xfrm>
          <a:off x="7714668" y="781383"/>
          <a:ext cx="2024950" cy="247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보훈장비 전시장 이미지 및 텍스트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이미지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(1-25)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파일로 첨부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안장시설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참배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추모 시설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행사</a:t>
            </a:r>
            <a:r>
              <a:rPr lang="en-US" altLang="ko-KR" sz="1100" b="1" dirty="0" smtClean="0">
                <a:solidFill>
                  <a:srgbClr val="FF0000"/>
                </a:solidFill>
                <a:ea typeface="나눔고딕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전시관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현충관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행사</a:t>
            </a:r>
            <a:r>
              <a:rPr lang="en-US" altLang="ko-KR" sz="1300" b="1" dirty="0" smtClean="0">
                <a:latin typeface="+mj-ea"/>
                <a:ea typeface="+mj-ea"/>
              </a:rPr>
              <a:t>/</a:t>
            </a:r>
            <a:r>
              <a:rPr lang="ko-KR" altLang="en-US" sz="1300" b="1" dirty="0" smtClean="0">
                <a:latin typeface="+mj-ea"/>
                <a:ea typeface="+mj-ea"/>
              </a:rPr>
              <a:t>전시관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보훈장비 전시장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7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360712" y="2457036"/>
            <a:ext cx="1869459" cy="1259996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7. F-4D 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전투기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JPG</a:t>
            </a:r>
            <a:endParaRPr lang="ko-KR" altLang="en-US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439537" y="2970057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9" name="아래쪽 화살표 58"/>
          <p:cNvSpPr/>
          <p:nvPr/>
        </p:nvSpPr>
        <p:spPr>
          <a:xfrm>
            <a:off x="6824439" y="5488457"/>
            <a:ext cx="1338263" cy="885825"/>
          </a:xfrm>
          <a:prstGeom prst="downArrow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다음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페이지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이어서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위패봉안실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첨부파일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1-25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텍스트영역 한글 첨부파일 참고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61" name="TextBox 60"/>
          <p:cNvSpPr txBox="1"/>
          <p:nvPr/>
        </p:nvSpPr>
        <p:spPr>
          <a:xfrm>
            <a:off x="2374647" y="3891748"/>
            <a:ext cx="188452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en-US" altLang="ko-KR" sz="500" dirty="0">
                <a:latin typeface="+mn-ea"/>
                <a:ea typeface="+mn-ea"/>
              </a:rPr>
              <a:t>F-4 </a:t>
            </a:r>
            <a:r>
              <a:rPr lang="ko-KR" altLang="en-US" sz="500" dirty="0">
                <a:latin typeface="+mn-ea"/>
                <a:ea typeface="+mn-ea"/>
              </a:rPr>
              <a:t>전투기는 미국 </a:t>
            </a:r>
            <a:r>
              <a:rPr lang="ko-KR" altLang="en-US" sz="500" dirty="0" err="1">
                <a:latin typeface="+mn-ea"/>
                <a:ea typeface="+mn-ea"/>
              </a:rPr>
              <a:t>맥도널</a:t>
            </a:r>
            <a:r>
              <a:rPr lang="ko-KR" altLang="en-US" sz="500" dirty="0">
                <a:latin typeface="+mn-ea"/>
                <a:ea typeface="+mn-ea"/>
              </a:rPr>
              <a:t> </a:t>
            </a:r>
            <a:r>
              <a:rPr lang="ko-KR" altLang="en-US" sz="500" dirty="0" err="1">
                <a:latin typeface="+mn-ea"/>
                <a:ea typeface="+mn-ea"/>
              </a:rPr>
              <a:t>더글러스</a:t>
            </a:r>
            <a:r>
              <a:rPr lang="en-US" altLang="ko-KR" sz="500" dirty="0">
                <a:latin typeface="+mn-ea"/>
                <a:ea typeface="+mn-ea"/>
              </a:rPr>
              <a:t>(McDonnell Douglas)</a:t>
            </a:r>
            <a:r>
              <a:rPr lang="ko-KR" altLang="en-US" sz="500" dirty="0">
                <a:latin typeface="+mn-ea"/>
                <a:ea typeface="+mn-ea"/>
              </a:rPr>
              <a:t>사에서 개발한 다목적 초음속 항공기로 </a:t>
            </a:r>
            <a:r>
              <a:rPr lang="en-US" altLang="ko-KR" sz="500" dirty="0">
                <a:latin typeface="+mn-ea"/>
                <a:ea typeface="+mn-ea"/>
              </a:rPr>
              <a:t>1958</a:t>
            </a:r>
            <a:r>
              <a:rPr lang="ko-KR" altLang="en-US" sz="500" dirty="0">
                <a:latin typeface="+mn-ea"/>
                <a:ea typeface="+mn-ea"/>
              </a:rPr>
              <a:t>년 </a:t>
            </a:r>
            <a:r>
              <a:rPr lang="en-US" altLang="ko-KR" sz="500" dirty="0">
                <a:latin typeface="+mn-ea"/>
                <a:ea typeface="+mn-ea"/>
              </a:rPr>
              <a:t>5</a:t>
            </a:r>
            <a:r>
              <a:rPr lang="ko-KR" altLang="en-US" sz="500" dirty="0">
                <a:latin typeface="+mn-ea"/>
                <a:ea typeface="+mn-ea"/>
              </a:rPr>
              <a:t>월 최초비행을 실시하였으며</a:t>
            </a:r>
            <a:r>
              <a:rPr lang="en-US" altLang="ko-KR" sz="500" dirty="0">
                <a:latin typeface="+mn-ea"/>
                <a:ea typeface="+mn-ea"/>
              </a:rPr>
              <a:t>, ‘Phantom(</a:t>
            </a:r>
            <a:r>
              <a:rPr lang="ko-KR" altLang="en-US" sz="500" dirty="0">
                <a:latin typeface="+mn-ea"/>
                <a:ea typeface="+mn-ea"/>
              </a:rPr>
              <a:t>도깨비</a:t>
            </a:r>
            <a:r>
              <a:rPr lang="en-US" altLang="ko-KR" sz="500" dirty="0">
                <a:latin typeface="+mn-ea"/>
                <a:ea typeface="+mn-ea"/>
              </a:rPr>
              <a:t>)’</a:t>
            </a:r>
            <a:r>
              <a:rPr lang="ko-KR" altLang="en-US" sz="500" dirty="0">
                <a:latin typeface="+mn-ea"/>
                <a:ea typeface="+mn-ea"/>
              </a:rPr>
              <a:t>이라고 불리고 있다</a:t>
            </a:r>
            <a:r>
              <a:rPr lang="en-US" altLang="ko-KR" sz="500" dirty="0">
                <a:latin typeface="+mn-ea"/>
                <a:ea typeface="+mn-ea"/>
              </a:rPr>
              <a:t>. </a:t>
            </a:r>
            <a:r>
              <a:rPr lang="ko-KR" altLang="en-US" sz="500" dirty="0">
                <a:latin typeface="+mn-ea"/>
                <a:ea typeface="+mn-ea"/>
              </a:rPr>
              <a:t>대한민국 공군은 </a:t>
            </a:r>
            <a:r>
              <a:rPr lang="en-US" altLang="ko-KR" sz="500" dirty="0">
                <a:latin typeface="+mn-ea"/>
                <a:ea typeface="+mn-ea"/>
              </a:rPr>
              <a:t>F-5A</a:t>
            </a:r>
            <a:r>
              <a:rPr lang="ko-KR" altLang="en-US" sz="500" dirty="0">
                <a:latin typeface="+mn-ea"/>
                <a:ea typeface="+mn-ea"/>
              </a:rPr>
              <a:t>전투기 전력 보강 차원에서 ‘</a:t>
            </a:r>
            <a:r>
              <a:rPr lang="ko-KR" altLang="en-US" sz="500" dirty="0" err="1">
                <a:latin typeface="+mn-ea"/>
                <a:ea typeface="+mn-ea"/>
              </a:rPr>
              <a:t>방위성금헌납기</a:t>
            </a:r>
            <a:r>
              <a:rPr lang="ko-KR" altLang="en-US" sz="500" dirty="0">
                <a:latin typeface="+mn-ea"/>
                <a:ea typeface="+mn-ea"/>
              </a:rPr>
              <a:t>’ </a:t>
            </a:r>
            <a:r>
              <a:rPr lang="en-US" altLang="ko-KR" sz="500" dirty="0">
                <a:latin typeface="+mn-ea"/>
                <a:ea typeface="+mn-ea"/>
              </a:rPr>
              <a:t>5</a:t>
            </a:r>
            <a:r>
              <a:rPr lang="ko-KR" altLang="en-US" sz="500" dirty="0">
                <a:latin typeface="+mn-ea"/>
                <a:ea typeface="+mn-ea"/>
              </a:rPr>
              <a:t>대를 포함해 </a:t>
            </a:r>
            <a:r>
              <a:rPr lang="en-US" altLang="ko-KR" sz="500" dirty="0">
                <a:latin typeface="+mn-ea"/>
                <a:ea typeface="+mn-ea"/>
              </a:rPr>
              <a:t>1988</a:t>
            </a:r>
            <a:r>
              <a:rPr lang="ko-KR" altLang="en-US" sz="500" dirty="0">
                <a:latin typeface="+mn-ea"/>
                <a:ea typeface="+mn-ea"/>
              </a:rPr>
              <a:t>년까지 총 </a:t>
            </a:r>
            <a:r>
              <a:rPr lang="en-US" altLang="ko-KR" sz="500" dirty="0">
                <a:latin typeface="+mn-ea"/>
                <a:ea typeface="+mn-ea"/>
              </a:rPr>
              <a:t>74</a:t>
            </a:r>
            <a:r>
              <a:rPr lang="ko-KR" altLang="en-US" sz="500" dirty="0">
                <a:latin typeface="+mn-ea"/>
                <a:ea typeface="+mn-ea"/>
              </a:rPr>
              <a:t>대를 도입하였다</a:t>
            </a:r>
            <a:r>
              <a:rPr lang="en-US" altLang="ko-KR" sz="500" dirty="0">
                <a:latin typeface="+mn-ea"/>
                <a:ea typeface="+mn-ea"/>
              </a:rPr>
              <a:t>. F-4D</a:t>
            </a:r>
            <a:r>
              <a:rPr lang="ko-KR" altLang="en-US" sz="500" dirty="0">
                <a:latin typeface="+mn-ea"/>
                <a:ea typeface="+mn-ea"/>
              </a:rPr>
              <a:t>전투기는 항공전력의 핵심기종으로서 방공</a:t>
            </a:r>
            <a:r>
              <a:rPr lang="en-US" altLang="ko-KR" sz="500" dirty="0">
                <a:latin typeface="+mn-ea"/>
                <a:ea typeface="+mn-ea"/>
              </a:rPr>
              <a:t>, </a:t>
            </a:r>
            <a:r>
              <a:rPr lang="ko-KR" altLang="en-US" sz="500" dirty="0">
                <a:latin typeface="+mn-ea"/>
                <a:ea typeface="+mn-ea"/>
              </a:rPr>
              <a:t>요격</a:t>
            </a:r>
            <a:r>
              <a:rPr lang="en-US" altLang="ko-KR" sz="500" dirty="0">
                <a:latin typeface="+mn-ea"/>
                <a:ea typeface="+mn-ea"/>
              </a:rPr>
              <a:t>, </a:t>
            </a:r>
            <a:r>
              <a:rPr lang="ko-KR" altLang="en-US" sz="500" dirty="0">
                <a:latin typeface="+mn-ea"/>
                <a:ea typeface="+mn-ea"/>
              </a:rPr>
              <a:t>근접지원</a:t>
            </a:r>
            <a:r>
              <a:rPr lang="en-US" altLang="ko-KR" sz="500" dirty="0">
                <a:latin typeface="+mn-ea"/>
                <a:ea typeface="+mn-ea"/>
              </a:rPr>
              <a:t>, </a:t>
            </a:r>
            <a:r>
              <a:rPr lang="ko-KR" altLang="en-US" sz="500" dirty="0">
                <a:latin typeface="+mn-ea"/>
                <a:ea typeface="+mn-ea"/>
              </a:rPr>
              <a:t>후방차단 등 다양한 임무를 수행하였다</a:t>
            </a:r>
            <a:r>
              <a:rPr lang="en-US" altLang="ko-KR" sz="500" dirty="0">
                <a:latin typeface="+mn-ea"/>
                <a:ea typeface="+mn-ea"/>
              </a:rPr>
              <a:t>. F-4D</a:t>
            </a:r>
            <a:r>
              <a:rPr lang="ko-KR" altLang="en-US" sz="500" dirty="0">
                <a:latin typeface="+mn-ea"/>
                <a:ea typeface="+mn-ea"/>
              </a:rPr>
              <a:t>항공기는 약 </a:t>
            </a:r>
            <a:r>
              <a:rPr lang="en-US" altLang="ko-KR" sz="500" dirty="0">
                <a:latin typeface="+mn-ea"/>
                <a:ea typeface="+mn-ea"/>
              </a:rPr>
              <a:t>40</a:t>
            </a:r>
            <a:r>
              <a:rPr lang="ko-KR" altLang="en-US" sz="500" dirty="0" err="1">
                <a:latin typeface="+mn-ea"/>
                <a:ea typeface="+mn-ea"/>
              </a:rPr>
              <a:t>여년간</a:t>
            </a:r>
            <a:r>
              <a:rPr lang="ko-KR" altLang="en-US" sz="500" dirty="0">
                <a:latin typeface="+mn-ea"/>
                <a:ea typeface="+mn-ea"/>
              </a:rPr>
              <a:t> 국내 영공방위의 임무를 성공적으로 완수하고 </a:t>
            </a:r>
            <a:r>
              <a:rPr lang="en-US" altLang="ko-KR" sz="500" dirty="0">
                <a:latin typeface="+mn-ea"/>
                <a:ea typeface="+mn-ea"/>
              </a:rPr>
              <a:t>2010</a:t>
            </a:r>
            <a:r>
              <a:rPr lang="ko-KR" altLang="en-US" sz="500" dirty="0">
                <a:latin typeface="+mn-ea"/>
                <a:ea typeface="+mn-ea"/>
              </a:rPr>
              <a:t>년 </a:t>
            </a:r>
            <a:r>
              <a:rPr lang="en-US" altLang="ko-KR" sz="500" dirty="0">
                <a:latin typeface="+mn-ea"/>
                <a:ea typeface="+mn-ea"/>
              </a:rPr>
              <a:t>6</a:t>
            </a:r>
            <a:r>
              <a:rPr lang="ko-KR" altLang="en-US" sz="500" dirty="0">
                <a:latin typeface="+mn-ea"/>
                <a:ea typeface="+mn-ea"/>
              </a:rPr>
              <a:t>월 공군 역사의 한 페이지를 장식하며 퇴역하였다</a:t>
            </a:r>
            <a:r>
              <a:rPr lang="en-US" altLang="ko-KR" sz="500" dirty="0">
                <a:latin typeface="+mn-ea"/>
                <a:ea typeface="+mn-ea"/>
              </a:rPr>
              <a:t>.</a:t>
            </a:r>
            <a:endParaRPr lang="ko-KR" altLang="en-US" sz="500" dirty="0">
              <a:latin typeface="+mn-ea"/>
              <a:ea typeface="+mn-ea"/>
            </a:endParaRPr>
          </a:p>
          <a:p>
            <a:pPr algn="l" latinLnBrk="1"/>
            <a:r>
              <a:rPr lang="ko-KR" altLang="en-US" sz="500" dirty="0">
                <a:latin typeface="+mn-ea"/>
                <a:ea typeface="+mn-ea"/>
              </a:rPr>
              <a:t>* 제원</a:t>
            </a:r>
          </a:p>
          <a:p>
            <a:pPr algn="l" latinLnBrk="1"/>
            <a:r>
              <a:rPr lang="ko-KR" altLang="en-US" sz="500" dirty="0">
                <a:latin typeface="+mn-ea"/>
                <a:ea typeface="+mn-ea"/>
              </a:rPr>
              <a:t>기장</a:t>
            </a:r>
            <a:r>
              <a:rPr lang="en-US" altLang="ko-KR" sz="500" dirty="0">
                <a:latin typeface="+mn-ea"/>
                <a:ea typeface="+mn-ea"/>
              </a:rPr>
              <a:t>x</a:t>
            </a:r>
            <a:r>
              <a:rPr lang="ko-KR" altLang="en-US" sz="500" dirty="0">
                <a:latin typeface="+mn-ea"/>
                <a:ea typeface="+mn-ea"/>
              </a:rPr>
              <a:t>기폭</a:t>
            </a:r>
            <a:r>
              <a:rPr lang="en-US" altLang="ko-KR" sz="500" dirty="0">
                <a:latin typeface="+mn-ea"/>
                <a:ea typeface="+mn-ea"/>
              </a:rPr>
              <a:t>x</a:t>
            </a:r>
            <a:r>
              <a:rPr lang="ko-KR" altLang="en-US" sz="500" dirty="0">
                <a:latin typeface="+mn-ea"/>
                <a:ea typeface="+mn-ea"/>
              </a:rPr>
              <a:t>기고</a:t>
            </a:r>
            <a:r>
              <a:rPr lang="en-US" altLang="ko-KR" sz="500" dirty="0">
                <a:latin typeface="+mn-ea"/>
                <a:ea typeface="+mn-ea"/>
              </a:rPr>
              <a:t>: 18.8x11.5x4.9m</a:t>
            </a:r>
            <a:endParaRPr lang="ko-KR" altLang="en-US" sz="500" dirty="0">
              <a:latin typeface="+mn-ea"/>
              <a:ea typeface="+mn-ea"/>
            </a:endParaRPr>
          </a:p>
          <a:p>
            <a:pPr algn="l" latinLnBrk="1"/>
            <a:r>
              <a:rPr lang="ko-KR" altLang="en-US" sz="500" dirty="0">
                <a:latin typeface="+mn-ea"/>
                <a:ea typeface="+mn-ea"/>
              </a:rPr>
              <a:t>중량</a:t>
            </a:r>
            <a:r>
              <a:rPr lang="en-US" altLang="ko-KR" sz="500" dirty="0">
                <a:latin typeface="+mn-ea"/>
                <a:ea typeface="+mn-ea"/>
              </a:rPr>
              <a:t>: 13,647kg</a:t>
            </a:r>
            <a:endParaRPr lang="ko-KR" altLang="en-US" sz="500" dirty="0">
              <a:latin typeface="+mn-ea"/>
              <a:ea typeface="+mn-ea"/>
            </a:endParaRPr>
          </a:p>
          <a:p>
            <a:pPr algn="l" latinLnBrk="1"/>
            <a:r>
              <a:rPr lang="ko-KR" altLang="en-US" sz="500" dirty="0">
                <a:latin typeface="+mn-ea"/>
                <a:ea typeface="+mn-ea"/>
              </a:rPr>
              <a:t>엔진</a:t>
            </a:r>
            <a:r>
              <a:rPr lang="en-US" altLang="ko-KR" sz="500" dirty="0">
                <a:latin typeface="+mn-ea"/>
                <a:ea typeface="+mn-ea"/>
              </a:rPr>
              <a:t>: General Electric J79-GE-17</a:t>
            </a:r>
            <a:r>
              <a:rPr lang="ko-KR" altLang="en-US" sz="500" dirty="0">
                <a:latin typeface="+mn-ea"/>
                <a:ea typeface="+mn-ea"/>
              </a:rPr>
              <a:t>터보제트</a:t>
            </a:r>
          </a:p>
          <a:p>
            <a:pPr algn="l" latinLnBrk="1"/>
            <a:r>
              <a:rPr lang="ko-KR" altLang="en-US" sz="500" dirty="0">
                <a:latin typeface="+mn-ea"/>
                <a:ea typeface="+mn-ea"/>
              </a:rPr>
              <a:t>최대속도</a:t>
            </a:r>
            <a:r>
              <a:rPr lang="en-US" altLang="ko-KR" sz="500" dirty="0">
                <a:latin typeface="+mn-ea"/>
                <a:ea typeface="+mn-ea"/>
              </a:rPr>
              <a:t>: 2,826km/h</a:t>
            </a:r>
            <a:endParaRPr lang="ko-KR" altLang="en-US" sz="500" dirty="0">
              <a:latin typeface="+mn-ea"/>
              <a:ea typeface="+mn-ea"/>
            </a:endParaRPr>
          </a:p>
          <a:p>
            <a:pPr algn="l" latinLnBrk="1"/>
            <a:r>
              <a:rPr lang="ko-KR" altLang="en-US" sz="500" dirty="0">
                <a:latin typeface="+mn-ea"/>
                <a:ea typeface="+mn-ea"/>
              </a:rPr>
              <a:t>순항속도</a:t>
            </a:r>
            <a:r>
              <a:rPr lang="en-US" altLang="ko-KR" sz="500" dirty="0">
                <a:latin typeface="+mn-ea"/>
                <a:ea typeface="+mn-ea"/>
              </a:rPr>
              <a:t>: 630km/h</a:t>
            </a:r>
            <a:endParaRPr lang="ko-KR" altLang="en-US" sz="500" dirty="0">
              <a:latin typeface="+mn-ea"/>
              <a:ea typeface="+mn-ea"/>
            </a:endParaRPr>
          </a:p>
          <a:p>
            <a:pPr algn="l" latinLnBrk="1"/>
            <a:r>
              <a:rPr lang="ko-KR" altLang="en-US" sz="500" dirty="0">
                <a:latin typeface="+mn-ea"/>
                <a:ea typeface="+mn-ea"/>
              </a:rPr>
              <a:t>항속거리</a:t>
            </a:r>
            <a:r>
              <a:rPr lang="en-US" altLang="ko-KR" sz="500" dirty="0">
                <a:latin typeface="+mn-ea"/>
                <a:ea typeface="+mn-ea"/>
              </a:rPr>
              <a:t>: 4,116km</a:t>
            </a:r>
            <a:endParaRPr lang="ko-KR" altLang="en-US" sz="500" dirty="0">
              <a:latin typeface="+mn-ea"/>
              <a:ea typeface="+mn-ea"/>
            </a:endParaRPr>
          </a:p>
          <a:p>
            <a:pPr algn="l" latinLnBrk="1"/>
            <a:r>
              <a:rPr lang="ko-KR" altLang="en-US" sz="500" dirty="0">
                <a:latin typeface="+mn-ea"/>
                <a:ea typeface="+mn-ea"/>
              </a:rPr>
              <a:t>상승한도</a:t>
            </a:r>
            <a:r>
              <a:rPr lang="en-US" altLang="ko-KR" sz="500" dirty="0">
                <a:latin typeface="+mn-ea"/>
                <a:ea typeface="+mn-ea"/>
              </a:rPr>
              <a:t>: 29,865m</a:t>
            </a:r>
            <a:endParaRPr lang="ko-KR" altLang="en-US" sz="500" dirty="0">
              <a:latin typeface="+mn-ea"/>
              <a:ea typeface="+mn-ea"/>
            </a:endParaRPr>
          </a:p>
          <a:p>
            <a:pPr algn="l" latinLnBrk="1"/>
            <a:r>
              <a:rPr lang="ko-KR" altLang="en-US" sz="500" dirty="0">
                <a:latin typeface="+mn-ea"/>
                <a:ea typeface="+mn-ea"/>
              </a:rPr>
              <a:t>탑승인원</a:t>
            </a:r>
            <a:r>
              <a:rPr lang="en-US" altLang="ko-KR" sz="500" dirty="0">
                <a:latin typeface="+mn-ea"/>
                <a:ea typeface="+mn-ea"/>
              </a:rPr>
              <a:t>: 2</a:t>
            </a:r>
            <a:r>
              <a:rPr lang="ko-KR" altLang="en-US" sz="500" dirty="0">
                <a:latin typeface="+mn-ea"/>
                <a:ea typeface="+mn-ea"/>
              </a:rPr>
              <a:t>명</a:t>
            </a:r>
          </a:p>
          <a:p>
            <a:pPr algn="l" latinLnBrk="1"/>
            <a:r>
              <a:rPr lang="ko-KR" altLang="en-US" sz="500" dirty="0">
                <a:latin typeface="+mn-ea"/>
                <a:ea typeface="+mn-ea"/>
              </a:rPr>
              <a:t>무장</a:t>
            </a:r>
          </a:p>
          <a:p>
            <a:pPr algn="l" latinLnBrk="1"/>
            <a:r>
              <a:rPr lang="en-US" altLang="ko-KR" sz="500" dirty="0">
                <a:latin typeface="+mn-ea"/>
                <a:ea typeface="+mn-ea"/>
              </a:rPr>
              <a:t>-</a:t>
            </a:r>
            <a:r>
              <a:rPr lang="ko-KR" altLang="en-US" sz="500" dirty="0">
                <a:latin typeface="+mn-ea"/>
                <a:ea typeface="+mn-ea"/>
              </a:rPr>
              <a:t>공대공미사일</a:t>
            </a:r>
            <a:r>
              <a:rPr lang="en-US" altLang="ko-KR" sz="500" dirty="0">
                <a:latin typeface="+mn-ea"/>
                <a:ea typeface="+mn-ea"/>
              </a:rPr>
              <a:t>: AJM-7Ex4 AJM-9N/px4</a:t>
            </a:r>
            <a:endParaRPr lang="ko-KR" altLang="en-US" sz="500" dirty="0">
              <a:latin typeface="+mn-ea"/>
              <a:ea typeface="+mn-ea"/>
            </a:endParaRPr>
          </a:p>
          <a:p>
            <a:pPr algn="l" latinLnBrk="1"/>
            <a:r>
              <a:rPr lang="en-US" altLang="ko-KR" sz="500" dirty="0">
                <a:latin typeface="+mn-ea"/>
                <a:ea typeface="+mn-ea"/>
              </a:rPr>
              <a:t>-</a:t>
            </a:r>
            <a:r>
              <a:rPr lang="ko-KR" altLang="en-US" sz="500" dirty="0">
                <a:latin typeface="+mn-ea"/>
                <a:ea typeface="+mn-ea"/>
              </a:rPr>
              <a:t>공대지미사일</a:t>
            </a:r>
            <a:r>
              <a:rPr lang="en-US" altLang="ko-KR" sz="500" dirty="0">
                <a:latin typeface="+mn-ea"/>
                <a:ea typeface="+mn-ea"/>
              </a:rPr>
              <a:t>: AGM-65Bx6</a:t>
            </a:r>
            <a:endParaRPr lang="ko-KR" altLang="en-US" sz="500" dirty="0">
              <a:latin typeface="+mn-ea"/>
              <a:ea typeface="+mn-ea"/>
            </a:endParaRPr>
          </a:p>
          <a:p>
            <a:pPr algn="l" latinLnBrk="1"/>
            <a:r>
              <a:rPr lang="en-US" altLang="ko-KR" sz="500" dirty="0">
                <a:latin typeface="+mn-ea"/>
                <a:ea typeface="+mn-ea"/>
              </a:rPr>
              <a:t>-</a:t>
            </a:r>
            <a:r>
              <a:rPr lang="ko-KR" altLang="en-US" sz="500" dirty="0">
                <a:latin typeface="+mn-ea"/>
                <a:ea typeface="+mn-ea"/>
              </a:rPr>
              <a:t>정밀유도폭탄</a:t>
            </a:r>
            <a:r>
              <a:rPr lang="en-US" altLang="ko-KR" sz="500" dirty="0">
                <a:latin typeface="+mn-ea"/>
                <a:ea typeface="+mn-ea"/>
              </a:rPr>
              <a:t>: GBU-10x4 GBU-12x6</a:t>
            </a:r>
            <a:endParaRPr lang="ko-KR" altLang="en-US" sz="500" dirty="0">
              <a:latin typeface="+mn-ea"/>
              <a:ea typeface="+mn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439537" y="2096996"/>
            <a:ext cx="17906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F-4D(Phantom/</a:t>
            </a:r>
            <a:r>
              <a:rPr lang="ko-KR" altLang="en-US" sz="1100" b="1" dirty="0"/>
              <a:t>전투기</a:t>
            </a:r>
            <a:r>
              <a:rPr lang="en-US" altLang="ko-KR" sz="1100" b="1" dirty="0"/>
              <a:t>)</a:t>
            </a:r>
            <a:endParaRPr lang="ko-KR" altLang="en-US" sz="1100" dirty="0"/>
          </a:p>
        </p:txBody>
      </p:sp>
      <p:sp>
        <p:nvSpPr>
          <p:cNvPr id="63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4638716" y="2476634"/>
            <a:ext cx="1869459" cy="124039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8. F-5B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전투기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.JPG</a:t>
            </a:r>
            <a:endParaRPr lang="ko-KR" altLang="en-US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" name="순서도: 연결자 6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4717541" y="2989655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52651" y="3911346"/>
            <a:ext cx="188452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미국 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NOTRTHROP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사에서 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1963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년 제작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애칭은 자유의 투사다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. 1965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년 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대를 시작으로 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1976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년까지 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128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대를 도입함으로써 한국 공군의 아음속에서 초음속으로 발전하는 계기가 된다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. 1969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년 소흑산도 간첩선 격침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. 1970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년 영덕 간첩선 격침 등 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40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년 동안 대한민국 영공방위임무를 완벽하게 수행하고 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2005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년 퇴역하였다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algn="l"/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* 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제원</a:t>
            </a:r>
          </a:p>
          <a:p>
            <a:pPr algn="l"/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너    비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: 7.7m</a:t>
            </a:r>
          </a:p>
          <a:p>
            <a:pPr algn="l"/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길    이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: 14.4m</a:t>
            </a:r>
          </a:p>
          <a:p>
            <a:pPr algn="l"/>
            <a:r>
              <a:rPr lang="ko-KR" altLang="en-US" sz="700" dirty="0" err="1">
                <a:latin typeface="돋움" panose="020B0600000101010101" pitchFamily="50" charset="-127"/>
                <a:ea typeface="돋움" panose="020B0600000101010101" pitchFamily="50" charset="-127"/>
              </a:rPr>
              <a:t>높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    이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: 4m</a:t>
            </a:r>
          </a:p>
          <a:p>
            <a:pPr algn="l"/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무    게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: 3,667kg</a:t>
            </a:r>
          </a:p>
          <a:p>
            <a:pPr algn="l"/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최대속도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: 1,763km/h</a:t>
            </a:r>
          </a:p>
          <a:p>
            <a:pPr algn="l"/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순항속도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: 889km/h</a:t>
            </a:r>
          </a:p>
          <a:p>
            <a:pPr algn="l"/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항속거리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: 3,074km</a:t>
            </a:r>
          </a:p>
          <a:p>
            <a:pPr algn="l"/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상승한도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: 15,850m</a:t>
            </a:r>
          </a:p>
          <a:p>
            <a:pPr algn="l"/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탑승인원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: 2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명</a:t>
            </a:r>
            <a:endParaRPr lang="en-US" altLang="ko-KR" sz="7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664968" y="2116594"/>
            <a:ext cx="18131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F-5B(FREEDOM FIGHTER)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행사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전시관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보훈장비 전시장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69" name="순서도: 연결자 68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01272" y="11967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0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3 0 3 0 4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63798" y="2356913"/>
            <a:ext cx="13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미래</a:t>
            </a:r>
            <a:r>
              <a:rPr lang="ko-KR" altLang="en-US" sz="1100" dirty="0" err="1">
                <a:latin typeface="돋움" panose="020B0600000101010101" pitchFamily="50" charset="-127"/>
                <a:ea typeface="돋움" panose="020B0600000101010101" pitchFamily="50" charset="-127"/>
              </a:rPr>
              <a:t>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호국철도 기념관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482" y="335699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863" y="306896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보훈장비 전시장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940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4232921" y="1299353"/>
            <a:ext cx="3312368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보훈장비 전시장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139293"/>
              </p:ext>
            </p:extLst>
          </p:nvPr>
        </p:nvGraphicFramePr>
        <p:xfrm>
          <a:off x="7714668" y="781383"/>
          <a:ext cx="2024950" cy="247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보훈장비 전시장 이미지 및 텍스트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이미지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(1-25)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파일로 첨부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안장시설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참배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추모 시설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행사</a:t>
            </a:r>
            <a:r>
              <a:rPr lang="en-US" altLang="ko-KR" sz="1100" b="1" dirty="0" smtClean="0">
                <a:solidFill>
                  <a:srgbClr val="FF0000"/>
                </a:solidFill>
                <a:ea typeface="나눔고딕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전시관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현충관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행사</a:t>
            </a:r>
            <a:r>
              <a:rPr lang="en-US" altLang="ko-KR" sz="1300" b="1" dirty="0" smtClean="0">
                <a:latin typeface="+mj-ea"/>
                <a:ea typeface="+mj-ea"/>
              </a:rPr>
              <a:t>/</a:t>
            </a:r>
            <a:r>
              <a:rPr lang="ko-KR" altLang="en-US" sz="1300" b="1" dirty="0" smtClean="0">
                <a:latin typeface="+mj-ea"/>
                <a:ea typeface="+mj-ea"/>
              </a:rPr>
              <a:t>전시관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보훈장비 전시장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7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360712" y="2457036"/>
            <a:ext cx="1869459" cy="1259996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9. F86F 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전투기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.JPG</a:t>
            </a:r>
            <a:endParaRPr lang="ko-KR" altLang="en-US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439537" y="2970057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9" name="아래쪽 화살표 58"/>
          <p:cNvSpPr/>
          <p:nvPr/>
        </p:nvSpPr>
        <p:spPr>
          <a:xfrm>
            <a:off x="6824439" y="5488457"/>
            <a:ext cx="1338263" cy="885825"/>
          </a:xfrm>
          <a:prstGeom prst="downArrow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다음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페이지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이어서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위패봉안실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첨부파일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1-25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텍스트영역 한글 첨부파일 참고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61" name="TextBox 60"/>
          <p:cNvSpPr txBox="1"/>
          <p:nvPr/>
        </p:nvSpPr>
        <p:spPr>
          <a:xfrm>
            <a:off x="2374647" y="3891748"/>
            <a:ext cx="18845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미국 </a:t>
            </a:r>
            <a:r>
              <a:rPr lang="en-US" altLang="ko-KR" sz="800" dirty="0">
                <a:latin typeface="+mn-ea"/>
                <a:ea typeface="+mn-ea"/>
              </a:rPr>
              <a:t>NORTH AMERICAN</a:t>
            </a:r>
            <a:r>
              <a:rPr lang="ko-KR" altLang="en-US" sz="800" dirty="0">
                <a:latin typeface="+mn-ea"/>
                <a:ea typeface="+mn-ea"/>
              </a:rPr>
              <a:t>사에서 </a:t>
            </a:r>
            <a:r>
              <a:rPr lang="en-US" altLang="ko-KR" sz="800" dirty="0">
                <a:latin typeface="+mn-ea"/>
                <a:ea typeface="+mn-ea"/>
              </a:rPr>
              <a:t>1950</a:t>
            </a:r>
            <a:r>
              <a:rPr lang="ko-KR" altLang="en-US" sz="800" dirty="0">
                <a:latin typeface="+mn-ea"/>
                <a:ea typeface="+mn-ea"/>
              </a:rPr>
              <a:t>년 제작</a:t>
            </a:r>
            <a:r>
              <a:rPr lang="en-US" altLang="ko-KR" sz="800" dirty="0">
                <a:latin typeface="+mn-ea"/>
                <a:ea typeface="+mn-ea"/>
              </a:rPr>
              <a:t>. </a:t>
            </a:r>
            <a:r>
              <a:rPr lang="ko-KR" altLang="en-US" sz="800" dirty="0">
                <a:latin typeface="+mn-ea"/>
                <a:ea typeface="+mn-ea"/>
              </a:rPr>
              <a:t>적진 폭격 및 촬영을 목적으로 제작된 항공기로써 </a:t>
            </a:r>
            <a:r>
              <a:rPr lang="en-US" altLang="ko-KR" sz="800" dirty="0">
                <a:latin typeface="+mn-ea"/>
                <a:ea typeface="+mn-ea"/>
              </a:rPr>
              <a:t>6·25 </a:t>
            </a:r>
            <a:r>
              <a:rPr lang="ko-KR" altLang="en-US" sz="800" dirty="0">
                <a:latin typeface="+mn-ea"/>
                <a:ea typeface="+mn-ea"/>
              </a:rPr>
              <a:t>당시 </a:t>
            </a:r>
            <a:r>
              <a:rPr lang="ko-KR" altLang="en-US" sz="800" dirty="0" err="1">
                <a:latin typeface="+mn-ea"/>
                <a:ea typeface="+mn-ea"/>
              </a:rPr>
              <a:t>미공군이</a:t>
            </a:r>
            <a:r>
              <a:rPr lang="ko-KR" altLang="en-US" sz="800" dirty="0">
                <a:latin typeface="+mn-ea"/>
                <a:ea typeface="+mn-ea"/>
              </a:rPr>
              <a:t> 사용하여 많은 전공을 남겼고 </a:t>
            </a:r>
            <a:r>
              <a:rPr lang="en-US" altLang="ko-KR" sz="800" dirty="0">
                <a:latin typeface="+mn-ea"/>
                <a:ea typeface="+mn-ea"/>
              </a:rPr>
              <a:t>1955</a:t>
            </a:r>
            <a:r>
              <a:rPr lang="ko-KR" altLang="en-US" sz="800" dirty="0">
                <a:latin typeface="+mn-ea"/>
                <a:ea typeface="+mn-ea"/>
              </a:rPr>
              <a:t>년 </a:t>
            </a:r>
            <a:r>
              <a:rPr lang="en-US" altLang="ko-KR" sz="800" dirty="0">
                <a:latin typeface="+mn-ea"/>
                <a:ea typeface="+mn-ea"/>
              </a:rPr>
              <a:t>12</a:t>
            </a:r>
            <a:r>
              <a:rPr lang="ko-KR" altLang="en-US" sz="800" dirty="0">
                <a:latin typeface="+mn-ea"/>
                <a:ea typeface="+mn-ea"/>
              </a:rPr>
              <a:t>월 우리 군에 인수되어 영공을 수호하다가 퇴역하였다</a:t>
            </a:r>
            <a:r>
              <a:rPr lang="en-US" altLang="ko-KR" sz="800" dirty="0">
                <a:latin typeface="+mn-ea"/>
                <a:ea typeface="+mn-ea"/>
              </a:rPr>
              <a:t>.</a:t>
            </a:r>
          </a:p>
          <a:p>
            <a:pPr algn="l" latinLnBrk="1"/>
            <a:r>
              <a:rPr lang="en-US" altLang="ko-KR" sz="800" dirty="0">
                <a:latin typeface="+mn-ea"/>
                <a:ea typeface="+mn-ea"/>
              </a:rPr>
              <a:t>* </a:t>
            </a:r>
            <a:r>
              <a:rPr lang="ko-KR" altLang="en-US" sz="800" dirty="0">
                <a:latin typeface="+mn-ea"/>
                <a:ea typeface="+mn-ea"/>
              </a:rPr>
              <a:t>제원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너    비</a:t>
            </a:r>
            <a:r>
              <a:rPr lang="en-US" altLang="ko-KR" sz="800" dirty="0">
                <a:latin typeface="+mn-ea"/>
                <a:ea typeface="+mn-ea"/>
              </a:rPr>
              <a:t>: 11.9m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길    이</a:t>
            </a:r>
            <a:r>
              <a:rPr lang="en-US" altLang="ko-KR" sz="800" dirty="0">
                <a:latin typeface="+mn-ea"/>
                <a:ea typeface="+mn-ea"/>
              </a:rPr>
              <a:t>: 11.4m</a:t>
            </a:r>
          </a:p>
          <a:p>
            <a:pPr algn="l" latinLnBrk="1"/>
            <a:r>
              <a:rPr lang="ko-KR" altLang="en-US" sz="800" dirty="0" err="1">
                <a:latin typeface="+mn-ea"/>
                <a:ea typeface="+mn-ea"/>
              </a:rPr>
              <a:t>높</a:t>
            </a:r>
            <a:r>
              <a:rPr lang="ko-KR" altLang="en-US" sz="800" dirty="0">
                <a:latin typeface="+mn-ea"/>
                <a:ea typeface="+mn-ea"/>
              </a:rPr>
              <a:t>    이</a:t>
            </a:r>
            <a:r>
              <a:rPr lang="en-US" altLang="ko-KR" sz="800" dirty="0">
                <a:latin typeface="+mn-ea"/>
                <a:ea typeface="+mn-ea"/>
              </a:rPr>
              <a:t>: 4.5m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무    게</a:t>
            </a:r>
            <a:r>
              <a:rPr lang="en-US" altLang="ko-KR" sz="800" dirty="0">
                <a:latin typeface="+mn-ea"/>
                <a:ea typeface="+mn-ea"/>
              </a:rPr>
              <a:t>: 6,883kg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최대속도</a:t>
            </a:r>
            <a:r>
              <a:rPr lang="en-US" altLang="ko-KR" sz="800" dirty="0">
                <a:latin typeface="+mn-ea"/>
                <a:ea typeface="+mn-ea"/>
              </a:rPr>
              <a:t>: 1,056km/h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순항속도</a:t>
            </a:r>
            <a:r>
              <a:rPr lang="en-US" altLang="ko-KR" sz="800" dirty="0">
                <a:latin typeface="+mn-ea"/>
                <a:ea typeface="+mn-ea"/>
              </a:rPr>
              <a:t>: 815km/h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항속거리</a:t>
            </a:r>
            <a:r>
              <a:rPr lang="en-US" altLang="ko-KR" sz="800" dirty="0">
                <a:latin typeface="+mn-ea"/>
                <a:ea typeface="+mn-ea"/>
              </a:rPr>
              <a:t>: 2,408km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상승한도</a:t>
            </a:r>
            <a:r>
              <a:rPr lang="en-US" altLang="ko-KR" sz="800" dirty="0">
                <a:latin typeface="+mn-ea"/>
                <a:ea typeface="+mn-ea"/>
              </a:rPr>
              <a:t>: 14,326km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탑승인원</a:t>
            </a:r>
            <a:r>
              <a:rPr lang="en-US" altLang="ko-KR" sz="800" dirty="0">
                <a:latin typeface="+mn-ea"/>
                <a:ea typeface="+mn-ea"/>
              </a:rPr>
              <a:t>: 1</a:t>
            </a:r>
            <a:r>
              <a:rPr lang="ko-KR" altLang="en-US" sz="800" dirty="0">
                <a:latin typeface="+mn-ea"/>
                <a:ea typeface="+mn-ea"/>
              </a:rPr>
              <a:t>명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439537" y="2096996"/>
            <a:ext cx="17906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F-86F(SABRE, </a:t>
            </a:r>
            <a:r>
              <a:rPr lang="ko-KR" altLang="en-US" sz="1100" b="1" dirty="0"/>
              <a:t>전투기</a:t>
            </a:r>
            <a:r>
              <a:rPr lang="en-US" altLang="ko-KR" sz="1100" b="1" dirty="0"/>
              <a:t>)</a:t>
            </a:r>
            <a:endParaRPr lang="ko-KR" altLang="en-US" sz="1100" dirty="0"/>
          </a:p>
        </p:txBody>
      </p:sp>
      <p:sp>
        <p:nvSpPr>
          <p:cNvPr id="63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4638716" y="2476634"/>
            <a:ext cx="1869459" cy="124039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10. LVT3C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수륙양용 </a:t>
            </a:r>
            <a:endParaRPr lang="en-US" altLang="ko-KR" sz="11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1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장갑차</a:t>
            </a:r>
            <a:endParaRPr lang="ko-KR" altLang="en-US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" name="순서도: 연결자 6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4717541" y="2989655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52651" y="3911346"/>
            <a:ext cx="18845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미국 해군 공작창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, 1940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년 제작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제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차 세계대전 시 미군이 오키나와 전투에서 사용하였고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, 1950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년 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9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월 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15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일 인천상륙작전 시 우리 해병대원을 상륙시키는 데 큰 역할을 함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* 제원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너    비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3.81m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길    이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8.7m</a:t>
            </a:r>
          </a:p>
          <a:p>
            <a:pPr algn="l"/>
            <a:r>
              <a:rPr lang="ko-KR" altLang="en-US" sz="800" dirty="0" err="1">
                <a:latin typeface="돋움" panose="020B0600000101010101" pitchFamily="50" charset="-127"/>
                <a:ea typeface="돋움" panose="020B0600000101010101" pitchFamily="50" charset="-127"/>
              </a:rPr>
              <a:t>높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    이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3.2m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무    게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20.1t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육상속도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25.7km/h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해상속도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9.7km/h(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궤도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탑승인원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28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명</a:t>
            </a:r>
            <a:endParaRPr lang="en-US" altLang="ko-KR" sz="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664968" y="2116594"/>
            <a:ext cx="18131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LVT3C(</a:t>
            </a:r>
            <a:r>
              <a:rPr lang="ko-KR" altLang="en-US" b="1" dirty="0"/>
              <a:t>수륙양용장갑차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행사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전시관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보훈장비 전시장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69" name="순서도: 연결자 68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01272" y="11967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0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3 0 3 0 4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63798" y="2356913"/>
            <a:ext cx="13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미래</a:t>
            </a:r>
            <a:r>
              <a:rPr lang="ko-KR" altLang="en-US" sz="1100" dirty="0" err="1">
                <a:latin typeface="돋움" panose="020B0600000101010101" pitchFamily="50" charset="-127"/>
                <a:ea typeface="돋움" panose="020B0600000101010101" pitchFamily="50" charset="-127"/>
              </a:rPr>
              <a:t>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호국철도 기념관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482" y="335699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863" y="306896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보훈장비 전시장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40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4232921" y="1299353"/>
            <a:ext cx="3312368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보훈장비 전시장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742845"/>
              </p:ext>
            </p:extLst>
          </p:nvPr>
        </p:nvGraphicFramePr>
        <p:xfrm>
          <a:off x="7714668" y="781383"/>
          <a:ext cx="2024950" cy="247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보훈장비 전시장 이미지 및 텍스트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이미지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(1-25)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파일로 첨부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안장시설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참배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추모 시설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행사</a:t>
            </a:r>
            <a:r>
              <a:rPr lang="en-US" altLang="ko-KR" sz="1100" b="1" dirty="0" smtClean="0">
                <a:solidFill>
                  <a:srgbClr val="FF0000"/>
                </a:solidFill>
                <a:ea typeface="나눔고딕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전시관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현충관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행사</a:t>
            </a:r>
            <a:r>
              <a:rPr lang="en-US" altLang="ko-KR" sz="1300" b="1" dirty="0" smtClean="0">
                <a:latin typeface="+mj-ea"/>
                <a:ea typeface="+mj-ea"/>
              </a:rPr>
              <a:t>/</a:t>
            </a:r>
            <a:r>
              <a:rPr lang="ko-KR" altLang="en-US" sz="1300" b="1" dirty="0" smtClean="0">
                <a:latin typeface="+mj-ea"/>
                <a:ea typeface="+mj-ea"/>
              </a:rPr>
              <a:t>전시관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보훈장비 전시장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7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360712" y="2457036"/>
            <a:ext cx="1869459" cy="1259996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11. M46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전차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.JPG</a:t>
            </a:r>
            <a:endParaRPr lang="ko-KR" altLang="en-US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439537" y="2970057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9" name="아래쪽 화살표 58"/>
          <p:cNvSpPr/>
          <p:nvPr/>
        </p:nvSpPr>
        <p:spPr>
          <a:xfrm>
            <a:off x="6824439" y="5488457"/>
            <a:ext cx="1338263" cy="885825"/>
          </a:xfrm>
          <a:prstGeom prst="downArrow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다음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페이지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이어서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위패봉안실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첨부파일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1-25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텍스트영역 한글 첨부파일 참고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61" name="TextBox 60"/>
          <p:cNvSpPr txBox="1"/>
          <p:nvPr/>
        </p:nvSpPr>
        <p:spPr>
          <a:xfrm>
            <a:off x="2374647" y="3891748"/>
            <a:ext cx="188452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미국 </a:t>
            </a:r>
            <a:r>
              <a:rPr lang="en-US" altLang="ko-KR" sz="800" dirty="0">
                <a:latin typeface="+mn-ea"/>
                <a:ea typeface="+mn-ea"/>
              </a:rPr>
              <a:t>CHRYSLER</a:t>
            </a:r>
            <a:r>
              <a:rPr lang="ko-KR" altLang="en-US" sz="800" dirty="0">
                <a:latin typeface="+mn-ea"/>
                <a:ea typeface="+mn-ea"/>
              </a:rPr>
              <a:t>사</a:t>
            </a:r>
            <a:r>
              <a:rPr lang="en-US" altLang="ko-KR" sz="800" dirty="0">
                <a:latin typeface="+mn-ea"/>
                <a:ea typeface="+mn-ea"/>
              </a:rPr>
              <a:t>, 1952</a:t>
            </a:r>
            <a:r>
              <a:rPr lang="ko-KR" altLang="en-US" sz="800" dirty="0">
                <a:latin typeface="+mn-ea"/>
                <a:ea typeface="+mn-ea"/>
              </a:rPr>
              <a:t>년 제작</a:t>
            </a:r>
            <a:r>
              <a:rPr lang="en-US" altLang="ko-KR" sz="800" dirty="0">
                <a:latin typeface="+mn-ea"/>
                <a:ea typeface="+mn-ea"/>
              </a:rPr>
              <a:t>. 6·25</a:t>
            </a:r>
            <a:r>
              <a:rPr lang="ko-KR" altLang="en-US" sz="800" dirty="0">
                <a:latin typeface="+mn-ea"/>
                <a:ea typeface="+mn-ea"/>
              </a:rPr>
              <a:t>전쟁 중 미군으로부터 인수하여 우리 군에 의해 사용된 당시의 최신 장비로서 남침하는 적의 병력 및 전차부대 격퇴에 큰 공을 세움</a:t>
            </a:r>
            <a:r>
              <a:rPr lang="en-US" altLang="ko-KR" sz="800" dirty="0">
                <a:latin typeface="+mn-ea"/>
                <a:ea typeface="+mn-ea"/>
              </a:rPr>
              <a:t>.</a:t>
            </a:r>
          </a:p>
          <a:p>
            <a:pPr algn="l" latinLnBrk="1"/>
            <a:r>
              <a:rPr lang="en-US" altLang="ko-KR" sz="800" dirty="0">
                <a:latin typeface="+mn-ea"/>
                <a:ea typeface="+mn-ea"/>
              </a:rPr>
              <a:t>* </a:t>
            </a:r>
            <a:r>
              <a:rPr lang="ko-KR" altLang="en-US" sz="800" dirty="0">
                <a:latin typeface="+mn-ea"/>
                <a:ea typeface="+mn-ea"/>
              </a:rPr>
              <a:t>제원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너    비</a:t>
            </a:r>
            <a:r>
              <a:rPr lang="en-US" altLang="ko-KR" sz="800" dirty="0">
                <a:latin typeface="+mn-ea"/>
                <a:ea typeface="+mn-ea"/>
              </a:rPr>
              <a:t>: 3.5m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길    이</a:t>
            </a:r>
            <a:r>
              <a:rPr lang="en-US" altLang="ko-KR" sz="800" dirty="0">
                <a:latin typeface="+mn-ea"/>
                <a:ea typeface="+mn-ea"/>
              </a:rPr>
              <a:t>: 6.33m</a:t>
            </a:r>
          </a:p>
          <a:p>
            <a:pPr algn="l" latinLnBrk="1"/>
            <a:r>
              <a:rPr lang="ko-KR" altLang="en-US" sz="800" dirty="0" err="1">
                <a:latin typeface="+mn-ea"/>
                <a:ea typeface="+mn-ea"/>
              </a:rPr>
              <a:t>높</a:t>
            </a:r>
            <a:r>
              <a:rPr lang="ko-KR" altLang="en-US" sz="800" dirty="0">
                <a:latin typeface="+mn-ea"/>
                <a:ea typeface="+mn-ea"/>
              </a:rPr>
              <a:t>    이</a:t>
            </a:r>
            <a:r>
              <a:rPr lang="en-US" altLang="ko-KR" sz="800" dirty="0">
                <a:latin typeface="+mn-ea"/>
                <a:ea typeface="+mn-ea"/>
              </a:rPr>
              <a:t>: 2.89m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무    게</a:t>
            </a:r>
            <a:r>
              <a:rPr lang="en-US" altLang="ko-KR" sz="800" dirty="0">
                <a:latin typeface="+mn-ea"/>
                <a:ea typeface="+mn-ea"/>
              </a:rPr>
              <a:t>: 44t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최대속도</a:t>
            </a:r>
            <a:r>
              <a:rPr lang="en-US" altLang="ko-KR" sz="800" dirty="0">
                <a:latin typeface="+mn-ea"/>
                <a:ea typeface="+mn-ea"/>
              </a:rPr>
              <a:t>: 48km/h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항속거리</a:t>
            </a:r>
            <a:r>
              <a:rPr lang="en-US" altLang="ko-KR" sz="800" dirty="0">
                <a:latin typeface="+mn-ea"/>
                <a:ea typeface="+mn-ea"/>
              </a:rPr>
              <a:t>: 128km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탑승인원</a:t>
            </a:r>
            <a:r>
              <a:rPr lang="en-US" altLang="ko-KR" sz="800" dirty="0">
                <a:latin typeface="+mn-ea"/>
                <a:ea typeface="+mn-ea"/>
              </a:rPr>
              <a:t>: 5</a:t>
            </a:r>
            <a:r>
              <a:rPr lang="ko-KR" altLang="en-US" sz="800" dirty="0">
                <a:latin typeface="+mn-ea"/>
                <a:ea typeface="+mn-ea"/>
              </a:rPr>
              <a:t>명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439537" y="2096996"/>
            <a:ext cx="17906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M46(</a:t>
            </a:r>
            <a:r>
              <a:rPr lang="ko-KR" altLang="en-US" sz="1100" b="1" dirty="0"/>
              <a:t>전차</a:t>
            </a:r>
            <a:r>
              <a:rPr lang="en-US" altLang="ko-KR" sz="1100" b="1" dirty="0" smtClean="0"/>
              <a:t>)</a:t>
            </a:r>
            <a:endParaRPr lang="ko-KR" altLang="en-US" sz="1100" dirty="0"/>
          </a:p>
        </p:txBody>
      </p:sp>
      <p:sp>
        <p:nvSpPr>
          <p:cNvPr id="63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4638716" y="2476634"/>
            <a:ext cx="1869459" cy="124039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12. M113 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장갑차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.JPG</a:t>
            </a:r>
            <a:endParaRPr lang="ko-KR" altLang="en-US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" name="순서도: 연결자 6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4717541" y="2989655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52651" y="3911346"/>
            <a:ext cx="18845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미국 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FMC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사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, 1960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년 제작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무게가 가볍고 동체가 낮아 인원 및 화물수송용으로 사용되며 지상이나 수중에서 궤도를 움직여 전진 및 방향전환이 가능하다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. 1967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년 우리 군에 도입하여 기계화 보병부대의 주력장비로 배치하였다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algn="l"/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* 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제원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너    비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2.5m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길    이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4.8m</a:t>
            </a:r>
          </a:p>
          <a:p>
            <a:pPr algn="l"/>
            <a:r>
              <a:rPr lang="ko-KR" altLang="en-US" sz="800" dirty="0" err="1">
                <a:latin typeface="돋움" panose="020B0600000101010101" pitchFamily="50" charset="-127"/>
                <a:ea typeface="돋움" panose="020B0600000101010101" pitchFamily="50" charset="-127"/>
              </a:rPr>
              <a:t>높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    이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2m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무    게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4,140kg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최대속도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64.4km/h</a:t>
            </a:r>
          </a:p>
          <a:p>
            <a:pPr algn="l"/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탑승인원</a:t>
            </a:r>
            <a:r>
              <a:rPr lang="en-US" altLang="ko-KR" sz="800" dirty="0">
                <a:latin typeface="돋움" panose="020B0600000101010101" pitchFamily="50" charset="-127"/>
                <a:ea typeface="돋움" panose="020B0600000101010101" pitchFamily="50" charset="-127"/>
              </a:rPr>
              <a:t>: 2</a:t>
            </a:r>
            <a:r>
              <a:rPr lang="ko-KR" altLang="en-US" sz="800" dirty="0">
                <a:latin typeface="돋움" panose="020B0600000101010101" pitchFamily="50" charset="-127"/>
                <a:ea typeface="돋움" panose="020B0600000101010101" pitchFamily="50" charset="-127"/>
              </a:rPr>
              <a:t>명</a:t>
            </a:r>
            <a:endParaRPr lang="en-US" altLang="ko-KR" sz="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664968" y="2116594"/>
            <a:ext cx="18131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M113(</a:t>
            </a:r>
            <a:r>
              <a:rPr lang="ko-KR" altLang="en-US" b="1" dirty="0"/>
              <a:t>장갑차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행사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전시관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보훈장비 전시장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69" name="순서도: 연결자 68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01272" y="11967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0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3 0 3 0 4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63798" y="2356913"/>
            <a:ext cx="13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미래</a:t>
            </a:r>
            <a:r>
              <a:rPr lang="ko-KR" altLang="en-US" sz="1100" dirty="0" err="1">
                <a:latin typeface="돋움" panose="020B0600000101010101" pitchFamily="50" charset="-127"/>
                <a:ea typeface="돋움" panose="020B0600000101010101" pitchFamily="50" charset="-127"/>
              </a:rPr>
              <a:t>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호국철도 기념관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482" y="335699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863" y="306896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보훈장비 전시장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88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4232921" y="1299353"/>
            <a:ext cx="3312368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보훈장비 전시장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974455"/>
              </p:ext>
            </p:extLst>
          </p:nvPr>
        </p:nvGraphicFramePr>
        <p:xfrm>
          <a:off x="7714668" y="781383"/>
          <a:ext cx="2024950" cy="247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보훈장비 전시장 이미지 및 텍스트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이미지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(1-25)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파일로 첨부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안장시설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참배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추모 시설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행사</a:t>
            </a:r>
            <a:r>
              <a:rPr lang="en-US" altLang="ko-KR" sz="1100" b="1" dirty="0" smtClean="0">
                <a:solidFill>
                  <a:srgbClr val="FF0000"/>
                </a:solidFill>
                <a:ea typeface="나눔고딕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전시관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현충관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행사</a:t>
            </a:r>
            <a:r>
              <a:rPr lang="en-US" altLang="ko-KR" sz="1300" b="1" dirty="0" smtClean="0">
                <a:latin typeface="+mj-ea"/>
                <a:ea typeface="+mj-ea"/>
              </a:rPr>
              <a:t>/</a:t>
            </a:r>
            <a:r>
              <a:rPr lang="ko-KR" altLang="en-US" sz="1300" b="1" dirty="0" smtClean="0">
                <a:latin typeface="+mj-ea"/>
                <a:ea typeface="+mj-ea"/>
              </a:rPr>
              <a:t>전시관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보훈장비 전시장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7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360712" y="2457036"/>
            <a:ext cx="1869459" cy="1259996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13. OH23G 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헬기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.JPG</a:t>
            </a:r>
            <a:endParaRPr lang="ko-KR" altLang="en-US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439537" y="2970057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9" name="아래쪽 화살표 58"/>
          <p:cNvSpPr/>
          <p:nvPr/>
        </p:nvSpPr>
        <p:spPr>
          <a:xfrm>
            <a:off x="6824439" y="5488457"/>
            <a:ext cx="1338263" cy="885825"/>
          </a:xfrm>
          <a:prstGeom prst="downArrow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다음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페이지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이어서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위패봉안실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첨부파일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1-25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텍스트영역 한글 첨부파일 참고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61" name="TextBox 60"/>
          <p:cNvSpPr txBox="1"/>
          <p:nvPr/>
        </p:nvSpPr>
        <p:spPr>
          <a:xfrm>
            <a:off x="2374647" y="3891748"/>
            <a:ext cx="18845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미국 </a:t>
            </a:r>
            <a:r>
              <a:rPr lang="en-US" altLang="ko-KR" sz="800" dirty="0">
                <a:latin typeface="+mn-ea"/>
                <a:ea typeface="+mn-ea"/>
              </a:rPr>
              <a:t>HILLER</a:t>
            </a:r>
            <a:r>
              <a:rPr lang="ko-KR" altLang="en-US" sz="800" dirty="0">
                <a:latin typeface="+mn-ea"/>
                <a:ea typeface="+mn-ea"/>
              </a:rPr>
              <a:t>사</a:t>
            </a:r>
            <a:r>
              <a:rPr lang="en-US" altLang="ko-KR" sz="800" dirty="0">
                <a:latin typeface="+mn-ea"/>
                <a:ea typeface="+mn-ea"/>
              </a:rPr>
              <a:t>(</a:t>
            </a:r>
            <a:r>
              <a:rPr lang="ko-KR" altLang="en-US" sz="800" dirty="0">
                <a:latin typeface="+mn-ea"/>
                <a:ea typeface="+mn-ea"/>
              </a:rPr>
              <a:t>기체</a:t>
            </a:r>
            <a:r>
              <a:rPr lang="en-US" altLang="ko-KR" sz="800" dirty="0">
                <a:latin typeface="+mn-ea"/>
                <a:ea typeface="+mn-ea"/>
              </a:rPr>
              <a:t>), LYCOMING(</a:t>
            </a:r>
            <a:r>
              <a:rPr lang="ko-KR" altLang="en-US" sz="800" dirty="0">
                <a:latin typeface="+mn-ea"/>
                <a:ea typeface="+mn-ea"/>
              </a:rPr>
              <a:t>엔진</a:t>
            </a:r>
            <a:r>
              <a:rPr lang="en-US" altLang="ko-KR" sz="800" dirty="0">
                <a:latin typeface="+mn-ea"/>
                <a:ea typeface="+mn-ea"/>
              </a:rPr>
              <a:t>) </a:t>
            </a:r>
            <a:r>
              <a:rPr lang="ko-KR" altLang="en-US" sz="800" dirty="0">
                <a:latin typeface="+mn-ea"/>
                <a:ea typeface="+mn-ea"/>
              </a:rPr>
              <a:t>제작</a:t>
            </a:r>
            <a:r>
              <a:rPr lang="en-US" altLang="ko-KR" sz="800" dirty="0">
                <a:latin typeface="+mn-ea"/>
                <a:ea typeface="+mn-ea"/>
              </a:rPr>
              <a:t>. 1971</a:t>
            </a:r>
            <a:r>
              <a:rPr lang="ko-KR" altLang="en-US" sz="800" dirty="0">
                <a:latin typeface="+mn-ea"/>
                <a:ea typeface="+mn-ea"/>
              </a:rPr>
              <a:t>년 </a:t>
            </a:r>
            <a:r>
              <a:rPr lang="en-US" altLang="ko-KR" sz="800" dirty="0">
                <a:latin typeface="+mn-ea"/>
                <a:ea typeface="+mn-ea"/>
              </a:rPr>
              <a:t>5</a:t>
            </a:r>
            <a:r>
              <a:rPr lang="ko-KR" altLang="en-US" sz="800" dirty="0">
                <a:latin typeface="+mn-ea"/>
                <a:ea typeface="+mn-ea"/>
              </a:rPr>
              <a:t>월 </a:t>
            </a:r>
            <a:r>
              <a:rPr lang="en-US" altLang="ko-KR" sz="800" dirty="0">
                <a:latin typeface="+mn-ea"/>
                <a:ea typeface="+mn-ea"/>
              </a:rPr>
              <a:t>15</a:t>
            </a:r>
            <a:r>
              <a:rPr lang="ko-KR" altLang="en-US" sz="800" dirty="0">
                <a:latin typeface="+mn-ea"/>
                <a:ea typeface="+mn-ea"/>
              </a:rPr>
              <a:t>일 미군으로부터 우리 육군에 인수되어 지역 정찰 및 관측과 의무수송 등에 사용되었다</a:t>
            </a:r>
            <a:r>
              <a:rPr lang="en-US" altLang="ko-KR" sz="800" dirty="0">
                <a:latin typeface="+mn-ea"/>
                <a:ea typeface="+mn-ea"/>
              </a:rPr>
              <a:t>. 1984</a:t>
            </a:r>
            <a:r>
              <a:rPr lang="ko-KR" altLang="en-US" sz="800" dirty="0">
                <a:latin typeface="+mn-ea"/>
                <a:ea typeface="+mn-ea"/>
              </a:rPr>
              <a:t>년부터 육군항공학교에서 조종교육용으로 활용되다가 퇴역하였다</a:t>
            </a:r>
            <a:r>
              <a:rPr lang="en-US" altLang="ko-KR" sz="800" dirty="0">
                <a:latin typeface="+mn-ea"/>
                <a:ea typeface="+mn-ea"/>
              </a:rPr>
              <a:t>.</a:t>
            </a:r>
          </a:p>
          <a:p>
            <a:pPr algn="l" latinLnBrk="1"/>
            <a:r>
              <a:rPr lang="en-US" altLang="ko-KR" sz="800" dirty="0">
                <a:latin typeface="+mn-ea"/>
                <a:ea typeface="+mn-ea"/>
              </a:rPr>
              <a:t>* </a:t>
            </a:r>
            <a:r>
              <a:rPr lang="ko-KR" altLang="en-US" sz="800" dirty="0">
                <a:latin typeface="+mn-ea"/>
                <a:ea typeface="+mn-ea"/>
              </a:rPr>
              <a:t>제원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너    비</a:t>
            </a:r>
            <a:r>
              <a:rPr lang="en-US" altLang="ko-KR" sz="800" dirty="0">
                <a:latin typeface="+mn-ea"/>
                <a:ea typeface="+mn-ea"/>
              </a:rPr>
              <a:t>: 2.38m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길    이</a:t>
            </a:r>
            <a:r>
              <a:rPr lang="en-US" altLang="ko-KR" sz="800" dirty="0">
                <a:latin typeface="+mn-ea"/>
                <a:ea typeface="+mn-ea"/>
              </a:rPr>
              <a:t>: 8.32m</a:t>
            </a:r>
          </a:p>
          <a:p>
            <a:pPr algn="l" latinLnBrk="1"/>
            <a:r>
              <a:rPr lang="ko-KR" altLang="en-US" sz="800" dirty="0" err="1">
                <a:latin typeface="+mn-ea"/>
                <a:ea typeface="+mn-ea"/>
              </a:rPr>
              <a:t>높</a:t>
            </a:r>
            <a:r>
              <a:rPr lang="ko-KR" altLang="en-US" sz="800" dirty="0">
                <a:latin typeface="+mn-ea"/>
                <a:ea typeface="+mn-ea"/>
              </a:rPr>
              <a:t>    이</a:t>
            </a:r>
            <a:r>
              <a:rPr lang="en-US" altLang="ko-KR" sz="800" dirty="0">
                <a:latin typeface="+mn-ea"/>
                <a:ea typeface="+mn-ea"/>
              </a:rPr>
              <a:t>: 3.08m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무    게</a:t>
            </a:r>
            <a:r>
              <a:rPr lang="en-US" altLang="ko-KR" sz="800" dirty="0">
                <a:latin typeface="+mn-ea"/>
                <a:ea typeface="+mn-ea"/>
              </a:rPr>
              <a:t>: 1,287kg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날개직경</a:t>
            </a:r>
            <a:r>
              <a:rPr lang="en-US" altLang="ko-KR" sz="800" dirty="0">
                <a:latin typeface="+mn-ea"/>
                <a:ea typeface="+mn-ea"/>
              </a:rPr>
              <a:t>: 10.79m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최대시속</a:t>
            </a:r>
            <a:r>
              <a:rPr lang="en-US" altLang="ko-KR" sz="800" dirty="0">
                <a:latin typeface="+mn-ea"/>
                <a:ea typeface="+mn-ea"/>
              </a:rPr>
              <a:t>: 153km/h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항속거리</a:t>
            </a:r>
            <a:r>
              <a:rPr lang="en-US" altLang="ko-KR" sz="800" dirty="0">
                <a:latin typeface="+mn-ea"/>
                <a:ea typeface="+mn-ea"/>
              </a:rPr>
              <a:t>: 340km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탑승인원</a:t>
            </a:r>
            <a:r>
              <a:rPr lang="en-US" altLang="ko-KR" sz="800" dirty="0">
                <a:latin typeface="+mn-ea"/>
                <a:ea typeface="+mn-ea"/>
              </a:rPr>
              <a:t>: 3</a:t>
            </a:r>
            <a:r>
              <a:rPr lang="ko-KR" altLang="en-US" sz="800" dirty="0">
                <a:latin typeface="+mn-ea"/>
                <a:ea typeface="+mn-ea"/>
              </a:rPr>
              <a:t>명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439537" y="2096996"/>
            <a:ext cx="17906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OH-23G(RAVEN, </a:t>
            </a:r>
            <a:r>
              <a:rPr lang="ko-KR" altLang="en-US" sz="1100" b="1" dirty="0"/>
              <a:t>헬기</a:t>
            </a:r>
            <a:r>
              <a:rPr lang="en-US" altLang="ko-KR" sz="1100" b="1" dirty="0"/>
              <a:t>)</a:t>
            </a:r>
            <a:endParaRPr lang="ko-KR" altLang="en-US" sz="1100" dirty="0"/>
          </a:p>
        </p:txBody>
      </p:sp>
      <p:sp>
        <p:nvSpPr>
          <p:cNvPr id="63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4638716" y="2476634"/>
            <a:ext cx="1869459" cy="124039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14. S-2E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해상초계기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.JPG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" name="순서도: 연결자 6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4717541" y="2989655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52651" y="3911346"/>
            <a:ext cx="1884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일명 ‘바다의 추적자’</a:t>
            </a:r>
            <a:r>
              <a:rPr lang="ko-KR" altLang="en-US" sz="700" dirty="0" err="1">
                <a:latin typeface="돋움" panose="020B0600000101010101" pitchFamily="50" charset="-127"/>
                <a:ea typeface="돋움" panose="020B0600000101010101" pitchFamily="50" charset="-127"/>
              </a:rPr>
              <a:t>로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 알려진 이 항공기는 고성능 전자장비와 자기탐지기 등을 갖춘 전천후 해상초계기이다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미국 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GRUMMAN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사가 </a:t>
            </a:r>
            <a:r>
              <a:rPr lang="ko-KR" altLang="en-US" sz="700" dirty="0" err="1">
                <a:latin typeface="돋움" panose="020B0600000101010101" pitchFamily="50" charset="-127"/>
                <a:ea typeface="돋움" panose="020B0600000101010101" pitchFamily="50" charset="-127"/>
              </a:rPr>
              <a:t>대잠수함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 해상초계 및 공격용으로 제작하였으며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우리 해군에는 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1976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년 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8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월 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23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일에 도입되어 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1994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년 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11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월 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15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일까지 운용되었다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algn="l"/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* 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제원</a:t>
            </a:r>
          </a:p>
          <a:p>
            <a:pPr algn="l"/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너    비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: 21.3m</a:t>
            </a:r>
          </a:p>
          <a:p>
            <a:pPr algn="l"/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길    이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: 12.8m</a:t>
            </a:r>
          </a:p>
          <a:p>
            <a:pPr algn="l"/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무    게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: 13,220kg</a:t>
            </a:r>
          </a:p>
          <a:p>
            <a:pPr algn="l"/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최대속도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: 522km/h</a:t>
            </a:r>
          </a:p>
          <a:p>
            <a:pPr algn="l"/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항속거리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: 2,500km</a:t>
            </a:r>
          </a:p>
          <a:p>
            <a:pPr algn="l"/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탑승인원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: 4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명</a:t>
            </a:r>
          </a:p>
          <a:p>
            <a:pPr algn="l"/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탐지장비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700" dirty="0" err="1">
                <a:latin typeface="돋움" panose="020B0600000101010101" pitchFamily="50" charset="-127"/>
                <a:ea typeface="돋움" panose="020B0600000101010101" pitchFamily="50" charset="-127"/>
              </a:rPr>
              <a:t>레이다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전자장비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음향분석장비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자기탐지기</a:t>
            </a:r>
          </a:p>
          <a:p>
            <a:pPr algn="l"/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무장장비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로켓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어뢰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700" dirty="0" err="1">
                <a:latin typeface="돋움" panose="020B0600000101010101" pitchFamily="50" charset="-127"/>
                <a:ea typeface="돋움" panose="020B0600000101010101" pitchFamily="50" charset="-127"/>
              </a:rPr>
              <a:t>기뢰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조명탄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700" dirty="0" err="1">
                <a:latin typeface="돋움" panose="020B0600000101010101" pitchFamily="50" charset="-127"/>
                <a:ea typeface="돋움" panose="020B0600000101010101" pitchFamily="50" charset="-127"/>
              </a:rPr>
              <a:t>음탐부표</a:t>
            </a:r>
            <a:endParaRPr lang="en-US" altLang="ko-KR" sz="7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664968" y="2116594"/>
            <a:ext cx="18131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S-2E(</a:t>
            </a:r>
            <a:r>
              <a:rPr lang="ko-KR" altLang="en-US" b="1" dirty="0"/>
              <a:t>해상초계기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행사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전시관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보훈장비 전시장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69" name="순서도: 연결자 68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01272" y="11967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0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3 0 3 0 4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63798" y="2356913"/>
            <a:ext cx="13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미래</a:t>
            </a:r>
            <a:r>
              <a:rPr lang="ko-KR" altLang="en-US" sz="1100" dirty="0" err="1">
                <a:latin typeface="돋움" panose="020B0600000101010101" pitchFamily="50" charset="-127"/>
                <a:ea typeface="돋움" panose="020B0600000101010101" pitchFamily="50" charset="-127"/>
              </a:rPr>
              <a:t>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호국철도 기념관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482" y="335699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863" y="306896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보훈장비 전시장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43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4232921" y="1299353"/>
            <a:ext cx="3312368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보훈장비 전시장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680405"/>
              </p:ext>
            </p:extLst>
          </p:nvPr>
        </p:nvGraphicFramePr>
        <p:xfrm>
          <a:off x="7714668" y="781383"/>
          <a:ext cx="2024950" cy="247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보훈장비 전시장 이미지 및 텍스트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이미지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(1-25)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파일로 첨부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안장시설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참배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추모 시설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행사</a:t>
            </a:r>
            <a:r>
              <a:rPr lang="en-US" altLang="ko-KR" sz="1100" b="1" dirty="0" smtClean="0">
                <a:solidFill>
                  <a:srgbClr val="FF0000"/>
                </a:solidFill>
                <a:ea typeface="나눔고딕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전시관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현충관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행사</a:t>
            </a:r>
            <a:r>
              <a:rPr lang="en-US" altLang="ko-KR" sz="1300" b="1" dirty="0" smtClean="0">
                <a:latin typeface="+mj-ea"/>
                <a:ea typeface="+mj-ea"/>
              </a:rPr>
              <a:t>/</a:t>
            </a:r>
            <a:r>
              <a:rPr lang="ko-KR" altLang="en-US" sz="1300" b="1" dirty="0" smtClean="0">
                <a:latin typeface="+mj-ea"/>
                <a:ea typeface="+mj-ea"/>
              </a:rPr>
              <a:t>전시관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보훈장비 전시장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7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360712" y="2457036"/>
            <a:ext cx="1869459" cy="1259996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15. T-28A </a:t>
            </a:r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전투기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.JPG</a:t>
            </a:r>
            <a:endParaRPr lang="ko-KR" altLang="en-US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439537" y="2970057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9" name="아래쪽 화살표 58"/>
          <p:cNvSpPr/>
          <p:nvPr/>
        </p:nvSpPr>
        <p:spPr>
          <a:xfrm>
            <a:off x="6824439" y="5488457"/>
            <a:ext cx="1338263" cy="885825"/>
          </a:xfrm>
          <a:prstGeom prst="downArrow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다음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페이지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이어서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위패봉안실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첨부파일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1-25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텍스트영역 한글 첨부파일 참고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61" name="TextBox 60"/>
          <p:cNvSpPr txBox="1"/>
          <p:nvPr/>
        </p:nvSpPr>
        <p:spPr>
          <a:xfrm>
            <a:off x="2374647" y="3891748"/>
            <a:ext cx="188452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미국 </a:t>
            </a:r>
            <a:r>
              <a:rPr lang="en-US" altLang="ko-KR" sz="800" dirty="0">
                <a:latin typeface="+mn-ea"/>
                <a:ea typeface="+mn-ea"/>
              </a:rPr>
              <a:t>NORTH AMERICAN</a:t>
            </a:r>
            <a:r>
              <a:rPr lang="ko-KR" altLang="en-US" sz="800" dirty="0">
                <a:latin typeface="+mn-ea"/>
                <a:ea typeface="+mn-ea"/>
              </a:rPr>
              <a:t>사에서 </a:t>
            </a:r>
            <a:r>
              <a:rPr lang="en-US" altLang="ko-KR" sz="800" dirty="0">
                <a:latin typeface="+mn-ea"/>
                <a:ea typeface="+mn-ea"/>
              </a:rPr>
              <a:t>1950</a:t>
            </a:r>
            <a:r>
              <a:rPr lang="ko-KR" altLang="en-US" sz="800" dirty="0">
                <a:latin typeface="+mn-ea"/>
                <a:ea typeface="+mn-ea"/>
              </a:rPr>
              <a:t>년 제작</a:t>
            </a:r>
            <a:r>
              <a:rPr lang="en-US" altLang="ko-KR" sz="800" dirty="0">
                <a:latin typeface="+mn-ea"/>
                <a:ea typeface="+mn-ea"/>
              </a:rPr>
              <a:t>, 1960</a:t>
            </a:r>
            <a:r>
              <a:rPr lang="ko-KR" altLang="en-US" sz="800" dirty="0">
                <a:latin typeface="+mn-ea"/>
                <a:ea typeface="+mn-ea"/>
              </a:rPr>
              <a:t>년 </a:t>
            </a:r>
            <a:r>
              <a:rPr lang="en-US" altLang="ko-KR" sz="800" dirty="0">
                <a:latin typeface="+mn-ea"/>
                <a:ea typeface="+mn-ea"/>
              </a:rPr>
              <a:t>12</a:t>
            </a:r>
            <a:r>
              <a:rPr lang="ko-KR" altLang="en-US" sz="800" dirty="0">
                <a:latin typeface="+mn-ea"/>
                <a:ea typeface="+mn-ea"/>
              </a:rPr>
              <a:t>월 우리 군에 도입되었다</a:t>
            </a:r>
            <a:r>
              <a:rPr lang="en-US" altLang="ko-KR" sz="800" dirty="0">
                <a:latin typeface="+mn-ea"/>
                <a:ea typeface="+mn-ea"/>
              </a:rPr>
              <a:t>. 1968</a:t>
            </a:r>
            <a:r>
              <a:rPr lang="ko-KR" altLang="en-US" sz="800" dirty="0">
                <a:latin typeface="+mn-ea"/>
                <a:ea typeface="+mn-ea"/>
              </a:rPr>
              <a:t>년 청와대 무장공비 소탕작전에서 정찰 및 긴급연락 등 임무를 수행하였으며</a:t>
            </a:r>
            <a:r>
              <a:rPr lang="en-US" altLang="ko-KR" sz="800" dirty="0">
                <a:latin typeface="+mn-ea"/>
                <a:ea typeface="+mn-ea"/>
              </a:rPr>
              <a:t>, </a:t>
            </a:r>
            <a:r>
              <a:rPr lang="ko-KR" altLang="en-US" sz="800" dirty="0">
                <a:latin typeface="+mn-ea"/>
                <a:ea typeface="+mn-ea"/>
              </a:rPr>
              <a:t>그 후 조종사 양성훈련</a:t>
            </a:r>
            <a:r>
              <a:rPr lang="en-US" altLang="ko-KR" sz="800" dirty="0">
                <a:latin typeface="+mn-ea"/>
                <a:ea typeface="+mn-ea"/>
              </a:rPr>
              <a:t>, </a:t>
            </a:r>
            <a:r>
              <a:rPr lang="ko-KR" altLang="en-US" sz="800" dirty="0">
                <a:latin typeface="+mn-ea"/>
                <a:ea typeface="+mn-ea"/>
              </a:rPr>
              <a:t>전술통제임무를 수행하다가 </a:t>
            </a:r>
            <a:r>
              <a:rPr lang="en-US" altLang="ko-KR" sz="800" dirty="0">
                <a:latin typeface="+mn-ea"/>
                <a:ea typeface="+mn-ea"/>
              </a:rPr>
              <a:t>1989</a:t>
            </a:r>
            <a:r>
              <a:rPr lang="ko-KR" altLang="en-US" sz="800" dirty="0">
                <a:latin typeface="+mn-ea"/>
                <a:ea typeface="+mn-ea"/>
              </a:rPr>
              <a:t>년 </a:t>
            </a:r>
            <a:r>
              <a:rPr lang="en-US" altLang="ko-KR" sz="800" dirty="0">
                <a:latin typeface="+mn-ea"/>
                <a:ea typeface="+mn-ea"/>
              </a:rPr>
              <a:t>4</a:t>
            </a:r>
            <a:r>
              <a:rPr lang="ko-KR" altLang="en-US" sz="800" dirty="0">
                <a:latin typeface="+mn-ea"/>
                <a:ea typeface="+mn-ea"/>
              </a:rPr>
              <a:t>월 퇴역하였다</a:t>
            </a:r>
            <a:r>
              <a:rPr lang="en-US" altLang="ko-KR" sz="800" dirty="0">
                <a:latin typeface="+mn-ea"/>
                <a:ea typeface="+mn-ea"/>
              </a:rPr>
              <a:t>.</a:t>
            </a:r>
          </a:p>
          <a:p>
            <a:pPr algn="l" latinLnBrk="1"/>
            <a:r>
              <a:rPr lang="en-US" altLang="ko-KR" sz="800" dirty="0">
                <a:latin typeface="+mn-ea"/>
                <a:ea typeface="+mn-ea"/>
              </a:rPr>
              <a:t>* </a:t>
            </a:r>
            <a:r>
              <a:rPr lang="ko-KR" altLang="en-US" sz="800" dirty="0">
                <a:latin typeface="+mn-ea"/>
                <a:ea typeface="+mn-ea"/>
              </a:rPr>
              <a:t>제원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너    비</a:t>
            </a:r>
            <a:r>
              <a:rPr lang="en-US" altLang="ko-KR" sz="800" dirty="0">
                <a:latin typeface="+mn-ea"/>
                <a:ea typeface="+mn-ea"/>
              </a:rPr>
              <a:t>: 12.4m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길    이</a:t>
            </a:r>
            <a:r>
              <a:rPr lang="en-US" altLang="ko-KR" sz="800" dirty="0">
                <a:latin typeface="+mn-ea"/>
                <a:ea typeface="+mn-ea"/>
              </a:rPr>
              <a:t>: 10.5m</a:t>
            </a:r>
          </a:p>
          <a:p>
            <a:pPr algn="l" latinLnBrk="1"/>
            <a:r>
              <a:rPr lang="ko-KR" altLang="en-US" sz="800" dirty="0" err="1">
                <a:latin typeface="+mn-ea"/>
                <a:ea typeface="+mn-ea"/>
              </a:rPr>
              <a:t>높</a:t>
            </a:r>
            <a:r>
              <a:rPr lang="ko-KR" altLang="en-US" sz="800" dirty="0">
                <a:latin typeface="+mn-ea"/>
                <a:ea typeface="+mn-ea"/>
              </a:rPr>
              <a:t>    이</a:t>
            </a:r>
            <a:r>
              <a:rPr lang="en-US" altLang="ko-KR" sz="800" dirty="0">
                <a:latin typeface="+mn-ea"/>
                <a:ea typeface="+mn-ea"/>
              </a:rPr>
              <a:t>: 3.8m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무    게</a:t>
            </a:r>
            <a:r>
              <a:rPr lang="en-US" altLang="ko-KR" sz="800" dirty="0">
                <a:latin typeface="+mn-ea"/>
                <a:ea typeface="+mn-ea"/>
              </a:rPr>
              <a:t>: 2,286kg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최대속도</a:t>
            </a:r>
            <a:r>
              <a:rPr lang="en-US" altLang="ko-KR" sz="800" dirty="0">
                <a:latin typeface="+mn-ea"/>
                <a:ea typeface="+mn-ea"/>
              </a:rPr>
              <a:t>: 456km/h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순항속도</a:t>
            </a:r>
            <a:r>
              <a:rPr lang="en-US" altLang="ko-KR" sz="800" dirty="0">
                <a:latin typeface="+mn-ea"/>
                <a:ea typeface="+mn-ea"/>
              </a:rPr>
              <a:t>: 306km/h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항속거리</a:t>
            </a:r>
            <a:r>
              <a:rPr lang="en-US" altLang="ko-KR" sz="800" dirty="0">
                <a:latin typeface="+mn-ea"/>
                <a:ea typeface="+mn-ea"/>
              </a:rPr>
              <a:t>: 1,630km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상승한도</a:t>
            </a:r>
            <a:r>
              <a:rPr lang="en-US" altLang="ko-KR" sz="800" dirty="0">
                <a:latin typeface="+mn-ea"/>
                <a:ea typeface="+mn-ea"/>
              </a:rPr>
              <a:t>: 8,839m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탑승인원</a:t>
            </a:r>
            <a:r>
              <a:rPr lang="en-US" altLang="ko-KR" sz="800" dirty="0">
                <a:latin typeface="+mn-ea"/>
                <a:ea typeface="+mn-ea"/>
              </a:rPr>
              <a:t>: 2</a:t>
            </a:r>
            <a:r>
              <a:rPr lang="ko-KR" altLang="en-US" sz="800" dirty="0">
                <a:latin typeface="+mn-ea"/>
                <a:ea typeface="+mn-ea"/>
              </a:rPr>
              <a:t>명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439537" y="2096996"/>
            <a:ext cx="17906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T-28A(TROJAN, </a:t>
            </a:r>
            <a:r>
              <a:rPr lang="ko-KR" altLang="en-US" sz="1100" b="1" dirty="0" err="1"/>
              <a:t>훈련기</a:t>
            </a:r>
            <a:r>
              <a:rPr lang="en-US" altLang="ko-KR" sz="1100" b="1" dirty="0" smtClean="0"/>
              <a:t>)</a:t>
            </a:r>
            <a:endParaRPr lang="ko-KR" altLang="en-US" sz="1100" dirty="0"/>
          </a:p>
        </p:txBody>
      </p:sp>
      <p:sp>
        <p:nvSpPr>
          <p:cNvPr id="63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4638716" y="2476634"/>
            <a:ext cx="1869459" cy="124039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16. T-33A.JPG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" name="순서도: 연결자 6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4717541" y="2989655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52651" y="3911346"/>
            <a:ext cx="18845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미국 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LOCKHEED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사에서 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1954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년 제작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. 1955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년 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8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월 공군의 제트화를 위해 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F-86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과 함께 도입된 한국 공군 최초의 제트 </a:t>
            </a:r>
            <a:r>
              <a:rPr lang="ko-KR" altLang="en-US" sz="700" dirty="0" err="1">
                <a:latin typeface="돋움" panose="020B0600000101010101" pitchFamily="50" charset="-127"/>
                <a:ea typeface="돋움" panose="020B0600000101010101" pitchFamily="50" charset="-127"/>
              </a:rPr>
              <a:t>훈련기로서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 도입 초기에는 </a:t>
            </a:r>
            <a:r>
              <a:rPr lang="ko-KR" altLang="en-US" sz="700" dirty="0" err="1">
                <a:latin typeface="돋움" panose="020B0600000101010101" pitchFamily="50" charset="-127"/>
                <a:ea typeface="돋움" panose="020B0600000101010101" pitchFamily="50" charset="-127"/>
              </a:rPr>
              <a:t>훈련기로만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 사용되었으나 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1970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년 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월부터는 기관총과 로켓을 장착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, AT-33 </a:t>
            </a:r>
            <a:r>
              <a:rPr lang="ko-KR" altLang="en-US" sz="700" dirty="0" err="1">
                <a:latin typeface="돋움" panose="020B0600000101010101" pitchFamily="50" charset="-127"/>
                <a:ea typeface="돋움" panose="020B0600000101010101" pitchFamily="50" charset="-127"/>
              </a:rPr>
              <a:t>전술기로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700" dirty="0" err="1">
                <a:latin typeface="돋움" panose="020B0600000101010101" pitchFamily="50" charset="-127"/>
                <a:ea typeface="돋움" panose="020B0600000101010101" pitchFamily="50" charset="-127"/>
              </a:rPr>
              <a:t>이름지어져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700" dirty="0" err="1">
                <a:latin typeface="돋움" panose="020B0600000101010101" pitchFamily="50" charset="-127"/>
                <a:ea typeface="돋움" panose="020B0600000101010101" pitchFamily="50" charset="-127"/>
              </a:rPr>
              <a:t>대간첩작전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 등에 활용되었다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algn="l"/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* 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제원</a:t>
            </a:r>
          </a:p>
          <a:p>
            <a:pPr algn="l"/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너    비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: 11.7m</a:t>
            </a:r>
          </a:p>
          <a:p>
            <a:pPr algn="l"/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길    이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: 11.3m</a:t>
            </a:r>
          </a:p>
          <a:p>
            <a:pPr algn="l"/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무    게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: 6,854kg</a:t>
            </a:r>
          </a:p>
          <a:p>
            <a:pPr algn="l"/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최대시속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: 918km</a:t>
            </a:r>
          </a:p>
          <a:p>
            <a:pPr algn="l"/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항속거리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: 9,157km</a:t>
            </a:r>
          </a:p>
          <a:p>
            <a:pPr algn="l"/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탑승인원</a:t>
            </a:r>
            <a:r>
              <a:rPr lang="en-US" altLang="ko-KR" sz="700" dirty="0">
                <a:latin typeface="돋움" panose="020B0600000101010101" pitchFamily="50" charset="-127"/>
                <a:ea typeface="돋움" panose="020B0600000101010101" pitchFamily="50" charset="-127"/>
              </a:rPr>
              <a:t>: 2</a:t>
            </a:r>
            <a:r>
              <a:rPr lang="ko-KR" altLang="en-US" sz="700" dirty="0">
                <a:latin typeface="돋움" panose="020B0600000101010101" pitchFamily="50" charset="-127"/>
                <a:ea typeface="돋움" panose="020B0600000101010101" pitchFamily="50" charset="-127"/>
              </a:rPr>
              <a:t>명</a:t>
            </a:r>
            <a:endParaRPr lang="en-US" altLang="ko-KR" sz="7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664968" y="2116594"/>
            <a:ext cx="18131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T-33A(</a:t>
            </a:r>
            <a:r>
              <a:rPr lang="ko-KR" altLang="en-US" b="1" dirty="0"/>
              <a:t>훈련 및 대지 공격기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행사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전시관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보훈장비 전시장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69" name="순서도: 연결자 68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01272" y="11967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0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3 0 3 0 4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63798" y="2356913"/>
            <a:ext cx="13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미래</a:t>
            </a:r>
            <a:r>
              <a:rPr lang="ko-KR" altLang="en-US" sz="1100" dirty="0" err="1">
                <a:latin typeface="돋움" panose="020B0600000101010101" pitchFamily="50" charset="-127"/>
                <a:ea typeface="돋움" panose="020B0600000101010101" pitchFamily="50" charset="-127"/>
              </a:rPr>
              <a:t>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호국철도 기념관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482" y="335699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863" y="306896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보훈장비 전시장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02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4232921" y="1299353"/>
            <a:ext cx="3312368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보훈장비 전시장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824601"/>
              </p:ext>
            </p:extLst>
          </p:nvPr>
        </p:nvGraphicFramePr>
        <p:xfrm>
          <a:off x="7714668" y="781383"/>
          <a:ext cx="2024950" cy="247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보훈장비 전시장 이미지 및 텍스트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이미지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(1-25)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파일로 첨부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안장시설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참배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추모 시설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행사</a:t>
            </a:r>
            <a:r>
              <a:rPr lang="en-US" altLang="ko-KR" sz="1100" b="1" dirty="0" smtClean="0">
                <a:solidFill>
                  <a:srgbClr val="FF0000"/>
                </a:solidFill>
                <a:ea typeface="나눔고딕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전시관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현충관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행사</a:t>
            </a:r>
            <a:r>
              <a:rPr lang="en-US" altLang="ko-KR" sz="1300" b="1" dirty="0" smtClean="0">
                <a:latin typeface="+mj-ea"/>
                <a:ea typeface="+mj-ea"/>
              </a:rPr>
              <a:t>/</a:t>
            </a:r>
            <a:r>
              <a:rPr lang="ko-KR" altLang="en-US" sz="1300" b="1" dirty="0" smtClean="0">
                <a:latin typeface="+mj-ea"/>
                <a:ea typeface="+mj-ea"/>
              </a:rPr>
              <a:t>전시관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보훈장비 전시장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7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360712" y="2457036"/>
            <a:ext cx="1869459" cy="1259996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17. T-37C.JPG</a:t>
            </a:r>
            <a:endParaRPr lang="ko-KR" altLang="en-US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439537" y="2970057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9" name="아래쪽 화살표 58"/>
          <p:cNvSpPr/>
          <p:nvPr/>
        </p:nvSpPr>
        <p:spPr>
          <a:xfrm>
            <a:off x="6824439" y="5488457"/>
            <a:ext cx="1338263" cy="885825"/>
          </a:xfrm>
          <a:prstGeom prst="downArrow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다음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페이지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이어서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위패봉안실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첨부파일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1-25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텍스트영역 한글 첨부파일 참고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61" name="TextBox 60"/>
          <p:cNvSpPr txBox="1"/>
          <p:nvPr/>
        </p:nvSpPr>
        <p:spPr>
          <a:xfrm>
            <a:off x="2374647" y="3891748"/>
            <a:ext cx="18845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en-US" altLang="ko-KR" sz="500" dirty="0">
                <a:latin typeface="+mn-ea"/>
                <a:ea typeface="+mn-ea"/>
              </a:rPr>
              <a:t>T-37C</a:t>
            </a:r>
            <a:r>
              <a:rPr lang="ko-KR" altLang="en-US" sz="500" dirty="0" err="1">
                <a:latin typeface="+mn-ea"/>
                <a:ea typeface="+mn-ea"/>
              </a:rPr>
              <a:t>훈련기는</a:t>
            </a:r>
            <a:r>
              <a:rPr lang="ko-KR" altLang="en-US" sz="500" dirty="0">
                <a:latin typeface="+mn-ea"/>
                <a:ea typeface="+mn-ea"/>
              </a:rPr>
              <a:t> 미국 </a:t>
            </a:r>
            <a:r>
              <a:rPr lang="en-US" altLang="ko-KR" sz="500" dirty="0">
                <a:latin typeface="+mn-ea"/>
                <a:ea typeface="+mn-ea"/>
              </a:rPr>
              <a:t>CESSNA</a:t>
            </a:r>
            <a:r>
              <a:rPr lang="ko-KR" altLang="en-US" sz="500" dirty="0">
                <a:latin typeface="+mn-ea"/>
                <a:ea typeface="+mn-ea"/>
              </a:rPr>
              <a:t>사에서 개발한 제트 기본 </a:t>
            </a:r>
            <a:r>
              <a:rPr lang="ko-KR" altLang="en-US" sz="500" dirty="0" err="1">
                <a:latin typeface="+mn-ea"/>
                <a:ea typeface="+mn-ea"/>
              </a:rPr>
              <a:t>훈련기로</a:t>
            </a:r>
            <a:r>
              <a:rPr lang="ko-KR" altLang="en-US" sz="500" dirty="0">
                <a:latin typeface="+mn-ea"/>
                <a:ea typeface="+mn-ea"/>
              </a:rPr>
              <a:t> </a:t>
            </a:r>
            <a:r>
              <a:rPr lang="en-US" altLang="ko-KR" sz="500" dirty="0">
                <a:latin typeface="+mn-ea"/>
                <a:ea typeface="+mn-ea"/>
              </a:rPr>
              <a:t>1954</a:t>
            </a:r>
            <a:r>
              <a:rPr lang="ko-KR" altLang="en-US" sz="500" dirty="0">
                <a:latin typeface="+mn-ea"/>
                <a:ea typeface="+mn-ea"/>
              </a:rPr>
              <a:t>년 최초비행을 실시하였다</a:t>
            </a:r>
            <a:r>
              <a:rPr lang="en-US" altLang="ko-KR" sz="500" dirty="0">
                <a:latin typeface="+mn-ea"/>
                <a:ea typeface="+mn-ea"/>
              </a:rPr>
              <a:t>. 1977</a:t>
            </a:r>
            <a:r>
              <a:rPr lang="ko-KR" altLang="en-US" sz="500" dirty="0">
                <a:latin typeface="+mn-ea"/>
                <a:ea typeface="+mn-ea"/>
              </a:rPr>
              <a:t>년까지 </a:t>
            </a:r>
            <a:r>
              <a:rPr lang="en-US" altLang="ko-KR" sz="500" dirty="0">
                <a:latin typeface="+mn-ea"/>
                <a:ea typeface="+mn-ea"/>
              </a:rPr>
              <a:t>1,268</a:t>
            </a:r>
            <a:r>
              <a:rPr lang="ko-KR" altLang="en-US" sz="500" dirty="0">
                <a:latin typeface="+mn-ea"/>
                <a:ea typeface="+mn-ea"/>
              </a:rPr>
              <a:t>대를 생산하였으며 </a:t>
            </a:r>
            <a:r>
              <a:rPr lang="en-US" altLang="ko-KR" sz="500" dirty="0">
                <a:latin typeface="+mn-ea"/>
                <a:ea typeface="+mn-ea"/>
              </a:rPr>
              <a:t>C</a:t>
            </a:r>
            <a:r>
              <a:rPr lang="ko-KR" altLang="en-US" sz="500" dirty="0">
                <a:latin typeface="+mn-ea"/>
                <a:ea typeface="+mn-ea"/>
              </a:rPr>
              <a:t>형은 </a:t>
            </a:r>
            <a:r>
              <a:rPr lang="en-US" altLang="ko-KR" sz="500" dirty="0">
                <a:latin typeface="+mn-ea"/>
                <a:ea typeface="+mn-ea"/>
              </a:rPr>
              <a:t>WING TIP</a:t>
            </a:r>
            <a:r>
              <a:rPr lang="ko-KR" altLang="en-US" sz="500" dirty="0">
                <a:latin typeface="+mn-ea"/>
                <a:ea typeface="+mn-ea"/>
              </a:rPr>
              <a:t>에 </a:t>
            </a:r>
            <a:r>
              <a:rPr lang="en-US" altLang="ko-KR" sz="500" dirty="0">
                <a:latin typeface="+mn-ea"/>
                <a:ea typeface="+mn-ea"/>
              </a:rPr>
              <a:t>TANK</a:t>
            </a:r>
            <a:r>
              <a:rPr lang="ko-KR" altLang="en-US" sz="500" dirty="0">
                <a:latin typeface="+mn-ea"/>
                <a:ea typeface="+mn-ea"/>
              </a:rPr>
              <a:t>와 무장 장착이 가능하도록 설계되었다</a:t>
            </a:r>
            <a:r>
              <a:rPr lang="en-US" altLang="ko-KR" sz="500" dirty="0">
                <a:latin typeface="+mn-ea"/>
                <a:ea typeface="+mn-ea"/>
              </a:rPr>
              <a:t>. </a:t>
            </a:r>
            <a:r>
              <a:rPr lang="ko-KR" altLang="en-US" sz="500" dirty="0">
                <a:latin typeface="+mn-ea"/>
                <a:ea typeface="+mn-ea"/>
              </a:rPr>
              <a:t>한국 공군은 </a:t>
            </a:r>
            <a:r>
              <a:rPr lang="en-US" altLang="ko-KR" sz="500" dirty="0">
                <a:latin typeface="+mn-ea"/>
                <a:ea typeface="+mn-ea"/>
              </a:rPr>
              <a:t>1973</a:t>
            </a:r>
            <a:r>
              <a:rPr lang="ko-KR" altLang="en-US" sz="500" dirty="0">
                <a:latin typeface="+mn-ea"/>
                <a:ea typeface="+mn-ea"/>
              </a:rPr>
              <a:t>년 </a:t>
            </a:r>
            <a:r>
              <a:rPr lang="en-US" altLang="ko-KR" sz="500" dirty="0">
                <a:latin typeface="+mn-ea"/>
                <a:ea typeface="+mn-ea"/>
              </a:rPr>
              <a:t>6</a:t>
            </a:r>
            <a:r>
              <a:rPr lang="ko-KR" altLang="en-US" sz="500" dirty="0">
                <a:latin typeface="+mn-ea"/>
                <a:ea typeface="+mn-ea"/>
              </a:rPr>
              <a:t>월 </a:t>
            </a:r>
            <a:r>
              <a:rPr lang="en-US" altLang="ko-KR" sz="500" dirty="0">
                <a:latin typeface="+mn-ea"/>
                <a:ea typeface="+mn-ea"/>
              </a:rPr>
              <a:t>7</a:t>
            </a:r>
            <a:r>
              <a:rPr lang="ko-KR" altLang="en-US" sz="500" dirty="0">
                <a:latin typeface="+mn-ea"/>
                <a:ea typeface="+mn-ea"/>
              </a:rPr>
              <a:t>일 </a:t>
            </a:r>
            <a:r>
              <a:rPr lang="en-US" altLang="ko-KR" sz="500" dirty="0">
                <a:latin typeface="+mn-ea"/>
                <a:ea typeface="+mn-ea"/>
              </a:rPr>
              <a:t>F-5 </a:t>
            </a:r>
            <a:r>
              <a:rPr lang="ko-KR" altLang="en-US" sz="500" dirty="0">
                <a:latin typeface="+mn-ea"/>
                <a:ea typeface="+mn-ea"/>
              </a:rPr>
              <a:t>및 </a:t>
            </a:r>
            <a:r>
              <a:rPr lang="en-US" altLang="ko-KR" sz="500" dirty="0">
                <a:latin typeface="+mn-ea"/>
                <a:ea typeface="+mn-ea"/>
              </a:rPr>
              <a:t>F-4 </a:t>
            </a:r>
            <a:r>
              <a:rPr lang="ko-KR" altLang="en-US" sz="500" dirty="0">
                <a:latin typeface="+mn-ea"/>
                <a:ea typeface="+mn-ea"/>
              </a:rPr>
              <a:t>계열의 </a:t>
            </a:r>
            <a:r>
              <a:rPr lang="ko-KR" altLang="en-US" sz="500" dirty="0" err="1">
                <a:latin typeface="+mn-ea"/>
                <a:ea typeface="+mn-ea"/>
              </a:rPr>
              <a:t>전초훈련기로서</a:t>
            </a:r>
            <a:r>
              <a:rPr lang="ko-KR" altLang="en-US" sz="500" dirty="0">
                <a:latin typeface="+mn-ea"/>
                <a:ea typeface="+mn-ea"/>
              </a:rPr>
              <a:t> </a:t>
            </a:r>
            <a:r>
              <a:rPr lang="en-US" altLang="ko-KR" sz="500" dirty="0">
                <a:latin typeface="+mn-ea"/>
                <a:ea typeface="+mn-ea"/>
              </a:rPr>
              <a:t>T-37C 8</a:t>
            </a:r>
            <a:r>
              <a:rPr lang="ko-KR" altLang="en-US" sz="500" dirty="0">
                <a:latin typeface="+mn-ea"/>
                <a:ea typeface="+mn-ea"/>
              </a:rPr>
              <a:t>대를 최초 도입한 이래 </a:t>
            </a:r>
            <a:r>
              <a:rPr lang="en-US" altLang="ko-KR" sz="500" dirty="0">
                <a:latin typeface="+mn-ea"/>
                <a:ea typeface="+mn-ea"/>
              </a:rPr>
              <a:t>1975</a:t>
            </a:r>
            <a:r>
              <a:rPr lang="ko-KR" altLang="en-US" sz="500" dirty="0">
                <a:latin typeface="+mn-ea"/>
                <a:ea typeface="+mn-ea"/>
              </a:rPr>
              <a:t>년까지 </a:t>
            </a:r>
            <a:r>
              <a:rPr lang="en-US" altLang="ko-KR" sz="500" dirty="0">
                <a:latin typeface="+mn-ea"/>
                <a:ea typeface="+mn-ea"/>
              </a:rPr>
              <a:t>25</a:t>
            </a:r>
            <a:r>
              <a:rPr lang="ko-KR" altLang="en-US" sz="500" dirty="0">
                <a:latin typeface="+mn-ea"/>
                <a:ea typeface="+mn-ea"/>
              </a:rPr>
              <a:t>대를 군원</a:t>
            </a:r>
            <a:r>
              <a:rPr lang="en-US" altLang="ko-KR" sz="500" dirty="0">
                <a:latin typeface="+mn-ea"/>
                <a:ea typeface="+mn-ea"/>
              </a:rPr>
              <a:t>(</a:t>
            </a:r>
            <a:r>
              <a:rPr lang="ko-KR" altLang="en-US" sz="500" dirty="0">
                <a:latin typeface="+mn-ea"/>
                <a:ea typeface="+mn-ea"/>
              </a:rPr>
              <a:t>軍援</a:t>
            </a:r>
            <a:r>
              <a:rPr lang="en-US" altLang="ko-KR" sz="500" dirty="0">
                <a:latin typeface="+mn-ea"/>
                <a:ea typeface="+mn-ea"/>
              </a:rPr>
              <a:t>)</a:t>
            </a:r>
            <a:r>
              <a:rPr lang="ko-KR" altLang="en-US" sz="500" dirty="0">
                <a:latin typeface="+mn-ea"/>
                <a:ea typeface="+mn-ea"/>
              </a:rPr>
              <a:t>으로 도입하여 중등비행훈련용으로 활용하였다</a:t>
            </a:r>
            <a:r>
              <a:rPr lang="en-US" altLang="ko-KR" sz="500" dirty="0">
                <a:latin typeface="+mn-ea"/>
                <a:ea typeface="+mn-ea"/>
              </a:rPr>
              <a:t>. 1980</a:t>
            </a:r>
            <a:r>
              <a:rPr lang="ko-KR" altLang="en-US" sz="500" dirty="0">
                <a:latin typeface="+mn-ea"/>
                <a:ea typeface="+mn-ea"/>
              </a:rPr>
              <a:t>년 </a:t>
            </a:r>
            <a:r>
              <a:rPr lang="en-US" altLang="ko-KR" sz="500" dirty="0">
                <a:latin typeface="+mn-ea"/>
                <a:ea typeface="+mn-ea"/>
              </a:rPr>
              <a:t>11</a:t>
            </a:r>
            <a:r>
              <a:rPr lang="ko-KR" altLang="en-US" sz="500" dirty="0">
                <a:latin typeface="+mn-ea"/>
                <a:ea typeface="+mn-ea"/>
              </a:rPr>
              <a:t>월 브라질 공군에서 운영하던 </a:t>
            </a:r>
            <a:r>
              <a:rPr lang="en-US" altLang="ko-KR" sz="500" dirty="0">
                <a:latin typeface="+mn-ea"/>
                <a:ea typeface="+mn-ea"/>
              </a:rPr>
              <a:t>39</a:t>
            </a:r>
            <a:r>
              <a:rPr lang="ko-KR" altLang="en-US" sz="500" dirty="0">
                <a:latin typeface="+mn-ea"/>
                <a:ea typeface="+mn-ea"/>
              </a:rPr>
              <a:t>대를 국제입찰로 추가 확보함으로써 총 </a:t>
            </a:r>
            <a:r>
              <a:rPr lang="en-US" altLang="ko-KR" sz="500" dirty="0">
                <a:latin typeface="+mn-ea"/>
                <a:ea typeface="+mn-ea"/>
              </a:rPr>
              <a:t>64</a:t>
            </a:r>
            <a:r>
              <a:rPr lang="ko-KR" altLang="en-US" sz="500" dirty="0">
                <a:latin typeface="+mn-ea"/>
                <a:ea typeface="+mn-ea"/>
              </a:rPr>
              <a:t>대의 </a:t>
            </a:r>
            <a:r>
              <a:rPr lang="en-US" altLang="ko-KR" sz="500" dirty="0">
                <a:latin typeface="+mn-ea"/>
                <a:ea typeface="+mn-ea"/>
              </a:rPr>
              <a:t>T-37C</a:t>
            </a:r>
            <a:r>
              <a:rPr lang="ko-KR" altLang="en-US" sz="500" dirty="0" err="1">
                <a:latin typeface="+mn-ea"/>
                <a:ea typeface="+mn-ea"/>
              </a:rPr>
              <a:t>훈련기를</a:t>
            </a:r>
            <a:r>
              <a:rPr lang="ko-KR" altLang="en-US" sz="500" dirty="0">
                <a:latin typeface="+mn-ea"/>
                <a:ea typeface="+mn-ea"/>
              </a:rPr>
              <a:t> 운용하였다</a:t>
            </a:r>
            <a:r>
              <a:rPr lang="en-US" altLang="ko-KR" sz="500" dirty="0">
                <a:latin typeface="+mn-ea"/>
                <a:ea typeface="+mn-ea"/>
              </a:rPr>
              <a:t>. 2004</a:t>
            </a:r>
            <a:r>
              <a:rPr lang="ko-KR" altLang="en-US" sz="500" dirty="0">
                <a:latin typeface="+mn-ea"/>
                <a:ea typeface="+mn-ea"/>
              </a:rPr>
              <a:t>년 </a:t>
            </a:r>
            <a:r>
              <a:rPr lang="en-US" altLang="ko-KR" sz="500" dirty="0">
                <a:latin typeface="+mn-ea"/>
                <a:ea typeface="+mn-ea"/>
              </a:rPr>
              <a:t>1</a:t>
            </a:r>
            <a:r>
              <a:rPr lang="ko-KR" altLang="en-US" sz="500" dirty="0">
                <a:latin typeface="+mn-ea"/>
                <a:ea typeface="+mn-ea"/>
              </a:rPr>
              <a:t>월 </a:t>
            </a:r>
            <a:r>
              <a:rPr lang="en-US" altLang="ko-KR" sz="500" dirty="0">
                <a:latin typeface="+mn-ea"/>
                <a:ea typeface="+mn-ea"/>
              </a:rPr>
              <a:t>17</a:t>
            </a:r>
            <a:r>
              <a:rPr lang="ko-KR" altLang="en-US" sz="500" dirty="0">
                <a:latin typeface="+mn-ea"/>
                <a:ea typeface="+mn-ea"/>
              </a:rPr>
              <a:t>일 순수 국산 기술로 개발에 성공한 </a:t>
            </a:r>
            <a:r>
              <a:rPr lang="en-US" altLang="ko-KR" sz="500" dirty="0">
                <a:latin typeface="+mn-ea"/>
                <a:ea typeface="+mn-ea"/>
              </a:rPr>
              <a:t>KT-1 </a:t>
            </a:r>
            <a:r>
              <a:rPr lang="ko-KR" altLang="en-US" sz="500" dirty="0">
                <a:latin typeface="+mn-ea"/>
                <a:ea typeface="+mn-ea"/>
              </a:rPr>
              <a:t>기본 훈련기와 </a:t>
            </a:r>
            <a:r>
              <a:rPr lang="ko-KR" altLang="en-US" sz="500" dirty="0" err="1">
                <a:latin typeface="+mn-ea"/>
                <a:ea typeface="+mn-ea"/>
              </a:rPr>
              <a:t>임무교대식을</a:t>
            </a:r>
            <a:r>
              <a:rPr lang="ko-KR" altLang="en-US" sz="500" dirty="0">
                <a:latin typeface="+mn-ea"/>
                <a:ea typeface="+mn-ea"/>
              </a:rPr>
              <a:t> 마치고 동년 </a:t>
            </a:r>
            <a:r>
              <a:rPr lang="en-US" altLang="ko-KR" sz="500" dirty="0">
                <a:latin typeface="+mn-ea"/>
                <a:ea typeface="+mn-ea"/>
              </a:rPr>
              <a:t>2</a:t>
            </a:r>
            <a:r>
              <a:rPr lang="ko-KR" altLang="en-US" sz="500" dirty="0">
                <a:latin typeface="+mn-ea"/>
                <a:ea typeface="+mn-ea"/>
              </a:rPr>
              <a:t>월 </a:t>
            </a:r>
            <a:r>
              <a:rPr lang="en-US" altLang="ko-KR" sz="500" dirty="0">
                <a:latin typeface="+mn-ea"/>
                <a:ea typeface="+mn-ea"/>
              </a:rPr>
              <a:t>28</a:t>
            </a:r>
            <a:r>
              <a:rPr lang="ko-KR" altLang="en-US" sz="500" dirty="0">
                <a:latin typeface="+mn-ea"/>
                <a:ea typeface="+mn-ea"/>
              </a:rPr>
              <a:t>일 퇴역하였다</a:t>
            </a:r>
            <a:r>
              <a:rPr lang="en-US" altLang="ko-KR" sz="500" dirty="0">
                <a:latin typeface="+mn-ea"/>
                <a:ea typeface="+mn-ea"/>
              </a:rPr>
              <a:t>.</a:t>
            </a:r>
          </a:p>
          <a:p>
            <a:pPr algn="l" latinLnBrk="1"/>
            <a:r>
              <a:rPr lang="en-US" altLang="ko-KR" sz="500" dirty="0">
                <a:latin typeface="+mn-ea"/>
                <a:ea typeface="+mn-ea"/>
              </a:rPr>
              <a:t>* </a:t>
            </a:r>
            <a:r>
              <a:rPr lang="ko-KR" altLang="en-US" sz="500" dirty="0">
                <a:latin typeface="+mn-ea"/>
                <a:ea typeface="+mn-ea"/>
              </a:rPr>
              <a:t>제원</a:t>
            </a:r>
          </a:p>
          <a:p>
            <a:pPr algn="l" latinLnBrk="1"/>
            <a:r>
              <a:rPr lang="ko-KR" altLang="en-US" sz="500" dirty="0">
                <a:latin typeface="+mn-ea"/>
                <a:ea typeface="+mn-ea"/>
              </a:rPr>
              <a:t>기장</a:t>
            </a:r>
            <a:r>
              <a:rPr lang="en-US" altLang="ko-KR" sz="500" dirty="0">
                <a:latin typeface="+mn-ea"/>
                <a:ea typeface="+mn-ea"/>
              </a:rPr>
              <a:t>x</a:t>
            </a:r>
            <a:r>
              <a:rPr lang="ko-KR" altLang="en-US" sz="500" dirty="0">
                <a:latin typeface="+mn-ea"/>
                <a:ea typeface="+mn-ea"/>
              </a:rPr>
              <a:t>기폭</a:t>
            </a:r>
            <a:r>
              <a:rPr lang="en-US" altLang="ko-KR" sz="500" dirty="0">
                <a:latin typeface="+mn-ea"/>
                <a:ea typeface="+mn-ea"/>
              </a:rPr>
              <a:t>x</a:t>
            </a:r>
            <a:r>
              <a:rPr lang="ko-KR" altLang="en-US" sz="500" dirty="0">
                <a:latin typeface="+mn-ea"/>
                <a:ea typeface="+mn-ea"/>
              </a:rPr>
              <a:t>기고</a:t>
            </a:r>
            <a:r>
              <a:rPr lang="en-US" altLang="ko-KR" sz="500" dirty="0">
                <a:latin typeface="+mn-ea"/>
                <a:ea typeface="+mn-ea"/>
              </a:rPr>
              <a:t>: 8.97x10.93x2.7m</a:t>
            </a:r>
          </a:p>
          <a:p>
            <a:pPr algn="l" latinLnBrk="1"/>
            <a:r>
              <a:rPr lang="ko-KR" altLang="en-US" sz="500" dirty="0">
                <a:latin typeface="+mn-ea"/>
                <a:ea typeface="+mn-ea"/>
              </a:rPr>
              <a:t>중    량</a:t>
            </a:r>
            <a:r>
              <a:rPr lang="en-US" altLang="ko-KR" sz="500" dirty="0">
                <a:latin typeface="+mn-ea"/>
                <a:ea typeface="+mn-ea"/>
              </a:rPr>
              <a:t>: 8,000Lbs(3,629kg)</a:t>
            </a:r>
          </a:p>
          <a:p>
            <a:pPr algn="l" latinLnBrk="1"/>
            <a:r>
              <a:rPr lang="ko-KR" altLang="en-US" sz="500" dirty="0">
                <a:latin typeface="+mn-ea"/>
                <a:ea typeface="+mn-ea"/>
              </a:rPr>
              <a:t>엔    진</a:t>
            </a:r>
            <a:r>
              <a:rPr lang="en-US" altLang="ko-KR" sz="500" dirty="0">
                <a:latin typeface="+mn-ea"/>
                <a:ea typeface="+mn-ea"/>
              </a:rPr>
              <a:t>: TELEDYNE J69-T-25A</a:t>
            </a:r>
          </a:p>
          <a:p>
            <a:pPr algn="l" latinLnBrk="1"/>
            <a:r>
              <a:rPr lang="ko-KR" altLang="en-US" sz="500" dirty="0">
                <a:latin typeface="+mn-ea"/>
                <a:ea typeface="+mn-ea"/>
              </a:rPr>
              <a:t>최대속도</a:t>
            </a:r>
            <a:r>
              <a:rPr lang="en-US" altLang="ko-KR" sz="500" dirty="0">
                <a:latin typeface="+mn-ea"/>
                <a:ea typeface="+mn-ea"/>
              </a:rPr>
              <a:t>: 707km/h</a:t>
            </a:r>
          </a:p>
          <a:p>
            <a:pPr algn="l" latinLnBrk="1"/>
            <a:r>
              <a:rPr lang="ko-KR" altLang="en-US" sz="500" dirty="0">
                <a:latin typeface="+mn-ea"/>
                <a:ea typeface="+mn-ea"/>
              </a:rPr>
              <a:t>순항속도</a:t>
            </a:r>
            <a:r>
              <a:rPr lang="en-US" altLang="ko-KR" sz="500" dirty="0">
                <a:latin typeface="+mn-ea"/>
                <a:ea typeface="+mn-ea"/>
              </a:rPr>
              <a:t>: 426km/h</a:t>
            </a:r>
          </a:p>
          <a:p>
            <a:pPr algn="l" latinLnBrk="1"/>
            <a:r>
              <a:rPr lang="ko-KR" altLang="en-US" sz="500" dirty="0">
                <a:latin typeface="+mn-ea"/>
                <a:ea typeface="+mn-ea"/>
              </a:rPr>
              <a:t>항속거리</a:t>
            </a:r>
            <a:r>
              <a:rPr lang="en-US" altLang="ko-KR" sz="500" dirty="0">
                <a:latin typeface="+mn-ea"/>
                <a:ea typeface="+mn-ea"/>
              </a:rPr>
              <a:t>: 1,200km</a:t>
            </a:r>
          </a:p>
          <a:p>
            <a:pPr algn="l" latinLnBrk="1"/>
            <a:r>
              <a:rPr lang="ko-KR" altLang="en-US" sz="500" dirty="0">
                <a:latin typeface="+mn-ea"/>
                <a:ea typeface="+mn-ea"/>
              </a:rPr>
              <a:t>상승한도</a:t>
            </a:r>
            <a:r>
              <a:rPr lang="en-US" altLang="ko-KR" sz="500" dirty="0">
                <a:latin typeface="+mn-ea"/>
                <a:ea typeface="+mn-ea"/>
              </a:rPr>
              <a:t>: 13,503m</a:t>
            </a:r>
          </a:p>
          <a:p>
            <a:pPr algn="l" latinLnBrk="1"/>
            <a:r>
              <a:rPr lang="ko-KR" altLang="en-US" sz="500" dirty="0">
                <a:latin typeface="+mn-ea"/>
                <a:ea typeface="+mn-ea"/>
              </a:rPr>
              <a:t>무장</a:t>
            </a:r>
          </a:p>
          <a:p>
            <a:pPr algn="l" latinLnBrk="1"/>
            <a:r>
              <a:rPr lang="en-US" altLang="ko-KR" sz="500" dirty="0">
                <a:latin typeface="+mn-ea"/>
                <a:ea typeface="+mn-ea"/>
              </a:rPr>
              <a:t>-</a:t>
            </a:r>
            <a:r>
              <a:rPr lang="ko-KR" altLang="en-US" sz="500" dirty="0">
                <a:latin typeface="+mn-ea"/>
                <a:ea typeface="+mn-ea"/>
              </a:rPr>
              <a:t>기관총</a:t>
            </a:r>
            <a:r>
              <a:rPr lang="en-US" altLang="ko-KR" sz="500" dirty="0">
                <a:latin typeface="+mn-ea"/>
                <a:ea typeface="+mn-ea"/>
              </a:rPr>
              <a:t>: 7.62mm x 2</a:t>
            </a:r>
          </a:p>
          <a:p>
            <a:pPr algn="l" latinLnBrk="1"/>
            <a:r>
              <a:rPr lang="en-US" altLang="ko-KR" sz="500" dirty="0">
                <a:latin typeface="+mn-ea"/>
                <a:ea typeface="+mn-ea"/>
              </a:rPr>
              <a:t>-</a:t>
            </a:r>
            <a:r>
              <a:rPr lang="ko-KR" altLang="en-US" sz="500" dirty="0" err="1">
                <a:latin typeface="+mn-ea"/>
                <a:ea typeface="+mn-ea"/>
              </a:rPr>
              <a:t>로케트</a:t>
            </a:r>
            <a:r>
              <a:rPr lang="en-US" altLang="ko-KR" sz="500" dirty="0">
                <a:latin typeface="+mn-ea"/>
                <a:ea typeface="+mn-ea"/>
              </a:rPr>
              <a:t>: LAU-68 x 2</a:t>
            </a:r>
          </a:p>
          <a:p>
            <a:pPr algn="l" latinLnBrk="1"/>
            <a:r>
              <a:rPr lang="en-US" altLang="ko-KR" sz="500" dirty="0">
                <a:latin typeface="+mn-ea"/>
                <a:ea typeface="+mn-ea"/>
              </a:rPr>
              <a:t>-</a:t>
            </a:r>
            <a:r>
              <a:rPr lang="ko-KR" altLang="en-US" sz="500" dirty="0">
                <a:latin typeface="+mn-ea"/>
                <a:ea typeface="+mn-ea"/>
              </a:rPr>
              <a:t>폭  탄</a:t>
            </a:r>
            <a:r>
              <a:rPr lang="en-US" altLang="ko-KR" sz="500" dirty="0">
                <a:latin typeface="+mn-ea"/>
                <a:ea typeface="+mn-ea"/>
              </a:rPr>
              <a:t>: 250</a:t>
            </a:r>
            <a:r>
              <a:rPr lang="ko-KR" altLang="en-US" sz="500" dirty="0">
                <a:latin typeface="+mn-ea"/>
                <a:ea typeface="+mn-ea"/>
              </a:rPr>
              <a:t>파운드 </a:t>
            </a:r>
            <a:r>
              <a:rPr lang="en-US" altLang="ko-KR" sz="500" dirty="0">
                <a:latin typeface="+mn-ea"/>
                <a:ea typeface="+mn-ea"/>
              </a:rPr>
              <a:t>x 2</a:t>
            </a:r>
          </a:p>
          <a:p>
            <a:pPr algn="l" latinLnBrk="1"/>
            <a:r>
              <a:rPr lang="ko-KR" altLang="en-US" sz="500" dirty="0">
                <a:latin typeface="+mn-ea"/>
                <a:ea typeface="+mn-ea"/>
              </a:rPr>
              <a:t>탑승인원</a:t>
            </a:r>
            <a:r>
              <a:rPr lang="en-US" altLang="ko-KR" sz="500" dirty="0">
                <a:latin typeface="+mn-ea"/>
                <a:ea typeface="+mn-ea"/>
              </a:rPr>
              <a:t>: 2</a:t>
            </a:r>
            <a:r>
              <a:rPr lang="ko-KR" altLang="en-US" sz="500" dirty="0">
                <a:latin typeface="+mn-ea"/>
                <a:ea typeface="+mn-ea"/>
              </a:rPr>
              <a:t>명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439536" y="2096996"/>
            <a:ext cx="18196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T-37C</a:t>
            </a:r>
            <a:r>
              <a:rPr lang="ko-KR" altLang="en-US" sz="1050" b="1" dirty="0" err="1"/>
              <a:t>훈련기</a:t>
            </a:r>
            <a:r>
              <a:rPr lang="en-US" altLang="ko-KR" sz="1050" b="1" dirty="0"/>
              <a:t>(Tweet/</a:t>
            </a:r>
            <a:r>
              <a:rPr lang="ko-KR" altLang="en-US" sz="1050" b="1" dirty="0" err="1"/>
              <a:t>훈련기</a:t>
            </a:r>
            <a:r>
              <a:rPr lang="en-US" altLang="ko-KR" sz="1050" b="1" dirty="0"/>
              <a:t>)</a:t>
            </a:r>
            <a:endParaRPr lang="ko-KR" altLang="en-US" sz="1050" dirty="0"/>
          </a:p>
        </p:txBody>
      </p:sp>
      <p:sp>
        <p:nvSpPr>
          <p:cNvPr id="63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4638716" y="2476634"/>
            <a:ext cx="1869459" cy="124039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18. U-6.JPG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" name="순서도: 연결자 6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4717541" y="2989655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52651" y="3911346"/>
            <a:ext cx="1884525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캐나다 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DE_HAVIL LAND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사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, 1956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년 제작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전령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900" dirty="0" err="1">
                <a:latin typeface="돋움" panose="020B0600000101010101" pitchFamily="50" charset="-127"/>
                <a:ea typeface="돋움" panose="020B0600000101010101" pitchFamily="50" charset="-127"/>
              </a:rPr>
              <a:t>공수낙하병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 등 병력 수송과 환자 수송 및 수색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정찰 임무를 수행하던 항공기로 </a:t>
            </a:r>
            <a:r>
              <a:rPr lang="ko-KR" altLang="en-US" sz="900" dirty="0" err="1">
                <a:latin typeface="돋움" panose="020B0600000101010101" pitchFamily="50" charset="-127"/>
                <a:ea typeface="돋움" panose="020B0600000101010101" pitchFamily="50" charset="-127"/>
              </a:rPr>
              <a:t>육군항공단에서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 퇴역하였다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algn="l"/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* 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제원</a:t>
            </a:r>
          </a:p>
          <a:p>
            <a:pPr algn="l"/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너    비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: 14.63m</a:t>
            </a:r>
          </a:p>
          <a:p>
            <a:pPr algn="l"/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길    이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: 9.27m</a:t>
            </a:r>
          </a:p>
          <a:p>
            <a:pPr algn="l"/>
            <a:r>
              <a:rPr lang="ko-KR" altLang="en-US" sz="900" dirty="0" err="1">
                <a:latin typeface="돋움" panose="020B0600000101010101" pitchFamily="50" charset="-127"/>
                <a:ea typeface="돋움" panose="020B0600000101010101" pitchFamily="50" charset="-127"/>
              </a:rPr>
              <a:t>높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    이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: 3.87m</a:t>
            </a:r>
          </a:p>
          <a:p>
            <a:pPr algn="l"/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무    게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: 2,295kg</a:t>
            </a:r>
          </a:p>
          <a:p>
            <a:pPr algn="l"/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최대시속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: 203km</a:t>
            </a:r>
          </a:p>
          <a:p>
            <a:pPr algn="l"/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탑승인원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: 6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명</a:t>
            </a:r>
            <a:endParaRPr lang="en-US" altLang="ko-KR" sz="9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664968" y="2116594"/>
            <a:ext cx="18131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U-6(BEAVER, </a:t>
            </a:r>
            <a:r>
              <a:rPr lang="ko-KR" altLang="en-US" b="1" dirty="0" err="1"/>
              <a:t>경항공기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행사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전시관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보훈장비 전시장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69" name="순서도: 연결자 68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01272" y="11967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0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77498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4232921" y="1299353"/>
            <a:ext cx="3312368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보훈장비 전시장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635075"/>
              </p:ext>
            </p:extLst>
          </p:nvPr>
        </p:nvGraphicFramePr>
        <p:xfrm>
          <a:off x="7714668" y="781383"/>
          <a:ext cx="2024950" cy="247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보훈장비 전시장 이미지 및 텍스트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이미지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(1-25)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파일로 첨부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안장시설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참배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추모 시설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행사</a:t>
            </a:r>
            <a:r>
              <a:rPr lang="en-US" altLang="ko-KR" sz="1100" b="1" dirty="0" smtClean="0">
                <a:solidFill>
                  <a:srgbClr val="FF0000"/>
                </a:solidFill>
                <a:ea typeface="나눔고딕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전시관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현충관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행사</a:t>
            </a:r>
            <a:r>
              <a:rPr lang="en-US" altLang="ko-KR" sz="1300" b="1" dirty="0" smtClean="0">
                <a:latin typeface="+mj-ea"/>
                <a:ea typeface="+mj-ea"/>
              </a:rPr>
              <a:t>/</a:t>
            </a:r>
            <a:r>
              <a:rPr lang="ko-KR" altLang="en-US" sz="1300" b="1" dirty="0" smtClean="0">
                <a:latin typeface="+mj-ea"/>
                <a:ea typeface="+mj-ea"/>
              </a:rPr>
              <a:t>전시관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보훈장비 전시장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7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360712" y="2457036"/>
            <a:ext cx="1869459" cy="1259996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19. U-17.JPG</a:t>
            </a:r>
            <a:endParaRPr lang="ko-KR" altLang="en-US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439537" y="2970057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9" name="아래쪽 화살표 58"/>
          <p:cNvSpPr/>
          <p:nvPr/>
        </p:nvSpPr>
        <p:spPr>
          <a:xfrm>
            <a:off x="6824439" y="5488457"/>
            <a:ext cx="1338263" cy="885825"/>
          </a:xfrm>
          <a:prstGeom prst="downArrow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다음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페이지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이어서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위패봉안실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첨부파일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1-25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텍스트영역 한글 첨부파일 참고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61" name="TextBox 60"/>
          <p:cNvSpPr txBox="1"/>
          <p:nvPr/>
        </p:nvSpPr>
        <p:spPr>
          <a:xfrm>
            <a:off x="2374647" y="3891748"/>
            <a:ext cx="18845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900" dirty="0">
                <a:latin typeface="+mn-ea"/>
                <a:ea typeface="+mn-ea"/>
              </a:rPr>
              <a:t>미국 </a:t>
            </a:r>
            <a:r>
              <a:rPr lang="en-US" altLang="ko-KR" sz="900" dirty="0">
                <a:latin typeface="+mn-ea"/>
                <a:ea typeface="+mn-ea"/>
              </a:rPr>
              <a:t>CESSNA</a:t>
            </a:r>
            <a:r>
              <a:rPr lang="ko-KR" altLang="en-US" sz="900" dirty="0">
                <a:latin typeface="+mn-ea"/>
                <a:ea typeface="+mn-ea"/>
              </a:rPr>
              <a:t>사</a:t>
            </a:r>
            <a:r>
              <a:rPr lang="en-US" altLang="ko-KR" sz="900" dirty="0">
                <a:latin typeface="+mn-ea"/>
                <a:ea typeface="+mn-ea"/>
              </a:rPr>
              <a:t>, 1967</a:t>
            </a:r>
            <a:r>
              <a:rPr lang="ko-KR" altLang="en-US" sz="900" dirty="0">
                <a:latin typeface="+mn-ea"/>
                <a:ea typeface="+mn-ea"/>
              </a:rPr>
              <a:t>년 제작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  <a:r>
              <a:rPr lang="ko-KR" altLang="en-US" sz="900" dirty="0">
                <a:latin typeface="+mn-ea"/>
                <a:ea typeface="+mn-ea"/>
              </a:rPr>
              <a:t>해군 </a:t>
            </a:r>
            <a:r>
              <a:rPr lang="ko-KR" altLang="en-US" sz="900" dirty="0" err="1">
                <a:latin typeface="+mn-ea"/>
                <a:ea typeface="+mn-ea"/>
              </a:rPr>
              <a:t>항공단</a:t>
            </a:r>
            <a:r>
              <a:rPr lang="ko-KR" altLang="en-US" sz="900" dirty="0">
                <a:latin typeface="+mn-ea"/>
                <a:ea typeface="+mn-ea"/>
              </a:rPr>
              <a:t> 창설과 함께 인수되어 공중정찰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 dirty="0">
                <a:latin typeface="+mn-ea"/>
                <a:ea typeface="+mn-ea"/>
              </a:rPr>
              <a:t>병력수송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 dirty="0">
                <a:latin typeface="+mn-ea"/>
                <a:ea typeface="+mn-ea"/>
              </a:rPr>
              <a:t>업무연락 및 가벼운 화물수송 등의 임무를 수행하다가 퇴역하였다</a:t>
            </a:r>
            <a:r>
              <a:rPr lang="en-US" altLang="ko-KR" sz="900" dirty="0">
                <a:latin typeface="+mn-ea"/>
                <a:ea typeface="+mn-ea"/>
              </a:rPr>
              <a:t>.</a:t>
            </a:r>
          </a:p>
          <a:p>
            <a:pPr algn="l" latinLnBrk="1"/>
            <a:r>
              <a:rPr lang="en-US" altLang="ko-KR" sz="900" dirty="0">
                <a:latin typeface="+mn-ea"/>
                <a:ea typeface="+mn-ea"/>
              </a:rPr>
              <a:t>* </a:t>
            </a:r>
            <a:r>
              <a:rPr lang="ko-KR" altLang="en-US" sz="900" dirty="0">
                <a:latin typeface="+mn-ea"/>
                <a:ea typeface="+mn-ea"/>
              </a:rPr>
              <a:t>제원</a:t>
            </a:r>
          </a:p>
          <a:p>
            <a:pPr algn="l" latinLnBrk="1"/>
            <a:r>
              <a:rPr lang="ko-KR" altLang="en-US" sz="900" dirty="0">
                <a:latin typeface="+mn-ea"/>
                <a:ea typeface="+mn-ea"/>
              </a:rPr>
              <a:t>너    비</a:t>
            </a:r>
            <a:r>
              <a:rPr lang="en-US" altLang="ko-KR" sz="900" dirty="0">
                <a:latin typeface="+mn-ea"/>
                <a:ea typeface="+mn-ea"/>
              </a:rPr>
              <a:t>: 10.92m</a:t>
            </a:r>
          </a:p>
          <a:p>
            <a:pPr algn="l" latinLnBrk="1"/>
            <a:r>
              <a:rPr lang="ko-KR" altLang="en-US" sz="900" dirty="0">
                <a:latin typeface="+mn-ea"/>
                <a:ea typeface="+mn-ea"/>
              </a:rPr>
              <a:t>길    이</a:t>
            </a:r>
            <a:r>
              <a:rPr lang="en-US" altLang="ko-KR" sz="900" dirty="0">
                <a:latin typeface="+mn-ea"/>
                <a:ea typeface="+mn-ea"/>
              </a:rPr>
              <a:t>: 7.85m</a:t>
            </a:r>
          </a:p>
          <a:p>
            <a:pPr algn="l" latinLnBrk="1"/>
            <a:r>
              <a:rPr lang="ko-KR" altLang="en-US" sz="900" dirty="0" err="1">
                <a:latin typeface="+mn-ea"/>
                <a:ea typeface="+mn-ea"/>
              </a:rPr>
              <a:t>높</a:t>
            </a:r>
            <a:r>
              <a:rPr lang="ko-KR" altLang="en-US" sz="900" dirty="0">
                <a:latin typeface="+mn-ea"/>
                <a:ea typeface="+mn-ea"/>
              </a:rPr>
              <a:t>    이</a:t>
            </a:r>
            <a:r>
              <a:rPr lang="en-US" altLang="ko-KR" sz="900" dirty="0">
                <a:latin typeface="+mn-ea"/>
                <a:ea typeface="+mn-ea"/>
              </a:rPr>
              <a:t>: 2.36m</a:t>
            </a:r>
          </a:p>
          <a:p>
            <a:pPr algn="l" latinLnBrk="1"/>
            <a:r>
              <a:rPr lang="ko-KR" altLang="en-US" sz="900" dirty="0">
                <a:latin typeface="+mn-ea"/>
                <a:ea typeface="+mn-ea"/>
              </a:rPr>
              <a:t>무    게</a:t>
            </a:r>
            <a:r>
              <a:rPr lang="en-US" altLang="ko-KR" sz="900" dirty="0">
                <a:latin typeface="+mn-ea"/>
                <a:ea typeface="+mn-ea"/>
              </a:rPr>
              <a:t>: 1,519kg</a:t>
            </a:r>
          </a:p>
          <a:p>
            <a:pPr algn="l" latinLnBrk="1"/>
            <a:r>
              <a:rPr lang="ko-KR" altLang="en-US" sz="900" dirty="0">
                <a:latin typeface="+mn-ea"/>
                <a:ea typeface="+mn-ea"/>
              </a:rPr>
              <a:t>최대시속</a:t>
            </a:r>
            <a:r>
              <a:rPr lang="en-US" altLang="ko-KR" sz="900" dirty="0">
                <a:latin typeface="+mn-ea"/>
                <a:ea typeface="+mn-ea"/>
              </a:rPr>
              <a:t>: 336km</a:t>
            </a:r>
          </a:p>
          <a:p>
            <a:pPr algn="l" latinLnBrk="1"/>
            <a:r>
              <a:rPr lang="ko-KR" altLang="en-US" sz="900" dirty="0">
                <a:latin typeface="+mn-ea"/>
                <a:ea typeface="+mn-ea"/>
              </a:rPr>
              <a:t>탑승인원</a:t>
            </a:r>
            <a:r>
              <a:rPr lang="en-US" altLang="ko-KR" sz="900" dirty="0">
                <a:latin typeface="+mn-ea"/>
                <a:ea typeface="+mn-ea"/>
              </a:rPr>
              <a:t>: 6</a:t>
            </a:r>
            <a:r>
              <a:rPr lang="ko-KR" altLang="en-US" sz="900" dirty="0">
                <a:latin typeface="+mn-ea"/>
                <a:ea typeface="+mn-ea"/>
              </a:rPr>
              <a:t>명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439536" y="2096996"/>
            <a:ext cx="2138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U-17(SKY WAGON, </a:t>
            </a:r>
            <a:r>
              <a:rPr lang="ko-KR" altLang="en-US" sz="1050" b="1" dirty="0" err="1"/>
              <a:t>경항공기</a:t>
            </a:r>
            <a:r>
              <a:rPr lang="en-US" altLang="ko-KR" sz="1050" b="1" dirty="0"/>
              <a:t>)</a:t>
            </a:r>
            <a:endParaRPr lang="ko-KR" altLang="en-US" sz="1050" dirty="0"/>
          </a:p>
        </p:txBody>
      </p:sp>
      <p:sp>
        <p:nvSpPr>
          <p:cNvPr id="63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4638716" y="2476634"/>
            <a:ext cx="1869459" cy="124039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20.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경장갑차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.JPG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" name="순서도: 연결자 6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4717541" y="2989655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52651" y="3911346"/>
            <a:ext cx="188452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dirty="0" err="1">
                <a:latin typeface="돋움" panose="020B0600000101010101" pitchFamily="50" charset="-127"/>
                <a:ea typeface="돋움" panose="020B0600000101010101" pitchFamily="50" charset="-127"/>
              </a:rPr>
              <a:t>이탈리사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FIAT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사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, 1960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년 제작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병력이 탑승한 상태에서 관측과 전투를 할 수 있는 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륜 </a:t>
            </a:r>
            <a:r>
              <a:rPr lang="ko-KR" altLang="en-US" sz="900" dirty="0" err="1">
                <a:latin typeface="돋움" panose="020B0600000101010101" pitchFamily="50" charset="-127"/>
                <a:ea typeface="돋움" panose="020B0600000101010101" pitchFamily="50" charset="-127"/>
              </a:rPr>
              <a:t>전구동식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 수륙양용 </a:t>
            </a:r>
            <a:r>
              <a:rPr lang="ko-KR" altLang="en-US" sz="900" dirty="0" err="1">
                <a:latin typeface="돋움" panose="020B0600000101010101" pitchFamily="50" charset="-127"/>
                <a:ea typeface="돋움" panose="020B0600000101010101" pitchFamily="50" charset="-127"/>
              </a:rPr>
              <a:t>경장갑차로서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 우리 군에는 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1977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년에 도입되어 도심지 방어용으로 사용되었다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algn="l"/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* 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제원</a:t>
            </a:r>
          </a:p>
          <a:p>
            <a:pPr algn="l"/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너    비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: 2.5m</a:t>
            </a:r>
          </a:p>
          <a:p>
            <a:pPr algn="l"/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길    이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: 5.86m</a:t>
            </a:r>
          </a:p>
          <a:p>
            <a:pPr algn="l"/>
            <a:r>
              <a:rPr lang="ko-KR" altLang="en-US" sz="900" dirty="0" err="1">
                <a:latin typeface="돋움" panose="020B0600000101010101" pitchFamily="50" charset="-127"/>
                <a:ea typeface="돋움" panose="020B0600000101010101" pitchFamily="50" charset="-127"/>
              </a:rPr>
              <a:t>높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    이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: 1.78m</a:t>
            </a:r>
          </a:p>
          <a:p>
            <a:pPr algn="l"/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무    게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: 8.4ton</a:t>
            </a:r>
          </a:p>
          <a:p>
            <a:pPr algn="l"/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엔    진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: 6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기통 디젤</a:t>
            </a:r>
          </a:p>
          <a:p>
            <a:pPr algn="l"/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등판능력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: 60%</a:t>
            </a:r>
          </a:p>
          <a:p>
            <a:pPr algn="l"/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최대시속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: 100km/h</a:t>
            </a:r>
          </a:p>
          <a:p>
            <a:pPr algn="l"/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탑승인원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: 11</a:t>
            </a:r>
            <a:r>
              <a:rPr lang="ko-KR" altLang="en-US" sz="9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명</a:t>
            </a:r>
            <a:endParaRPr lang="en-US" altLang="ko-KR" sz="9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664968" y="2116594"/>
            <a:ext cx="18131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U-6(BEAVER, </a:t>
            </a:r>
            <a:r>
              <a:rPr lang="ko-KR" altLang="en-US" b="1" dirty="0" err="1"/>
              <a:t>경항공기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행사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전시관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보훈장비 전시장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69" name="순서도: 연결자 68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01272" y="11967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0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3 0 3 0 4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63798" y="2356913"/>
            <a:ext cx="13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미래</a:t>
            </a:r>
            <a:r>
              <a:rPr lang="ko-KR" altLang="en-US" sz="1100" dirty="0" err="1">
                <a:latin typeface="돋움" panose="020B0600000101010101" pitchFamily="50" charset="-127"/>
                <a:ea typeface="돋움" panose="020B0600000101010101" pitchFamily="50" charset="-127"/>
              </a:rPr>
              <a:t>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호국철도 기념관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482" y="335699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863" y="306896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보훈장비 전시장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00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4232921" y="1299353"/>
            <a:ext cx="3312368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보훈장비 전시장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886646"/>
              </p:ext>
            </p:extLst>
          </p:nvPr>
        </p:nvGraphicFramePr>
        <p:xfrm>
          <a:off x="7714668" y="781383"/>
          <a:ext cx="2024950" cy="247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보훈장비 전시장 이미지 및 텍스트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이미지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(1-25)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파일로 첨부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안장시설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참배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추모 시설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행사</a:t>
            </a:r>
            <a:r>
              <a:rPr lang="en-US" altLang="ko-KR" sz="1100" b="1" dirty="0" smtClean="0">
                <a:solidFill>
                  <a:srgbClr val="FF0000"/>
                </a:solidFill>
                <a:ea typeface="나눔고딕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전시관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현충관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행사</a:t>
            </a:r>
            <a:r>
              <a:rPr lang="en-US" altLang="ko-KR" sz="1300" b="1" dirty="0" smtClean="0">
                <a:latin typeface="+mj-ea"/>
                <a:ea typeface="+mj-ea"/>
              </a:rPr>
              <a:t>/</a:t>
            </a:r>
            <a:r>
              <a:rPr lang="ko-KR" altLang="en-US" sz="1300" b="1" dirty="0" smtClean="0">
                <a:latin typeface="+mj-ea"/>
                <a:ea typeface="+mj-ea"/>
              </a:rPr>
              <a:t>전시관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보훈장비 전시장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7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360712" y="2457036"/>
            <a:ext cx="1869459" cy="1259996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05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21</a:t>
            </a:r>
            <a:r>
              <a:rPr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050" dirty="0" err="1">
                <a:latin typeface="굴림" panose="020B0600000101010101" pitchFamily="50" charset="-127"/>
                <a:ea typeface="굴림" panose="020B0600000101010101" pitchFamily="50" charset="-127"/>
              </a:rPr>
              <a:t>기본호크유도탄</a:t>
            </a:r>
            <a:r>
              <a:rPr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.JPG</a:t>
            </a:r>
            <a:endParaRPr lang="ko-KR" altLang="en-US" sz="10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439537" y="2970057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9" name="아래쪽 화살표 58"/>
          <p:cNvSpPr/>
          <p:nvPr/>
        </p:nvSpPr>
        <p:spPr>
          <a:xfrm>
            <a:off x="6824439" y="5488457"/>
            <a:ext cx="1338263" cy="885825"/>
          </a:xfrm>
          <a:prstGeom prst="downArrow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다음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페이지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이어서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위패봉안실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첨부파일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1-25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텍스트영역 한글 첨부파일 참고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61" name="TextBox 60"/>
          <p:cNvSpPr txBox="1"/>
          <p:nvPr/>
        </p:nvSpPr>
        <p:spPr>
          <a:xfrm>
            <a:off x="2374647" y="3891748"/>
            <a:ext cx="18845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미국 </a:t>
            </a:r>
            <a:r>
              <a:rPr lang="en-US" altLang="ko-KR" sz="800" dirty="0">
                <a:latin typeface="+mn-ea"/>
                <a:ea typeface="+mn-ea"/>
              </a:rPr>
              <a:t>RAYTHEON</a:t>
            </a:r>
            <a:r>
              <a:rPr lang="ko-KR" altLang="en-US" sz="800" dirty="0">
                <a:latin typeface="+mn-ea"/>
                <a:ea typeface="+mn-ea"/>
              </a:rPr>
              <a:t>사</a:t>
            </a:r>
            <a:r>
              <a:rPr lang="en-US" altLang="ko-KR" sz="800" dirty="0">
                <a:latin typeface="+mn-ea"/>
                <a:ea typeface="+mn-ea"/>
              </a:rPr>
              <a:t>, 1960</a:t>
            </a:r>
            <a:r>
              <a:rPr lang="ko-KR" altLang="en-US" sz="800" dirty="0">
                <a:latin typeface="+mn-ea"/>
                <a:ea typeface="+mn-ea"/>
              </a:rPr>
              <a:t>년 제작</a:t>
            </a:r>
            <a:r>
              <a:rPr lang="en-US" altLang="ko-KR" sz="800" dirty="0">
                <a:latin typeface="+mn-ea"/>
                <a:ea typeface="+mn-ea"/>
              </a:rPr>
              <a:t>. </a:t>
            </a:r>
            <a:r>
              <a:rPr lang="ko-KR" altLang="en-US" sz="800" dirty="0">
                <a:latin typeface="+mn-ea"/>
                <a:ea typeface="+mn-ea"/>
              </a:rPr>
              <a:t>저</a:t>
            </a:r>
            <a:r>
              <a:rPr lang="en-US" altLang="ko-KR" sz="800" dirty="0">
                <a:latin typeface="+mn-ea"/>
                <a:ea typeface="+mn-ea"/>
              </a:rPr>
              <a:t>/</a:t>
            </a:r>
            <a:r>
              <a:rPr lang="ko-KR" altLang="en-US" sz="800" dirty="0">
                <a:latin typeface="+mn-ea"/>
                <a:ea typeface="+mn-ea"/>
              </a:rPr>
              <a:t>중고도로 공격하는 공중 표적으로부터 지정된 시설이나 지역에 대한 방공임무를 수행하는 무기로 </a:t>
            </a:r>
            <a:r>
              <a:rPr lang="en-US" altLang="ko-KR" sz="800" dirty="0">
                <a:latin typeface="+mn-ea"/>
                <a:ea typeface="+mn-ea"/>
              </a:rPr>
              <a:t>1964</a:t>
            </a:r>
            <a:r>
              <a:rPr lang="ko-KR" altLang="en-US" sz="800" dirty="0">
                <a:latin typeface="+mn-ea"/>
                <a:ea typeface="+mn-ea"/>
              </a:rPr>
              <a:t>년 우리 군에 인수되어 </a:t>
            </a:r>
            <a:r>
              <a:rPr lang="ko-KR" altLang="en-US" sz="800" dirty="0" err="1">
                <a:latin typeface="+mn-ea"/>
                <a:ea typeface="+mn-ea"/>
              </a:rPr>
              <a:t>방공포사에</a:t>
            </a:r>
            <a:r>
              <a:rPr lang="ko-KR" altLang="en-US" sz="800" dirty="0">
                <a:latin typeface="+mn-ea"/>
                <a:ea typeface="+mn-ea"/>
              </a:rPr>
              <a:t> 배치되었고</a:t>
            </a:r>
            <a:r>
              <a:rPr lang="en-US" altLang="ko-KR" sz="800" dirty="0">
                <a:latin typeface="+mn-ea"/>
                <a:ea typeface="+mn-ea"/>
              </a:rPr>
              <a:t>, 1983</a:t>
            </a:r>
            <a:r>
              <a:rPr lang="ko-KR" altLang="en-US" sz="800" dirty="0">
                <a:latin typeface="+mn-ea"/>
                <a:ea typeface="+mn-ea"/>
              </a:rPr>
              <a:t>년 </a:t>
            </a:r>
            <a:r>
              <a:rPr lang="ko-KR" altLang="en-US" sz="800" dirty="0" err="1">
                <a:latin typeface="+mn-ea"/>
                <a:ea typeface="+mn-ea"/>
              </a:rPr>
              <a:t>유도탄</a:t>
            </a:r>
            <a:r>
              <a:rPr lang="ko-KR" altLang="en-US" sz="800" dirty="0">
                <a:latin typeface="+mn-ea"/>
                <a:ea typeface="+mn-ea"/>
              </a:rPr>
              <a:t> 개량으로 퇴역하였다</a:t>
            </a:r>
            <a:r>
              <a:rPr lang="en-US" altLang="ko-KR" sz="800" dirty="0">
                <a:latin typeface="+mn-ea"/>
                <a:ea typeface="+mn-ea"/>
              </a:rPr>
              <a:t>.</a:t>
            </a:r>
          </a:p>
          <a:p>
            <a:pPr algn="l" latinLnBrk="1"/>
            <a:r>
              <a:rPr lang="en-US" altLang="ko-KR" sz="800" dirty="0">
                <a:latin typeface="+mn-ea"/>
                <a:ea typeface="+mn-ea"/>
              </a:rPr>
              <a:t>* </a:t>
            </a:r>
            <a:r>
              <a:rPr lang="ko-KR" altLang="en-US" sz="800" dirty="0">
                <a:latin typeface="+mn-ea"/>
                <a:ea typeface="+mn-ea"/>
              </a:rPr>
              <a:t>제원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길    이</a:t>
            </a:r>
            <a:r>
              <a:rPr lang="en-US" altLang="ko-KR" sz="800" dirty="0">
                <a:latin typeface="+mn-ea"/>
                <a:ea typeface="+mn-ea"/>
              </a:rPr>
              <a:t>: 5.5m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직    경</a:t>
            </a:r>
            <a:r>
              <a:rPr lang="en-US" altLang="ko-KR" sz="800" dirty="0">
                <a:latin typeface="+mn-ea"/>
                <a:ea typeface="+mn-ea"/>
              </a:rPr>
              <a:t>: 35.5cm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고    도</a:t>
            </a:r>
            <a:r>
              <a:rPr lang="en-US" altLang="ko-KR" sz="800" dirty="0">
                <a:latin typeface="+mn-ea"/>
                <a:ea typeface="+mn-ea"/>
              </a:rPr>
              <a:t>: 18km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속    도</a:t>
            </a:r>
            <a:r>
              <a:rPr lang="en-US" altLang="ko-KR" sz="800" dirty="0">
                <a:latin typeface="+mn-ea"/>
                <a:ea typeface="+mn-ea"/>
              </a:rPr>
              <a:t>: </a:t>
            </a:r>
            <a:r>
              <a:rPr lang="ko-KR" altLang="en-US" sz="800" dirty="0">
                <a:latin typeface="+mn-ea"/>
                <a:ea typeface="+mn-ea"/>
              </a:rPr>
              <a:t>마하</a:t>
            </a:r>
            <a:r>
              <a:rPr lang="en-US" altLang="ko-KR" sz="800" dirty="0">
                <a:latin typeface="+mn-ea"/>
                <a:ea typeface="+mn-ea"/>
              </a:rPr>
              <a:t>3.7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무    게</a:t>
            </a:r>
            <a:r>
              <a:rPr lang="en-US" altLang="ko-KR" sz="800" dirty="0">
                <a:latin typeface="+mn-ea"/>
                <a:ea typeface="+mn-ea"/>
              </a:rPr>
              <a:t>: 637kg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사 거 리</a:t>
            </a:r>
            <a:r>
              <a:rPr lang="en-US" altLang="ko-KR" sz="800" dirty="0">
                <a:latin typeface="+mn-ea"/>
                <a:ea typeface="+mn-ea"/>
              </a:rPr>
              <a:t>: 40km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비행시간</a:t>
            </a:r>
            <a:r>
              <a:rPr lang="en-US" altLang="ko-KR" sz="800" dirty="0">
                <a:latin typeface="+mn-ea"/>
                <a:ea typeface="+mn-ea"/>
              </a:rPr>
              <a:t>: 110</a:t>
            </a:r>
            <a:r>
              <a:rPr lang="ko-KR" altLang="en-US" sz="800" dirty="0">
                <a:latin typeface="+mn-ea"/>
                <a:ea typeface="+mn-ea"/>
              </a:rPr>
              <a:t>초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폭파반경</a:t>
            </a:r>
            <a:r>
              <a:rPr lang="en-US" altLang="ko-KR" sz="800" dirty="0">
                <a:latin typeface="+mn-ea"/>
                <a:ea typeface="+mn-ea"/>
              </a:rPr>
              <a:t>: 37m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439536" y="2096996"/>
            <a:ext cx="2138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/>
              <a:t>기본호크유도탄</a:t>
            </a:r>
            <a:r>
              <a:rPr lang="en-US" altLang="ko-KR" sz="1050" b="1" dirty="0"/>
              <a:t>(XMIM-23B</a:t>
            </a:r>
            <a:r>
              <a:rPr lang="en-US" altLang="ko-KR" sz="1050" b="1" dirty="0" smtClean="0"/>
              <a:t>)</a:t>
            </a:r>
            <a:endParaRPr lang="ko-KR" altLang="en-US" sz="1050" dirty="0"/>
          </a:p>
        </p:txBody>
      </p:sp>
      <p:sp>
        <p:nvSpPr>
          <p:cNvPr id="63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4638716" y="2476634"/>
            <a:ext cx="1869459" cy="124039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22.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나이키유도탄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.JPG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" name="순서도: 연결자 6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4717541" y="2989655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52651" y="3911346"/>
            <a:ext cx="1884525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미국 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WESTERN ELECTRIC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사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, 1957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년 제작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우리 국군에는 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1960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년에 도입되어 중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고고도로 공격하는 적 비행물체 파괴 및 중요 목표물에 대한 지대지 임무를 수행하였다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algn="l"/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* 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제원</a:t>
            </a:r>
          </a:p>
          <a:p>
            <a:pPr algn="l"/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길    이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: 11.8m</a:t>
            </a:r>
          </a:p>
          <a:p>
            <a:pPr algn="l"/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무    게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: 4,787kg</a:t>
            </a:r>
          </a:p>
          <a:p>
            <a:pPr algn="l"/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상승고도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: 30km</a:t>
            </a:r>
          </a:p>
          <a:p>
            <a:pPr algn="l"/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유효 사거리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지대공 </a:t>
            </a:r>
            <a:r>
              <a:rPr lang="en-US" altLang="ko-KR" sz="9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155km</a:t>
            </a:r>
          </a:p>
          <a:p>
            <a:pPr algn="l"/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9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                </a:t>
            </a:r>
            <a:r>
              <a:rPr lang="ko-KR" altLang="en-US" sz="9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지대지 </a:t>
            </a:r>
            <a:r>
              <a:rPr lang="en-US" altLang="ko-KR" sz="9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183km</a:t>
            </a:r>
          </a:p>
          <a:p>
            <a:pPr algn="l"/>
            <a:r>
              <a:rPr lang="ko-KR" altLang="en-US" sz="9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유도탄</a:t>
            </a:r>
            <a:r>
              <a:rPr lang="ko-KR" altLang="en-US" sz="9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속도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마하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3.4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664968" y="2116594"/>
            <a:ext cx="1963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나이키유도탄</a:t>
            </a:r>
            <a:r>
              <a:rPr lang="en-US" altLang="ko-KR" b="1" dirty="0"/>
              <a:t>(NIKE MISSILE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행사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전시관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보훈장비 전시장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69" name="순서도: 연결자 68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01272" y="11967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0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3 0 3 0 4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63798" y="2356913"/>
            <a:ext cx="13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미래</a:t>
            </a:r>
            <a:r>
              <a:rPr lang="ko-KR" altLang="en-US" sz="1100" dirty="0" err="1">
                <a:latin typeface="돋움" panose="020B0600000101010101" pitchFamily="50" charset="-127"/>
                <a:ea typeface="돋움" panose="020B0600000101010101" pitchFamily="50" charset="-127"/>
              </a:rPr>
              <a:t>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호국철도 기념관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482" y="335699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863" y="306896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보훈장비 전시장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940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4232921" y="1299353"/>
            <a:ext cx="3312368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보훈장비 전시장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053411"/>
              </p:ext>
            </p:extLst>
          </p:nvPr>
        </p:nvGraphicFramePr>
        <p:xfrm>
          <a:off x="7714668" y="781383"/>
          <a:ext cx="2024950" cy="247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보훈장비 전시장 이미지 및 텍스트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이미지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(1-25)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파일로 첨부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안장시설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참배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추모 시설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행사</a:t>
            </a:r>
            <a:r>
              <a:rPr lang="en-US" altLang="ko-KR" sz="1100" b="1" dirty="0" smtClean="0">
                <a:solidFill>
                  <a:srgbClr val="FF0000"/>
                </a:solidFill>
                <a:ea typeface="나눔고딕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전시관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현충관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행사</a:t>
            </a:r>
            <a:r>
              <a:rPr lang="en-US" altLang="ko-KR" sz="1300" b="1" dirty="0" smtClean="0">
                <a:latin typeface="+mj-ea"/>
                <a:ea typeface="+mj-ea"/>
              </a:rPr>
              <a:t>/</a:t>
            </a:r>
            <a:r>
              <a:rPr lang="ko-KR" altLang="en-US" sz="1300" b="1" dirty="0" smtClean="0">
                <a:latin typeface="+mj-ea"/>
                <a:ea typeface="+mj-ea"/>
              </a:rPr>
              <a:t>전시관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보훈장비 전시장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7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360712" y="2457036"/>
            <a:ext cx="1869459" cy="1259996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    23. </a:t>
            </a:r>
            <a:r>
              <a:rPr lang="ko-KR" altLang="en-US" sz="1050" dirty="0">
                <a:latin typeface="굴림" panose="020B0600000101010101" pitchFamily="50" charset="-127"/>
                <a:ea typeface="굴림" panose="020B0600000101010101" pitchFamily="50" charset="-127"/>
              </a:rPr>
              <a:t>닻</a:t>
            </a:r>
            <a:r>
              <a:rPr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.JPG</a:t>
            </a:r>
            <a:endParaRPr lang="ko-KR" altLang="en-US" sz="10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439537" y="2970057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9" name="아래쪽 화살표 58"/>
          <p:cNvSpPr/>
          <p:nvPr/>
        </p:nvSpPr>
        <p:spPr>
          <a:xfrm>
            <a:off x="6824439" y="5488457"/>
            <a:ext cx="1338263" cy="885825"/>
          </a:xfrm>
          <a:prstGeom prst="downArrow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다음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페이지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이어서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위패봉안실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첨부파일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1-25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텍스트영역 한글 첨부파일 참고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61" name="TextBox 60"/>
          <p:cNvSpPr txBox="1"/>
          <p:nvPr/>
        </p:nvSpPr>
        <p:spPr>
          <a:xfrm>
            <a:off x="2374647" y="3891748"/>
            <a:ext cx="18845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항구나 얕은 바다에서 함선을 정박시키거나 계류용 </a:t>
            </a:r>
            <a:r>
              <a:rPr lang="ko-KR" altLang="en-US" sz="800" dirty="0" err="1">
                <a:latin typeface="+mn-ea"/>
                <a:ea typeface="+mn-ea"/>
              </a:rPr>
              <a:t>부이</a:t>
            </a:r>
            <a:r>
              <a:rPr lang="en-US" altLang="ko-KR" sz="800" dirty="0">
                <a:latin typeface="+mn-ea"/>
                <a:ea typeface="+mn-ea"/>
              </a:rPr>
              <a:t>(BUOY)</a:t>
            </a:r>
            <a:r>
              <a:rPr lang="ko-KR" altLang="en-US" sz="800" dirty="0">
                <a:latin typeface="+mn-ea"/>
                <a:ea typeface="+mn-ea"/>
              </a:rPr>
              <a:t>를 고정시키는 장구이며</a:t>
            </a:r>
            <a:r>
              <a:rPr lang="en-US" altLang="ko-KR" sz="800" dirty="0">
                <a:latin typeface="+mn-ea"/>
                <a:ea typeface="+mn-ea"/>
              </a:rPr>
              <a:t>, </a:t>
            </a:r>
            <a:r>
              <a:rPr lang="ko-KR" altLang="en-US" sz="800" dirty="0">
                <a:latin typeface="+mn-ea"/>
                <a:ea typeface="+mn-ea"/>
              </a:rPr>
              <a:t>닻과 함선</a:t>
            </a:r>
            <a:r>
              <a:rPr lang="en-US" altLang="ko-KR" sz="800" dirty="0">
                <a:latin typeface="+mn-ea"/>
                <a:ea typeface="+mn-ea"/>
              </a:rPr>
              <a:t>/</a:t>
            </a:r>
            <a:r>
              <a:rPr lang="ko-KR" altLang="en-US" sz="800" dirty="0" err="1">
                <a:latin typeface="+mn-ea"/>
                <a:ea typeface="+mn-ea"/>
              </a:rPr>
              <a:t>부이는</a:t>
            </a:r>
            <a:r>
              <a:rPr lang="ko-KR" altLang="en-US" sz="800" dirty="0">
                <a:latin typeface="+mn-ea"/>
                <a:ea typeface="+mn-ea"/>
              </a:rPr>
              <a:t> 닻줄</a:t>
            </a:r>
            <a:r>
              <a:rPr lang="en-US" altLang="ko-KR" sz="800" dirty="0">
                <a:latin typeface="+mn-ea"/>
                <a:ea typeface="+mn-ea"/>
              </a:rPr>
              <a:t>(ANCHOR CHAIN)</a:t>
            </a:r>
            <a:r>
              <a:rPr lang="ko-KR" altLang="en-US" sz="800" dirty="0">
                <a:latin typeface="+mn-ea"/>
                <a:ea typeface="+mn-ea"/>
              </a:rPr>
              <a:t>로 연결된다</a:t>
            </a:r>
            <a:r>
              <a:rPr lang="en-US" altLang="ko-KR" sz="800" dirty="0">
                <a:latin typeface="+mn-ea"/>
                <a:ea typeface="+mn-ea"/>
              </a:rPr>
              <a:t>. </a:t>
            </a:r>
            <a:r>
              <a:rPr lang="ko-KR" altLang="en-US" sz="800" dirty="0">
                <a:latin typeface="+mn-ea"/>
                <a:ea typeface="+mn-ea"/>
              </a:rPr>
              <a:t>이 닻은 함선을 계류시키기 위한 </a:t>
            </a:r>
            <a:r>
              <a:rPr lang="ko-KR" altLang="en-US" sz="800" dirty="0" err="1">
                <a:latin typeface="+mn-ea"/>
                <a:ea typeface="+mn-ea"/>
              </a:rPr>
              <a:t>부이를</a:t>
            </a:r>
            <a:r>
              <a:rPr lang="ko-KR" altLang="en-US" sz="800" dirty="0">
                <a:latin typeface="+mn-ea"/>
                <a:ea typeface="+mn-ea"/>
              </a:rPr>
              <a:t> 해저에 고정시키는데 사용되며 </a:t>
            </a:r>
            <a:r>
              <a:rPr lang="en-US" altLang="ko-KR" sz="800" dirty="0">
                <a:latin typeface="+mn-ea"/>
                <a:ea typeface="+mn-ea"/>
              </a:rPr>
              <a:t>1945</a:t>
            </a:r>
            <a:r>
              <a:rPr lang="ko-KR" altLang="en-US" sz="800" dirty="0">
                <a:latin typeface="+mn-ea"/>
                <a:ea typeface="+mn-ea"/>
              </a:rPr>
              <a:t>년에 제작되어 인천함에서 사용되었다</a:t>
            </a:r>
            <a:r>
              <a:rPr lang="en-US" altLang="ko-KR" sz="800" dirty="0">
                <a:latin typeface="+mn-ea"/>
                <a:ea typeface="+mn-ea"/>
              </a:rPr>
              <a:t>. </a:t>
            </a:r>
            <a:r>
              <a:rPr lang="ko-KR" altLang="en-US" sz="800" dirty="0">
                <a:latin typeface="+mn-ea"/>
                <a:ea typeface="+mn-ea"/>
              </a:rPr>
              <a:t>닻은 해군의 상징물로 널리 </a:t>
            </a:r>
            <a:r>
              <a:rPr lang="ko-KR" altLang="en-US" sz="800" dirty="0" err="1">
                <a:latin typeface="+mn-ea"/>
                <a:ea typeface="+mn-ea"/>
              </a:rPr>
              <a:t>알려져있다</a:t>
            </a:r>
            <a:r>
              <a:rPr lang="en-US" altLang="ko-KR" sz="800" dirty="0">
                <a:latin typeface="+mn-ea"/>
                <a:ea typeface="+mn-ea"/>
              </a:rPr>
              <a:t>.</a:t>
            </a:r>
          </a:p>
          <a:p>
            <a:pPr algn="l" latinLnBrk="1"/>
            <a:r>
              <a:rPr lang="en-US" altLang="ko-KR" sz="800" dirty="0">
                <a:latin typeface="+mn-ea"/>
                <a:ea typeface="+mn-ea"/>
              </a:rPr>
              <a:t>* </a:t>
            </a:r>
            <a:r>
              <a:rPr lang="ko-KR" altLang="en-US" sz="800" dirty="0">
                <a:latin typeface="+mn-ea"/>
                <a:ea typeface="+mn-ea"/>
              </a:rPr>
              <a:t>제원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너    비</a:t>
            </a:r>
            <a:r>
              <a:rPr lang="en-US" altLang="ko-KR" sz="800" dirty="0">
                <a:latin typeface="+mn-ea"/>
                <a:ea typeface="+mn-ea"/>
              </a:rPr>
              <a:t>: 1.5m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길    이</a:t>
            </a:r>
            <a:r>
              <a:rPr lang="en-US" altLang="ko-KR" sz="800" dirty="0">
                <a:latin typeface="+mn-ea"/>
                <a:ea typeface="+mn-ea"/>
              </a:rPr>
              <a:t>: 2.3m</a:t>
            </a:r>
          </a:p>
          <a:p>
            <a:pPr algn="l" latinLnBrk="1"/>
            <a:r>
              <a:rPr lang="ko-KR" altLang="en-US" sz="800" dirty="0" err="1">
                <a:latin typeface="+mn-ea"/>
                <a:ea typeface="+mn-ea"/>
              </a:rPr>
              <a:t>높</a:t>
            </a:r>
            <a:r>
              <a:rPr lang="ko-KR" altLang="en-US" sz="800" dirty="0">
                <a:latin typeface="+mn-ea"/>
                <a:ea typeface="+mn-ea"/>
              </a:rPr>
              <a:t>    이</a:t>
            </a:r>
            <a:r>
              <a:rPr lang="en-US" altLang="ko-KR" sz="800" dirty="0">
                <a:latin typeface="+mn-ea"/>
                <a:ea typeface="+mn-ea"/>
              </a:rPr>
              <a:t>: 1.3m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무    게</a:t>
            </a:r>
            <a:r>
              <a:rPr lang="en-US" altLang="ko-KR" sz="800" dirty="0">
                <a:latin typeface="+mn-ea"/>
                <a:ea typeface="+mn-ea"/>
              </a:rPr>
              <a:t>: 3,000kg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439536" y="2096996"/>
            <a:ext cx="17906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닻</a:t>
            </a:r>
            <a:r>
              <a:rPr lang="en-US" altLang="ko-KR" sz="1050" b="1" dirty="0"/>
              <a:t>(ANCHOR</a:t>
            </a:r>
            <a:r>
              <a:rPr lang="en-US" altLang="ko-KR" sz="1050" b="1" dirty="0" smtClean="0"/>
              <a:t>)</a:t>
            </a:r>
            <a:endParaRPr lang="en-US" altLang="ko-KR" sz="1050" dirty="0"/>
          </a:p>
        </p:txBody>
      </p:sp>
      <p:sp>
        <p:nvSpPr>
          <p:cNvPr id="63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4638716" y="2476634"/>
            <a:ext cx="1869459" cy="1240398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24.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대공포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.JPG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" name="순서도: 연결자 6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4717541" y="2989655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52651" y="3911346"/>
            <a:ext cx="188452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제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차 세계대전 때 미국에서 개발된 대공화기로서 트럭에 장착하여 사용되며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도하능력과 기동성이 뛰어나 공중 및 지상표적에 대해 효과적으로 대응할 수 있는 무기다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. 1970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년 우리 군 장비 현대화 계획에 의거하여 미국으로부터 도입되었다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algn="l"/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* 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제원</a:t>
            </a:r>
          </a:p>
          <a:p>
            <a:pPr algn="l"/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너    비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: 1.4m</a:t>
            </a:r>
          </a:p>
          <a:p>
            <a:pPr algn="l"/>
            <a:r>
              <a:rPr lang="ko-KR" altLang="en-US" sz="900" dirty="0" err="1">
                <a:latin typeface="돋움" panose="020B0600000101010101" pitchFamily="50" charset="-127"/>
                <a:ea typeface="돋움" panose="020B0600000101010101" pitchFamily="50" charset="-127"/>
              </a:rPr>
              <a:t>높</a:t>
            </a:r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    이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: 1.91m</a:t>
            </a:r>
          </a:p>
          <a:p>
            <a:pPr algn="l"/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무    게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: 1,116kg</a:t>
            </a:r>
          </a:p>
          <a:p>
            <a:pPr algn="l"/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고 저 각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: -10°~ 90°</a:t>
            </a:r>
          </a:p>
          <a:p>
            <a:pPr algn="l"/>
            <a:r>
              <a:rPr lang="ko-KR" altLang="en-US" sz="900" dirty="0">
                <a:latin typeface="돋움" panose="020B0600000101010101" pitchFamily="50" charset="-127"/>
                <a:ea typeface="돋움" panose="020B0600000101010101" pitchFamily="50" charset="-127"/>
              </a:rPr>
              <a:t>방향이동</a:t>
            </a:r>
            <a:r>
              <a:rPr lang="en-US" altLang="ko-KR" sz="900" dirty="0">
                <a:latin typeface="돋움" panose="020B0600000101010101" pitchFamily="50" charset="-127"/>
                <a:ea typeface="돋움" panose="020B0600000101010101" pitchFamily="50" charset="-127"/>
              </a:rPr>
              <a:t>: 360°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664968" y="2116594"/>
            <a:ext cx="1963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대공포</a:t>
            </a:r>
            <a:r>
              <a:rPr lang="en-US" altLang="ko-KR" b="1" dirty="0"/>
              <a:t>(M450D</a:t>
            </a:r>
            <a:r>
              <a:rPr lang="en-US" altLang="ko-KR" b="1" dirty="0" smtClean="0"/>
              <a:t>)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행사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전시관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보훈장비 전시장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69" name="순서도: 연결자 68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01272" y="11967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0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3 0 3 0 4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63798" y="2356913"/>
            <a:ext cx="13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미래</a:t>
            </a:r>
            <a:r>
              <a:rPr lang="ko-KR" altLang="en-US" sz="1100" dirty="0" err="1">
                <a:latin typeface="돋움" panose="020B0600000101010101" pitchFamily="50" charset="-127"/>
                <a:ea typeface="돋움" panose="020B0600000101010101" pitchFamily="50" charset="-127"/>
              </a:rPr>
              <a:t>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호국철도 기념관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482" y="335699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863" y="306896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보훈장비 전시장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278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4232921" y="1299353"/>
            <a:ext cx="3312368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보훈장비 전시장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397436"/>
              </p:ext>
            </p:extLst>
          </p:nvPr>
        </p:nvGraphicFramePr>
        <p:xfrm>
          <a:off x="7714668" y="781383"/>
          <a:ext cx="2024950" cy="247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보훈장비 전시장 이미지 및 텍스트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이미지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(1-25)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파일로 첨부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4432776" y="1340768"/>
            <a:ext cx="3260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안장시설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참배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추모 시설      </a:t>
            </a:r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행사</a:t>
            </a:r>
            <a:r>
              <a:rPr lang="en-US" altLang="ko-KR" sz="1100" b="1" dirty="0" smtClean="0">
                <a:solidFill>
                  <a:srgbClr val="FF0000"/>
                </a:solidFill>
                <a:ea typeface="나눔고딕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전시관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현충관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행사</a:t>
            </a:r>
            <a:r>
              <a:rPr lang="en-US" altLang="ko-KR" sz="1300" b="1" dirty="0" smtClean="0">
                <a:latin typeface="+mj-ea"/>
                <a:ea typeface="+mj-ea"/>
              </a:rPr>
              <a:t>/</a:t>
            </a:r>
            <a:r>
              <a:rPr lang="ko-KR" altLang="en-US" sz="1300" b="1" dirty="0" smtClean="0">
                <a:latin typeface="+mj-ea"/>
                <a:ea typeface="+mj-ea"/>
              </a:rPr>
              <a:t>전시관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보훈장비 전시장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7" name="사각형: 둥근 모서리 80">
            <a:extLst>
              <a:ext uri="{FF2B5EF4-FFF2-40B4-BE49-F238E27FC236}">
                <a16:creationId xmlns:a16="http://schemas.microsoft.com/office/drawing/2014/main" xmlns="" id="{B060D998-9FAA-4887-BD16-5AEA5957260E}"/>
              </a:ext>
            </a:extLst>
          </p:cNvPr>
          <p:cNvSpPr/>
          <p:nvPr/>
        </p:nvSpPr>
        <p:spPr bwMode="auto">
          <a:xfrm>
            <a:off x="2360712" y="2457036"/>
            <a:ext cx="1869459" cy="1259996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    25. </a:t>
            </a:r>
            <a:r>
              <a:rPr lang="ko-KR" altLang="en-US" sz="1050" dirty="0" err="1">
                <a:latin typeface="굴림" panose="020B0600000101010101" pitchFamily="50" charset="-127"/>
                <a:ea typeface="굴림" panose="020B0600000101010101" pitchFamily="50" charset="-127"/>
              </a:rPr>
              <a:t>사격통제레이다</a:t>
            </a:r>
            <a:r>
              <a:rPr lang="en-US" altLang="ko-KR" sz="1050" dirty="0">
                <a:latin typeface="굴림" panose="020B0600000101010101" pitchFamily="50" charset="-127"/>
                <a:ea typeface="굴림" panose="020B0600000101010101" pitchFamily="50" charset="-127"/>
              </a:rPr>
              <a:t>.JPG</a:t>
            </a:r>
            <a:endParaRPr lang="ko-KR" altLang="en-US" sz="10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439537" y="2970057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9" name="아래쪽 화살표 58"/>
          <p:cNvSpPr/>
          <p:nvPr/>
        </p:nvSpPr>
        <p:spPr>
          <a:xfrm>
            <a:off x="6824439" y="5488457"/>
            <a:ext cx="1338263" cy="885825"/>
          </a:xfrm>
          <a:prstGeom prst="downArrow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다음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페이지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이어서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메뉴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위패봉안실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첨부파일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1-25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첨부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텍스트영역 한글 첨부파일 참고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61" name="TextBox 60"/>
          <p:cNvSpPr txBox="1"/>
          <p:nvPr/>
        </p:nvSpPr>
        <p:spPr>
          <a:xfrm>
            <a:off x="2374647" y="3891748"/>
            <a:ext cx="18845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미국 </a:t>
            </a:r>
            <a:r>
              <a:rPr lang="en-US" altLang="ko-KR" sz="800" dirty="0">
                <a:latin typeface="+mn-ea"/>
                <a:ea typeface="+mn-ea"/>
              </a:rPr>
              <a:t>GENERAL ELECTRIC</a:t>
            </a:r>
            <a:r>
              <a:rPr lang="ko-KR" altLang="en-US" sz="800" dirty="0">
                <a:latin typeface="+mn-ea"/>
                <a:ea typeface="+mn-ea"/>
              </a:rPr>
              <a:t>사</a:t>
            </a:r>
            <a:r>
              <a:rPr lang="en-US" altLang="ko-KR" sz="800" dirty="0">
                <a:latin typeface="+mn-ea"/>
                <a:ea typeface="+mn-ea"/>
              </a:rPr>
              <a:t>, 1944</a:t>
            </a:r>
            <a:r>
              <a:rPr lang="ko-KR" altLang="en-US" sz="800" dirty="0">
                <a:latin typeface="+mn-ea"/>
                <a:ea typeface="+mn-ea"/>
              </a:rPr>
              <a:t>년 제작</a:t>
            </a:r>
            <a:r>
              <a:rPr lang="en-US" altLang="ko-KR" sz="800" dirty="0">
                <a:latin typeface="+mn-ea"/>
                <a:ea typeface="+mn-ea"/>
              </a:rPr>
              <a:t>. </a:t>
            </a:r>
            <a:r>
              <a:rPr lang="ko-KR" altLang="en-US" sz="800" dirty="0">
                <a:latin typeface="+mn-ea"/>
                <a:ea typeface="+mn-ea"/>
              </a:rPr>
              <a:t>구축함에 탑재하여 적의 수상표적을 탐색</a:t>
            </a:r>
            <a:r>
              <a:rPr lang="en-US" altLang="ko-KR" sz="800" dirty="0">
                <a:latin typeface="+mn-ea"/>
                <a:ea typeface="+mn-ea"/>
              </a:rPr>
              <a:t>, </a:t>
            </a:r>
            <a:r>
              <a:rPr lang="ko-KR" altLang="en-US" sz="800" dirty="0">
                <a:latin typeface="+mn-ea"/>
                <a:ea typeface="+mn-ea"/>
              </a:rPr>
              <a:t>추적하는 장비로서 우리 해군에는 </a:t>
            </a:r>
            <a:r>
              <a:rPr lang="en-US" altLang="ko-KR" sz="800" dirty="0">
                <a:latin typeface="+mn-ea"/>
                <a:ea typeface="+mn-ea"/>
              </a:rPr>
              <a:t>1973</a:t>
            </a:r>
            <a:r>
              <a:rPr lang="ko-KR" altLang="en-US" sz="800" dirty="0">
                <a:latin typeface="+mn-ea"/>
                <a:ea typeface="+mn-ea"/>
              </a:rPr>
              <a:t>년에 도입되어 </a:t>
            </a:r>
            <a:r>
              <a:rPr lang="en-US" altLang="ko-KR" sz="800" dirty="0">
                <a:latin typeface="+mn-ea"/>
                <a:ea typeface="+mn-ea"/>
              </a:rPr>
              <a:t>5"/38</a:t>
            </a:r>
            <a:r>
              <a:rPr lang="ko-KR" altLang="en-US" sz="800" dirty="0">
                <a:latin typeface="+mn-ea"/>
                <a:ea typeface="+mn-ea"/>
              </a:rPr>
              <a:t>함포 사격통제 장비로 사용되었다</a:t>
            </a:r>
            <a:r>
              <a:rPr lang="en-US" altLang="ko-KR" sz="800" dirty="0">
                <a:latin typeface="+mn-ea"/>
                <a:ea typeface="+mn-ea"/>
              </a:rPr>
              <a:t>.</a:t>
            </a:r>
          </a:p>
          <a:p>
            <a:pPr algn="l" latinLnBrk="1"/>
            <a:r>
              <a:rPr lang="en-US" altLang="ko-KR" sz="800" dirty="0">
                <a:latin typeface="+mn-ea"/>
                <a:ea typeface="+mn-ea"/>
              </a:rPr>
              <a:t>* </a:t>
            </a:r>
            <a:r>
              <a:rPr lang="ko-KR" altLang="en-US" sz="800" dirty="0">
                <a:latin typeface="+mn-ea"/>
                <a:ea typeface="+mn-ea"/>
              </a:rPr>
              <a:t>제원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너    비</a:t>
            </a:r>
            <a:r>
              <a:rPr lang="en-US" altLang="ko-KR" sz="800" dirty="0">
                <a:latin typeface="+mn-ea"/>
                <a:ea typeface="+mn-ea"/>
              </a:rPr>
              <a:t>: 3.2m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길    이</a:t>
            </a:r>
            <a:r>
              <a:rPr lang="en-US" altLang="ko-KR" sz="800" dirty="0">
                <a:latin typeface="+mn-ea"/>
                <a:ea typeface="+mn-ea"/>
              </a:rPr>
              <a:t>: 4.2m</a:t>
            </a:r>
          </a:p>
          <a:p>
            <a:pPr algn="l" latinLnBrk="1"/>
            <a:r>
              <a:rPr lang="ko-KR" altLang="en-US" sz="800" dirty="0" err="1">
                <a:latin typeface="+mn-ea"/>
                <a:ea typeface="+mn-ea"/>
              </a:rPr>
              <a:t>높</a:t>
            </a:r>
            <a:r>
              <a:rPr lang="ko-KR" altLang="en-US" sz="800" dirty="0">
                <a:latin typeface="+mn-ea"/>
                <a:ea typeface="+mn-ea"/>
              </a:rPr>
              <a:t>    이</a:t>
            </a:r>
            <a:r>
              <a:rPr lang="en-US" altLang="ko-KR" sz="800" dirty="0">
                <a:latin typeface="+mn-ea"/>
                <a:ea typeface="+mn-ea"/>
              </a:rPr>
              <a:t>: 4.5m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무    게</a:t>
            </a:r>
            <a:r>
              <a:rPr lang="en-US" altLang="ko-KR" sz="800" dirty="0">
                <a:latin typeface="+mn-ea"/>
                <a:ea typeface="+mn-ea"/>
              </a:rPr>
              <a:t>: 15ton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추정방식</a:t>
            </a:r>
            <a:r>
              <a:rPr lang="en-US" altLang="ko-KR" sz="800" dirty="0">
                <a:latin typeface="+mn-ea"/>
                <a:ea typeface="+mn-ea"/>
              </a:rPr>
              <a:t>: </a:t>
            </a:r>
            <a:r>
              <a:rPr lang="ko-KR" altLang="en-US" sz="800" dirty="0">
                <a:latin typeface="+mn-ea"/>
                <a:ea typeface="+mn-ea"/>
              </a:rPr>
              <a:t>탐색</a:t>
            </a:r>
            <a:r>
              <a:rPr lang="en-US" altLang="ko-KR" sz="800" dirty="0">
                <a:latin typeface="+mn-ea"/>
                <a:ea typeface="+mn-ea"/>
              </a:rPr>
              <a:t>, </a:t>
            </a:r>
            <a:r>
              <a:rPr lang="ko-KR" altLang="en-US" sz="800" dirty="0">
                <a:latin typeface="+mn-ea"/>
                <a:ea typeface="+mn-ea"/>
              </a:rPr>
              <a:t>포착</a:t>
            </a:r>
            <a:r>
              <a:rPr lang="en-US" altLang="ko-KR" sz="800" dirty="0">
                <a:latin typeface="+mn-ea"/>
                <a:ea typeface="+mn-ea"/>
              </a:rPr>
              <a:t>, </a:t>
            </a:r>
            <a:r>
              <a:rPr lang="ko-KR" altLang="en-US" sz="800" dirty="0">
                <a:latin typeface="+mn-ea"/>
                <a:ea typeface="+mn-ea"/>
              </a:rPr>
              <a:t>추적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최대추적거리</a:t>
            </a:r>
            <a:r>
              <a:rPr lang="en-US" altLang="ko-KR" sz="800" dirty="0">
                <a:latin typeface="+mn-ea"/>
                <a:ea typeface="+mn-ea"/>
              </a:rPr>
              <a:t>: 91,440km</a:t>
            </a:r>
          </a:p>
          <a:p>
            <a:pPr algn="l" latinLnBrk="1"/>
            <a:r>
              <a:rPr lang="ko-KR" altLang="en-US" sz="800" dirty="0">
                <a:latin typeface="+mn-ea"/>
                <a:ea typeface="+mn-ea"/>
              </a:rPr>
              <a:t>추적가능속도</a:t>
            </a:r>
            <a:r>
              <a:rPr lang="en-US" altLang="ko-KR" sz="800" dirty="0">
                <a:latin typeface="+mn-ea"/>
                <a:ea typeface="+mn-ea"/>
              </a:rPr>
              <a:t>: 1,482m/h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439535" y="2096996"/>
            <a:ext cx="19932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/>
              <a:t>사격통제용레이다</a:t>
            </a:r>
            <a:r>
              <a:rPr lang="en-US" altLang="ko-KR" sz="1050" b="1" dirty="0"/>
              <a:t>(MK25R/D)</a:t>
            </a:r>
            <a:endParaRPr lang="ko-KR" altLang="en-US" sz="10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행사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전시관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보훈장비 전시장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63" name="순서도: 연결자 62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01272" y="11967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4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3 0 3 0 4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63798" y="2356913"/>
            <a:ext cx="13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미래</a:t>
            </a:r>
            <a:r>
              <a:rPr lang="ko-KR" altLang="en-US" sz="1100" dirty="0" err="1">
                <a:latin typeface="돋움" panose="020B0600000101010101" pitchFamily="50" charset="-127"/>
                <a:ea typeface="돋움" panose="020B0600000101010101" pitchFamily="50" charset="-127"/>
              </a:rPr>
              <a:t>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호국철도 기념관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482" y="335699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863" y="306896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보훈장비 전시장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48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1799641" y="1299353"/>
            <a:ext cx="4808560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602025"/>
              </p:ext>
            </p:extLst>
          </p:nvPr>
        </p:nvGraphicFramePr>
        <p:xfrm>
          <a:off x="7714668" y="781383"/>
          <a:ext cx="2024950" cy="283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안장</a:t>
                      </a:r>
                      <a:r>
                        <a:rPr lang="en-US" altLang="ko-KR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이장 메뉴 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안장</a:t>
                      </a:r>
                      <a:r>
                        <a:rPr lang="en-US" altLang="ko-KR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이장이란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Footer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영역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안장 신청 </a:t>
                      </a:r>
                      <a:r>
                        <a:rPr lang="ko-KR" altLang="en-US" sz="8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클릭시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https://www.ncms.go.kr/NationalCemetery/application/bury/select/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이동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이장 신청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https://www.ncms.go.kr/NationalCemetery/application/transfer/select/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2014051" y="1340768"/>
            <a:ext cx="5429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안장안내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>
                <a:ea typeface="나눔고딕"/>
              </a:rPr>
              <a:t>일일합동 안장식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>
                <a:ea typeface="나눔고딕"/>
              </a:rPr>
              <a:t>각종 신청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>
                <a:ea typeface="나눔고딕"/>
              </a:rPr>
              <a:t>신청서식 </a:t>
            </a:r>
            <a:r>
              <a:rPr lang="ko-KR" altLang="en-US" sz="1100" dirty="0" err="1">
                <a:ea typeface="나눔고딕"/>
              </a:rPr>
              <a:t>내려받기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56252" y="3684180"/>
            <a:ext cx="19212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 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https://www.dnc.go.kr/html/kr/comp/comp_01010202.html</a:t>
            </a:r>
            <a:endParaRPr lang="ko-KR" altLang="en-US" dirty="0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717534" y="106511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안장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이장       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3861048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357301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위패 봉안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422207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3934040"/>
            <a:ext cx="1215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배우자 합장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4619650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5335A4D-EC9B-5F68-544F-CA5F5D5E00B0}"/>
              </a:ext>
            </a:extLst>
          </p:cNvPr>
          <p:cNvSpPr txBox="1"/>
          <p:nvPr/>
        </p:nvSpPr>
        <p:spPr>
          <a:xfrm>
            <a:off x="297648" y="4233960"/>
            <a:ext cx="11905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생전 안장대상 </a:t>
            </a:r>
            <a:endParaRPr lang="en-US" altLang="ko-KR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결정 신청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4833" y="1988840"/>
            <a:ext cx="292068" cy="276999"/>
            <a:chOff x="3162018" y="2162933"/>
            <a:chExt cx="292068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>
                <a:latin typeface="+mj-ea"/>
                <a:ea typeface="+mj-ea"/>
              </a:rPr>
              <a:t>안장 안내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E704A7-D916-6834-160F-1B5E53D19230}"/>
              </a:ext>
            </a:extLst>
          </p:cNvPr>
          <p:cNvSpPr txBox="1"/>
          <p:nvPr/>
        </p:nvSpPr>
        <p:spPr>
          <a:xfrm>
            <a:off x="344488" y="234888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대상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0728C2-82BA-BD1B-0CD3-16D490DB2E7E}"/>
              </a:ext>
            </a:extLst>
          </p:cNvPr>
          <p:cNvSpPr txBox="1"/>
          <p:nvPr/>
        </p:nvSpPr>
        <p:spPr>
          <a:xfrm>
            <a:off x="344488" y="259132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절차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C6E9A8F-6C82-6C54-82C3-F29E90105464}"/>
              </a:ext>
            </a:extLst>
          </p:cNvPr>
          <p:cNvSpPr txBox="1"/>
          <p:nvPr/>
        </p:nvSpPr>
        <p:spPr>
          <a:xfrm>
            <a:off x="344488" y="2852936"/>
            <a:ext cx="1340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안장</a:t>
            </a:r>
            <a:r>
              <a:rPr lang="en-US" altLang="ko-KR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이장 </a:t>
            </a:r>
            <a:r>
              <a:rPr lang="ko-KR" altLang="en-US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신청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안장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이장 신청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2578857" y="103495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100228" y="20219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1729" y="5661248"/>
            <a:ext cx="5594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안장 신청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https://www.ncms.go.kr/NationalCemetery/application/bury/select/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88262" y="6093296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3638926" y="1844824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Ｔ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０１０１０１０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안장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이장 신청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176645" y="508610"/>
            <a:ext cx="37763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마당 ＞ 안장안내 ＞ 안장／이장 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안장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이장신청</a:t>
            </a:r>
            <a:endParaRPr lang="ko-KR" altLang="en-US" dirty="0"/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072680" y="2132856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01" y="2425242"/>
            <a:ext cx="4900187" cy="316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409464" y="3394484"/>
            <a:ext cx="182038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914978" y="3388360"/>
            <a:ext cx="182038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072" y="5157192"/>
            <a:ext cx="1150937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80" y="5184621"/>
            <a:ext cx="66357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1712640" y="5919083"/>
            <a:ext cx="5885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 신청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https://www.ncms.go.kr/NationalCemetery/application/transfer/select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51757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관련 사이트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092684"/>
              </p:ext>
            </p:extLst>
          </p:nvPr>
        </p:nvGraphicFramePr>
        <p:xfrm>
          <a:off x="7714668" y="781383"/>
          <a:ext cx="2024950" cy="258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2depth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메뉴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한줄로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표시되어 보여집니다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관련사이트 이미지 및 텍스트 영역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 시 해당 사이트로 이동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012538" y="1299353"/>
            <a:ext cx="4604758" cy="472302"/>
            <a:chOff x="2260591" y="1299353"/>
            <a:chExt cx="4604758" cy="47230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D13A5C26-CB9D-CCE2-95F7-BFA1F7DCE1BB}"/>
                </a:ext>
              </a:extLst>
            </p:cNvPr>
            <p:cNvSpPr/>
            <p:nvPr/>
          </p:nvSpPr>
          <p:spPr>
            <a:xfrm>
              <a:off x="2260591" y="1299353"/>
              <a:ext cx="4604758" cy="472302"/>
            </a:xfrm>
            <a:prstGeom prst="rect">
              <a:avLst/>
            </a:prstGeom>
            <a:solidFill>
              <a:schemeClr val="accent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3A892D6E-1530-5CAD-8CD5-90DD36CDAF27}"/>
                </a:ext>
              </a:extLst>
            </p:cNvPr>
            <p:cNvSpPr txBox="1"/>
            <p:nvPr/>
          </p:nvSpPr>
          <p:spPr>
            <a:xfrm>
              <a:off x="2290991" y="1340768"/>
              <a:ext cx="43902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buFontTx/>
                <a:buChar char="-"/>
              </a:pPr>
              <a:r>
                <a:rPr lang="ko-KR" altLang="en-US" sz="1100" dirty="0" smtClean="0">
                  <a:ea typeface="나눔고딕"/>
                </a:rPr>
                <a:t>인사말      </a:t>
              </a:r>
              <a:r>
                <a:rPr lang="en-US" altLang="ko-KR" sz="1100" dirty="0">
                  <a:ea typeface="나눔고딕"/>
                </a:rPr>
                <a:t>- </a:t>
              </a:r>
              <a:r>
                <a:rPr lang="ko-KR" altLang="en-US" sz="1100" dirty="0" smtClean="0">
                  <a:ea typeface="나눔고딕"/>
                </a:rPr>
                <a:t>연혁      </a:t>
              </a:r>
              <a:r>
                <a:rPr lang="en-US" altLang="ko-KR" sz="1100" b="1" dirty="0">
                  <a:solidFill>
                    <a:srgbClr val="FF0000"/>
                  </a:solidFill>
                  <a:ea typeface="나눔고딕"/>
                </a:rPr>
                <a:t>- </a:t>
              </a:r>
              <a:r>
                <a:rPr lang="ko-KR" altLang="en-US" sz="1100" b="1" dirty="0" smtClean="0">
                  <a:solidFill>
                    <a:srgbClr val="FF0000"/>
                  </a:solidFill>
                  <a:ea typeface="나눔고딕"/>
                </a:rPr>
                <a:t>관련 사이트      </a:t>
              </a:r>
              <a:r>
                <a:rPr lang="en-US" altLang="ko-KR" sz="1100" dirty="0" smtClean="0">
                  <a:ea typeface="나눔고딕"/>
                </a:rPr>
                <a:t>-</a:t>
              </a:r>
              <a:r>
                <a:rPr lang="ko-KR" altLang="en-US" sz="1100" dirty="0" smtClean="0">
                  <a:ea typeface="나눔고딕"/>
                </a:rPr>
                <a:t>조직 및 업무      </a:t>
              </a:r>
              <a:r>
                <a:rPr lang="en-US" altLang="ko-KR" sz="1100" dirty="0" smtClean="0">
                  <a:ea typeface="나눔고딕"/>
                </a:rPr>
                <a:t>-</a:t>
              </a:r>
              <a:r>
                <a:rPr lang="ko-KR" altLang="en-US" sz="1100" dirty="0" smtClean="0">
                  <a:ea typeface="나눔고딕"/>
                </a:rPr>
                <a:t>이용 안내      </a:t>
              </a:r>
              <a:endParaRPr lang="en-US" altLang="ko-KR" sz="1100" dirty="0">
                <a:ea typeface="나눔고딕"/>
              </a:endParaRPr>
            </a:p>
            <a:p>
              <a:pPr algn="l"/>
              <a:r>
                <a:rPr lang="en-US" altLang="ko-KR" sz="1100" dirty="0" smtClean="0">
                  <a:ea typeface="나눔고딕"/>
                </a:rPr>
                <a:t>-  </a:t>
              </a:r>
              <a:r>
                <a:rPr lang="ko-KR" altLang="en-US" sz="1100" dirty="0" smtClean="0">
                  <a:ea typeface="나눔고딕"/>
                </a:rPr>
                <a:t>안장묘역 위치안내       </a:t>
              </a:r>
              <a:r>
                <a:rPr lang="en-US" altLang="ko-KR" sz="1100" dirty="0" smtClean="0">
                  <a:ea typeface="나눔고딕"/>
                </a:rPr>
                <a:t>- </a:t>
              </a:r>
              <a:r>
                <a:rPr lang="ko-KR" altLang="en-US" sz="1100" dirty="0" err="1" smtClean="0">
                  <a:ea typeface="나눔고딕"/>
                </a:rPr>
                <a:t>보훈모시미</a:t>
              </a:r>
              <a:r>
                <a:rPr lang="ko-KR" altLang="en-US" sz="1100" dirty="0" smtClean="0">
                  <a:ea typeface="나눔고딕"/>
                </a:rPr>
                <a:t> 운행안내      </a:t>
              </a:r>
              <a:r>
                <a:rPr lang="en-US" altLang="ko-KR" sz="1100" dirty="0" smtClean="0">
                  <a:ea typeface="나눔고딕"/>
                </a:rPr>
                <a:t>- </a:t>
              </a:r>
              <a:r>
                <a:rPr lang="ko-KR" altLang="en-US" sz="1100" dirty="0" smtClean="0">
                  <a:ea typeface="나눔고딕"/>
                </a:rPr>
                <a:t>찾아오시는 길          </a:t>
              </a:r>
              <a:endParaRPr lang="ko-KR" altLang="en-US" sz="1100" dirty="0">
                <a:ea typeface="나눔고딕"/>
              </a:endParaRPr>
            </a:p>
          </p:txBody>
        </p:sp>
      </p:grp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관련 사이트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관련 사이트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en-US" altLang="ko-KR" dirty="0"/>
              <a:t>https://www.dnc.go.kr/html/kr/intr/intr_0605.html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4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관련 사이트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73280" y="126876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864768" y="1340768"/>
            <a:ext cx="182038" cy="196385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68" y="2140564"/>
            <a:ext cx="3528392" cy="3952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6054264" y="5805264"/>
            <a:ext cx="1419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관련사이트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336949" y="2457568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93375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조직 및 업무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547308"/>
              </p:ext>
            </p:extLst>
          </p:nvPr>
        </p:nvGraphicFramePr>
        <p:xfrm>
          <a:off x="7714668" y="781383"/>
          <a:ext cx="2024950" cy="268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2depth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메뉴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한줄로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표시되어 보여집니다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조직 및 업무 이미지 및 텍스트 영역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 시 해당 과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관리과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현충과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리스트로 이동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012538" y="1299353"/>
            <a:ext cx="4604758" cy="472302"/>
            <a:chOff x="2260591" y="1299353"/>
            <a:chExt cx="4604758" cy="47230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D13A5C26-CB9D-CCE2-95F7-BFA1F7DCE1BB}"/>
                </a:ext>
              </a:extLst>
            </p:cNvPr>
            <p:cNvSpPr/>
            <p:nvPr/>
          </p:nvSpPr>
          <p:spPr>
            <a:xfrm>
              <a:off x="2260591" y="1299353"/>
              <a:ext cx="4604758" cy="472302"/>
            </a:xfrm>
            <a:prstGeom prst="rect">
              <a:avLst/>
            </a:prstGeom>
            <a:solidFill>
              <a:schemeClr val="accent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3A892D6E-1530-5CAD-8CD5-90DD36CDAF27}"/>
                </a:ext>
              </a:extLst>
            </p:cNvPr>
            <p:cNvSpPr txBox="1"/>
            <p:nvPr/>
          </p:nvSpPr>
          <p:spPr>
            <a:xfrm>
              <a:off x="2290991" y="1340768"/>
              <a:ext cx="43902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buFontTx/>
                <a:buChar char="-"/>
              </a:pPr>
              <a:r>
                <a:rPr lang="ko-KR" altLang="en-US" sz="1100" dirty="0" smtClean="0">
                  <a:ea typeface="나눔고딕"/>
                </a:rPr>
                <a:t>인사말      </a:t>
              </a:r>
              <a:r>
                <a:rPr lang="en-US" altLang="ko-KR" sz="1100" dirty="0">
                  <a:ea typeface="나눔고딕"/>
                </a:rPr>
                <a:t>- </a:t>
              </a:r>
              <a:r>
                <a:rPr lang="ko-KR" altLang="en-US" sz="1100" dirty="0" smtClean="0">
                  <a:ea typeface="나눔고딕"/>
                </a:rPr>
                <a:t>연혁      </a:t>
              </a:r>
              <a:r>
                <a:rPr lang="en-US" altLang="ko-KR" sz="1100" b="1" dirty="0">
                  <a:solidFill>
                    <a:srgbClr val="FF0000"/>
                  </a:solidFill>
                  <a:ea typeface="나눔고딕"/>
                </a:rPr>
                <a:t>- </a:t>
              </a:r>
              <a:r>
                <a:rPr lang="ko-KR" altLang="en-US" sz="1100" dirty="0" smtClean="0">
                  <a:ea typeface="나눔고딕"/>
                </a:rPr>
                <a:t>관련 사이트      </a:t>
              </a:r>
              <a:r>
                <a:rPr lang="en-US" altLang="ko-KR" sz="1100" dirty="0" smtClean="0">
                  <a:ea typeface="나눔고딕"/>
                </a:rPr>
                <a:t>-</a:t>
              </a:r>
              <a:r>
                <a:rPr lang="ko-KR" altLang="en-US" sz="1100" b="1" dirty="0" smtClean="0">
                  <a:solidFill>
                    <a:srgbClr val="FF0000"/>
                  </a:solidFill>
                  <a:ea typeface="나눔고딕"/>
                </a:rPr>
                <a:t>조직 및 업무      </a:t>
              </a:r>
              <a:r>
                <a:rPr lang="en-US" altLang="ko-KR" sz="1100" dirty="0" smtClean="0">
                  <a:ea typeface="나눔고딕"/>
                </a:rPr>
                <a:t>-</a:t>
              </a:r>
              <a:r>
                <a:rPr lang="ko-KR" altLang="en-US" sz="1100" dirty="0" smtClean="0">
                  <a:ea typeface="나눔고딕"/>
                </a:rPr>
                <a:t>이용 안내      </a:t>
              </a:r>
              <a:endParaRPr lang="en-US" altLang="ko-KR" sz="1100" dirty="0">
                <a:ea typeface="나눔고딕"/>
              </a:endParaRPr>
            </a:p>
            <a:p>
              <a:pPr algn="l"/>
              <a:r>
                <a:rPr lang="en-US" altLang="ko-KR" sz="1100" dirty="0" smtClean="0">
                  <a:ea typeface="나눔고딕"/>
                </a:rPr>
                <a:t>-  </a:t>
              </a:r>
              <a:r>
                <a:rPr lang="ko-KR" altLang="en-US" sz="1100" dirty="0" smtClean="0">
                  <a:ea typeface="나눔고딕"/>
                </a:rPr>
                <a:t>안장묘역 위치안내       </a:t>
              </a:r>
              <a:r>
                <a:rPr lang="en-US" altLang="ko-KR" sz="1100" dirty="0" smtClean="0">
                  <a:ea typeface="나눔고딕"/>
                </a:rPr>
                <a:t>- </a:t>
              </a:r>
              <a:r>
                <a:rPr lang="ko-KR" altLang="en-US" sz="1100" dirty="0" err="1" smtClean="0">
                  <a:ea typeface="나눔고딕"/>
                </a:rPr>
                <a:t>보훈모시미</a:t>
              </a:r>
              <a:r>
                <a:rPr lang="ko-KR" altLang="en-US" sz="1100" dirty="0" smtClean="0">
                  <a:ea typeface="나눔고딕"/>
                </a:rPr>
                <a:t> 운행안내      </a:t>
              </a:r>
              <a:r>
                <a:rPr lang="en-US" altLang="ko-KR" sz="1100" dirty="0" smtClean="0">
                  <a:ea typeface="나눔고딕"/>
                </a:rPr>
                <a:t>- </a:t>
              </a:r>
              <a:r>
                <a:rPr lang="ko-KR" altLang="en-US" sz="1100" dirty="0" smtClean="0">
                  <a:ea typeface="나눔고딕"/>
                </a:rPr>
                <a:t>찾아오시는 길          </a:t>
              </a:r>
              <a:endParaRPr lang="ko-KR" altLang="en-US" sz="1100" dirty="0">
                <a:ea typeface="나눔고딕"/>
              </a:endParaRPr>
            </a:p>
          </p:txBody>
        </p:sp>
      </p:grp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조직 및 업무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조직 및 업무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en-US" altLang="ko-KR" dirty="0"/>
              <a:t>https://www.dnc.go.kr/html/kr/intr/intr_0604.html#top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5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조직 및 업무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73280" y="126876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864768" y="1340768"/>
            <a:ext cx="182038" cy="196385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54264" y="5805264"/>
            <a:ext cx="1419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조직 및 업무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940092" y="2231759"/>
            <a:ext cx="2588972" cy="3773560"/>
            <a:chOff x="2288704" y="1710364"/>
            <a:chExt cx="2588972" cy="5243852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704" y="1710364"/>
              <a:ext cx="2588972" cy="3437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0421" y="5020561"/>
              <a:ext cx="2578290" cy="19336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864768" y="2258586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486775" y="2267907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80226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이용안내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907751"/>
              </p:ext>
            </p:extLst>
          </p:nvPr>
        </p:nvGraphicFramePr>
        <p:xfrm>
          <a:off x="7714668" y="781383"/>
          <a:ext cx="2024950" cy="268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2depth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메뉴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한줄로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표시되어 보여집니다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이용안내 이미지 및 텍스트 영역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 시 경내 안내 지도 이미지 다운로드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012538" y="1299353"/>
            <a:ext cx="4604758" cy="472302"/>
            <a:chOff x="2260591" y="1299353"/>
            <a:chExt cx="4604758" cy="47230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D13A5C26-CB9D-CCE2-95F7-BFA1F7DCE1BB}"/>
                </a:ext>
              </a:extLst>
            </p:cNvPr>
            <p:cNvSpPr/>
            <p:nvPr/>
          </p:nvSpPr>
          <p:spPr>
            <a:xfrm>
              <a:off x="2260591" y="1299353"/>
              <a:ext cx="4604758" cy="472302"/>
            </a:xfrm>
            <a:prstGeom prst="rect">
              <a:avLst/>
            </a:prstGeom>
            <a:solidFill>
              <a:schemeClr val="accent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3A892D6E-1530-5CAD-8CD5-90DD36CDAF27}"/>
                </a:ext>
              </a:extLst>
            </p:cNvPr>
            <p:cNvSpPr txBox="1"/>
            <p:nvPr/>
          </p:nvSpPr>
          <p:spPr>
            <a:xfrm>
              <a:off x="2290991" y="1340768"/>
              <a:ext cx="43902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buFontTx/>
                <a:buChar char="-"/>
              </a:pPr>
              <a:r>
                <a:rPr lang="ko-KR" altLang="en-US" sz="1100" dirty="0" smtClean="0">
                  <a:ea typeface="나눔고딕"/>
                </a:rPr>
                <a:t>인사말      </a:t>
              </a:r>
              <a:r>
                <a:rPr lang="en-US" altLang="ko-KR" sz="1100" dirty="0">
                  <a:ea typeface="나눔고딕"/>
                </a:rPr>
                <a:t>- </a:t>
              </a:r>
              <a:r>
                <a:rPr lang="ko-KR" altLang="en-US" sz="1100" dirty="0" smtClean="0">
                  <a:ea typeface="나눔고딕"/>
                </a:rPr>
                <a:t>연혁      </a:t>
              </a:r>
              <a:r>
                <a:rPr lang="en-US" altLang="ko-KR" sz="1100" b="1" dirty="0">
                  <a:solidFill>
                    <a:srgbClr val="FF0000"/>
                  </a:solidFill>
                  <a:ea typeface="나눔고딕"/>
                </a:rPr>
                <a:t>- </a:t>
              </a:r>
              <a:r>
                <a:rPr lang="ko-KR" altLang="en-US" sz="1100" dirty="0" smtClean="0">
                  <a:ea typeface="나눔고딕"/>
                </a:rPr>
                <a:t>관련 사이트      </a:t>
              </a:r>
              <a:r>
                <a:rPr lang="en-US" altLang="ko-KR" sz="1100" dirty="0" smtClean="0">
                  <a:ea typeface="나눔고딕"/>
                </a:rPr>
                <a:t>-</a:t>
              </a:r>
              <a:r>
                <a:rPr lang="ko-KR" altLang="en-US" sz="1100" dirty="0" smtClean="0">
                  <a:ea typeface="나눔고딕"/>
                </a:rPr>
                <a:t>조직 및 업무      </a:t>
              </a:r>
              <a:r>
                <a:rPr lang="en-US" altLang="ko-KR" sz="1100" dirty="0" smtClean="0">
                  <a:ea typeface="나눔고딕"/>
                </a:rPr>
                <a:t>-</a:t>
              </a:r>
              <a:r>
                <a:rPr lang="ko-KR" altLang="en-US" sz="1100" b="1" dirty="0" smtClean="0">
                  <a:solidFill>
                    <a:srgbClr val="FF0000"/>
                  </a:solidFill>
                  <a:ea typeface="나눔고딕"/>
                </a:rPr>
                <a:t>이용 안내      </a:t>
              </a:r>
              <a:endParaRPr lang="en-US" altLang="ko-KR" sz="1100" b="1" dirty="0">
                <a:solidFill>
                  <a:srgbClr val="FF0000"/>
                </a:solidFill>
                <a:ea typeface="나눔고딕"/>
              </a:endParaRPr>
            </a:p>
            <a:p>
              <a:pPr algn="l"/>
              <a:r>
                <a:rPr lang="en-US" altLang="ko-KR" sz="1100" dirty="0" smtClean="0">
                  <a:ea typeface="나눔고딕"/>
                </a:rPr>
                <a:t>-  </a:t>
              </a:r>
              <a:r>
                <a:rPr lang="ko-KR" altLang="en-US" sz="1100" dirty="0" smtClean="0">
                  <a:ea typeface="나눔고딕"/>
                </a:rPr>
                <a:t>안장묘역 위치안내       </a:t>
              </a:r>
              <a:r>
                <a:rPr lang="en-US" altLang="ko-KR" sz="1100" dirty="0" smtClean="0">
                  <a:ea typeface="나눔고딕"/>
                </a:rPr>
                <a:t>- </a:t>
              </a:r>
              <a:r>
                <a:rPr lang="ko-KR" altLang="en-US" sz="1100" dirty="0" err="1" smtClean="0">
                  <a:ea typeface="나눔고딕"/>
                </a:rPr>
                <a:t>보훈모시미</a:t>
              </a:r>
              <a:r>
                <a:rPr lang="ko-KR" altLang="en-US" sz="1100" dirty="0" smtClean="0">
                  <a:ea typeface="나눔고딕"/>
                </a:rPr>
                <a:t> 운행안내      </a:t>
              </a:r>
              <a:r>
                <a:rPr lang="en-US" altLang="ko-KR" sz="1100" dirty="0" smtClean="0">
                  <a:ea typeface="나눔고딕"/>
                </a:rPr>
                <a:t>- </a:t>
              </a:r>
              <a:r>
                <a:rPr lang="ko-KR" altLang="en-US" sz="1100" dirty="0" smtClean="0">
                  <a:ea typeface="나눔고딕"/>
                </a:rPr>
                <a:t>찾아오시는 길          </a:t>
              </a:r>
              <a:endParaRPr lang="ko-KR" altLang="en-US" sz="1100" dirty="0">
                <a:ea typeface="나눔고딕"/>
              </a:endParaRPr>
            </a:p>
          </p:txBody>
        </p:sp>
      </p:grp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이용안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이용안</a:t>
            </a:r>
            <a:r>
              <a:rPr lang="ko-KR" altLang="en-US" sz="1300" b="1" dirty="0">
                <a:latin typeface="+mj-ea"/>
                <a:ea typeface="+mj-ea"/>
              </a:rPr>
              <a:t>내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en-US" altLang="ko-KR" dirty="0"/>
              <a:t>https://www.dnc.go.kr/html/kr/intr/intr_0604.html#top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6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이용안</a:t>
            </a:r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내</a:t>
            </a: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73280" y="126876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864768" y="1340768"/>
            <a:ext cx="182038" cy="196385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54264" y="5805264"/>
            <a:ext cx="1419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이용안내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486775" y="2267907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784" y="2217666"/>
            <a:ext cx="3105995" cy="3803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098699" y="3905805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64701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안장묘역 위치안내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761847"/>
              </p:ext>
            </p:extLst>
          </p:nvPr>
        </p:nvGraphicFramePr>
        <p:xfrm>
          <a:off x="7714668" y="781383"/>
          <a:ext cx="2024950" cy="278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2depth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메뉴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한줄로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표시되어 보여집니다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안장묘역위치안내 이미지 및 텍스트 영역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 시 경내 안내 지도 이미지 다운로드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012538" y="1299353"/>
            <a:ext cx="4604758" cy="472302"/>
            <a:chOff x="2260591" y="1299353"/>
            <a:chExt cx="4604758" cy="47230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D13A5C26-CB9D-CCE2-95F7-BFA1F7DCE1BB}"/>
                </a:ext>
              </a:extLst>
            </p:cNvPr>
            <p:cNvSpPr/>
            <p:nvPr/>
          </p:nvSpPr>
          <p:spPr>
            <a:xfrm>
              <a:off x="2260591" y="1299353"/>
              <a:ext cx="4604758" cy="472302"/>
            </a:xfrm>
            <a:prstGeom prst="rect">
              <a:avLst/>
            </a:prstGeom>
            <a:solidFill>
              <a:schemeClr val="accent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3A892D6E-1530-5CAD-8CD5-90DD36CDAF27}"/>
                </a:ext>
              </a:extLst>
            </p:cNvPr>
            <p:cNvSpPr txBox="1"/>
            <p:nvPr/>
          </p:nvSpPr>
          <p:spPr>
            <a:xfrm>
              <a:off x="2290991" y="1340768"/>
              <a:ext cx="43902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buFontTx/>
                <a:buChar char="-"/>
              </a:pPr>
              <a:r>
                <a:rPr lang="ko-KR" altLang="en-US" sz="1100" dirty="0" smtClean="0">
                  <a:ea typeface="나눔고딕"/>
                </a:rPr>
                <a:t>인사말      </a:t>
              </a:r>
              <a:r>
                <a:rPr lang="en-US" altLang="ko-KR" sz="1100" dirty="0">
                  <a:ea typeface="나눔고딕"/>
                </a:rPr>
                <a:t>- </a:t>
              </a:r>
              <a:r>
                <a:rPr lang="ko-KR" altLang="en-US" sz="1100" dirty="0" smtClean="0">
                  <a:ea typeface="나눔고딕"/>
                </a:rPr>
                <a:t>연혁      </a:t>
              </a:r>
              <a:r>
                <a:rPr lang="en-US" altLang="ko-KR" sz="1100" b="1" dirty="0">
                  <a:solidFill>
                    <a:srgbClr val="FF0000"/>
                  </a:solidFill>
                  <a:ea typeface="나눔고딕"/>
                </a:rPr>
                <a:t>- </a:t>
              </a:r>
              <a:r>
                <a:rPr lang="ko-KR" altLang="en-US" sz="1100" dirty="0" smtClean="0">
                  <a:ea typeface="나눔고딕"/>
                </a:rPr>
                <a:t>관련 사이트      </a:t>
              </a:r>
              <a:r>
                <a:rPr lang="en-US" altLang="ko-KR" sz="1100" dirty="0" smtClean="0">
                  <a:ea typeface="나눔고딕"/>
                </a:rPr>
                <a:t>-</a:t>
              </a:r>
              <a:r>
                <a:rPr lang="ko-KR" altLang="en-US" sz="1100" dirty="0" smtClean="0">
                  <a:ea typeface="나눔고딕"/>
                </a:rPr>
                <a:t>조직 및 업무      </a:t>
              </a:r>
              <a:r>
                <a:rPr lang="en-US" altLang="ko-KR" sz="1100" dirty="0" smtClean="0">
                  <a:ea typeface="나눔고딕"/>
                </a:rPr>
                <a:t>-</a:t>
              </a:r>
              <a:r>
                <a:rPr lang="ko-KR" altLang="en-US" sz="1100" dirty="0" smtClean="0">
                  <a:ea typeface="나눔고딕"/>
                </a:rPr>
                <a:t>이용 안내      </a:t>
              </a:r>
              <a:endParaRPr lang="en-US" altLang="ko-KR" sz="1100" dirty="0">
                <a:ea typeface="나눔고딕"/>
              </a:endParaRPr>
            </a:p>
            <a:p>
              <a:pPr algn="l"/>
              <a:r>
                <a:rPr lang="en-US" altLang="ko-KR" sz="1100" dirty="0" smtClean="0">
                  <a:ea typeface="나눔고딕"/>
                </a:rPr>
                <a:t>-  </a:t>
              </a:r>
              <a:r>
                <a:rPr lang="ko-KR" altLang="en-US" sz="1100" b="1" dirty="0" smtClean="0">
                  <a:solidFill>
                    <a:srgbClr val="FF0000"/>
                  </a:solidFill>
                  <a:ea typeface="나눔고딕"/>
                </a:rPr>
                <a:t>안장묘역 위치안내       </a:t>
              </a:r>
              <a:r>
                <a:rPr lang="en-US" altLang="ko-KR" sz="1100" dirty="0" smtClean="0">
                  <a:ea typeface="나눔고딕"/>
                </a:rPr>
                <a:t>- </a:t>
              </a:r>
              <a:r>
                <a:rPr lang="ko-KR" altLang="en-US" sz="1100" dirty="0" err="1" smtClean="0">
                  <a:ea typeface="나눔고딕"/>
                </a:rPr>
                <a:t>보훈모시미</a:t>
              </a:r>
              <a:r>
                <a:rPr lang="ko-KR" altLang="en-US" sz="1100" dirty="0" smtClean="0">
                  <a:ea typeface="나눔고딕"/>
                </a:rPr>
                <a:t> 운행안내      </a:t>
              </a:r>
              <a:r>
                <a:rPr lang="en-US" altLang="ko-KR" sz="1100" dirty="0" smtClean="0">
                  <a:ea typeface="나눔고딕"/>
                </a:rPr>
                <a:t>- </a:t>
              </a:r>
              <a:r>
                <a:rPr lang="ko-KR" altLang="en-US" sz="1100" dirty="0" smtClean="0">
                  <a:ea typeface="나눔고딕"/>
                </a:rPr>
                <a:t>찾아오시는 길          </a:t>
              </a:r>
              <a:endParaRPr lang="ko-KR" altLang="en-US" sz="1100" dirty="0">
                <a:ea typeface="나눔고딕"/>
              </a:endParaRPr>
            </a:p>
          </p:txBody>
        </p:sp>
      </p:grp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안장묘역 위치안내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안장묘역위치안내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en-US" altLang="ko-KR" dirty="0"/>
              <a:t>https://www.dnc.go.kr/html/kr/intr/intr_0608.html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7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안장묘역위치안내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73280" y="126876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864768" y="1340768"/>
            <a:ext cx="182038" cy="196385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54264" y="5805264"/>
            <a:ext cx="1419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안장묘역위치안내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752" y="2204864"/>
            <a:ext cx="3456384" cy="380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57454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보훈모시미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운행안내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853760"/>
              </p:ext>
            </p:extLst>
          </p:nvPr>
        </p:nvGraphicFramePr>
        <p:xfrm>
          <a:off x="7714668" y="781383"/>
          <a:ext cx="2024950" cy="278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2depth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메뉴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한줄로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표시되어 보여집니다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보훈모시미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운행안내 이미지 및 텍스트 영역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 시 운행코스별 순환도 이미지 다운로드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012538" y="1299353"/>
            <a:ext cx="4604758" cy="472302"/>
            <a:chOff x="2260591" y="1299353"/>
            <a:chExt cx="4604758" cy="47230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D13A5C26-CB9D-CCE2-95F7-BFA1F7DCE1BB}"/>
                </a:ext>
              </a:extLst>
            </p:cNvPr>
            <p:cNvSpPr/>
            <p:nvPr/>
          </p:nvSpPr>
          <p:spPr>
            <a:xfrm>
              <a:off x="2260591" y="1299353"/>
              <a:ext cx="4604758" cy="472302"/>
            </a:xfrm>
            <a:prstGeom prst="rect">
              <a:avLst/>
            </a:prstGeom>
            <a:solidFill>
              <a:schemeClr val="accent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3A892D6E-1530-5CAD-8CD5-90DD36CDAF27}"/>
                </a:ext>
              </a:extLst>
            </p:cNvPr>
            <p:cNvSpPr txBox="1"/>
            <p:nvPr/>
          </p:nvSpPr>
          <p:spPr>
            <a:xfrm>
              <a:off x="2290991" y="1340768"/>
              <a:ext cx="43902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buFontTx/>
                <a:buChar char="-"/>
              </a:pPr>
              <a:r>
                <a:rPr lang="ko-KR" altLang="en-US" sz="1100" dirty="0" smtClean="0">
                  <a:ea typeface="나눔고딕"/>
                </a:rPr>
                <a:t>인사말      </a:t>
              </a:r>
              <a:r>
                <a:rPr lang="en-US" altLang="ko-KR" sz="1100" dirty="0">
                  <a:ea typeface="나눔고딕"/>
                </a:rPr>
                <a:t>- </a:t>
              </a:r>
              <a:r>
                <a:rPr lang="ko-KR" altLang="en-US" sz="1100" dirty="0" smtClean="0">
                  <a:ea typeface="나눔고딕"/>
                </a:rPr>
                <a:t>연혁      </a:t>
              </a:r>
              <a:r>
                <a:rPr lang="en-US" altLang="ko-KR" sz="1100" b="1" dirty="0">
                  <a:solidFill>
                    <a:srgbClr val="FF0000"/>
                  </a:solidFill>
                  <a:ea typeface="나눔고딕"/>
                </a:rPr>
                <a:t>- </a:t>
              </a:r>
              <a:r>
                <a:rPr lang="ko-KR" altLang="en-US" sz="1100" dirty="0" smtClean="0">
                  <a:ea typeface="나눔고딕"/>
                </a:rPr>
                <a:t>관련 사이트      </a:t>
              </a:r>
              <a:r>
                <a:rPr lang="en-US" altLang="ko-KR" sz="1100" dirty="0" smtClean="0">
                  <a:ea typeface="나눔고딕"/>
                </a:rPr>
                <a:t>-</a:t>
              </a:r>
              <a:r>
                <a:rPr lang="ko-KR" altLang="en-US" sz="1100" dirty="0" smtClean="0">
                  <a:ea typeface="나눔고딕"/>
                </a:rPr>
                <a:t>조직 및 업무      </a:t>
              </a:r>
              <a:r>
                <a:rPr lang="en-US" altLang="ko-KR" sz="1100" dirty="0" smtClean="0">
                  <a:ea typeface="나눔고딕"/>
                </a:rPr>
                <a:t>-</a:t>
              </a:r>
              <a:r>
                <a:rPr lang="ko-KR" altLang="en-US" sz="1100" dirty="0" smtClean="0">
                  <a:ea typeface="나눔고딕"/>
                </a:rPr>
                <a:t>이용 안내      </a:t>
              </a:r>
              <a:endParaRPr lang="en-US" altLang="ko-KR" sz="1100" dirty="0">
                <a:ea typeface="나눔고딕"/>
              </a:endParaRPr>
            </a:p>
            <a:p>
              <a:pPr algn="l"/>
              <a:r>
                <a:rPr lang="en-US" altLang="ko-KR" sz="1100" b="1" dirty="0" smtClean="0">
                  <a:ea typeface="나눔고딕"/>
                </a:rPr>
                <a:t>-  </a:t>
              </a:r>
              <a:r>
                <a:rPr lang="ko-KR" altLang="en-US" sz="1100" dirty="0" smtClean="0">
                  <a:ea typeface="나눔고딕"/>
                </a:rPr>
                <a:t>안장묘역 위치안내       </a:t>
              </a:r>
              <a:r>
                <a:rPr lang="en-US" altLang="ko-KR" sz="1100" dirty="0" smtClean="0">
                  <a:ea typeface="나눔고딕"/>
                </a:rPr>
                <a:t>- </a:t>
              </a:r>
              <a:r>
                <a:rPr lang="ko-KR" altLang="en-US" sz="1100" b="1" dirty="0" err="1" smtClean="0">
                  <a:solidFill>
                    <a:srgbClr val="FF0000"/>
                  </a:solidFill>
                  <a:ea typeface="나눔고딕"/>
                </a:rPr>
                <a:t>보훈모시미</a:t>
              </a:r>
              <a:r>
                <a:rPr lang="ko-KR" altLang="en-US" sz="1100" b="1" dirty="0" smtClean="0">
                  <a:solidFill>
                    <a:srgbClr val="FF0000"/>
                  </a:solidFill>
                  <a:ea typeface="나눔고딕"/>
                </a:rPr>
                <a:t> 운행안내      </a:t>
              </a:r>
              <a:r>
                <a:rPr lang="en-US" altLang="ko-KR" sz="1100" dirty="0" smtClean="0">
                  <a:ea typeface="나눔고딕"/>
                </a:rPr>
                <a:t>- </a:t>
              </a:r>
              <a:r>
                <a:rPr lang="ko-KR" altLang="en-US" sz="1100" dirty="0" smtClean="0">
                  <a:ea typeface="나눔고딕"/>
                </a:rPr>
                <a:t>찾아오시는 길          </a:t>
              </a:r>
              <a:endParaRPr lang="ko-KR" altLang="en-US" sz="1100" dirty="0">
                <a:ea typeface="나눔고딕"/>
              </a:endParaRPr>
            </a:p>
          </p:txBody>
        </p:sp>
      </p:grp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보훈모시미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운행안내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err="1" smtClean="0">
                <a:latin typeface="+mj-ea"/>
                <a:ea typeface="+mj-ea"/>
              </a:rPr>
              <a:t>보훈모시미</a:t>
            </a:r>
            <a:r>
              <a:rPr lang="ko-KR" altLang="en-US" sz="1300" b="1" dirty="0" smtClean="0">
                <a:latin typeface="+mj-ea"/>
                <a:ea typeface="+mj-ea"/>
              </a:rPr>
              <a:t> </a:t>
            </a:r>
            <a:endParaRPr lang="en-US" altLang="ko-KR" sz="1300" b="1" dirty="0" smtClean="0">
              <a:latin typeface="+mj-ea"/>
              <a:ea typeface="+mj-ea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운행안내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https://www.dnc.go.kr/html/kr/intr/intr_0609.html</a:t>
            </a:r>
            <a:endParaRPr lang="en-US" altLang="ko-KR" dirty="0" smtClean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8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보훈모시미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운행안내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73280" y="126876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864768" y="1340768"/>
            <a:ext cx="182038" cy="196385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54264" y="5805264"/>
            <a:ext cx="1419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보훈모시미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운행안내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86" y="2204863"/>
            <a:ext cx="3077333" cy="380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033120" y="4653136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3059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찾아오시는 길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59199"/>
              </p:ext>
            </p:extLst>
          </p:nvPr>
        </p:nvGraphicFramePr>
        <p:xfrm>
          <a:off x="7714668" y="781383"/>
          <a:ext cx="2024950" cy="295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2depth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메뉴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한줄로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표시되어 보여집니다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찾아오시는 길 이미지 및 텍스트 영역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 시 한국도로공사 노선안내 페이지 이동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https://www.ex.co.kr/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 시 대전 지하철 이용안내 페이지 이동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https://www.djtc.kr/kor/index.do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보훈모시미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이용안내 페이지 이동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https://www.dnc.go.kr/html/kr/intr/intr_0609.html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현충원소개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012538" y="1299353"/>
            <a:ext cx="4604758" cy="472302"/>
            <a:chOff x="2260591" y="1299353"/>
            <a:chExt cx="4604758" cy="47230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D13A5C26-CB9D-CCE2-95F7-BFA1F7DCE1BB}"/>
                </a:ext>
              </a:extLst>
            </p:cNvPr>
            <p:cNvSpPr/>
            <p:nvPr/>
          </p:nvSpPr>
          <p:spPr>
            <a:xfrm>
              <a:off x="2260591" y="1299353"/>
              <a:ext cx="4604758" cy="472302"/>
            </a:xfrm>
            <a:prstGeom prst="rect">
              <a:avLst/>
            </a:prstGeom>
            <a:solidFill>
              <a:schemeClr val="accent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3A892D6E-1530-5CAD-8CD5-90DD36CDAF27}"/>
                </a:ext>
              </a:extLst>
            </p:cNvPr>
            <p:cNvSpPr txBox="1"/>
            <p:nvPr/>
          </p:nvSpPr>
          <p:spPr>
            <a:xfrm>
              <a:off x="2290991" y="1340768"/>
              <a:ext cx="43902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buFontTx/>
                <a:buChar char="-"/>
              </a:pPr>
              <a:r>
                <a:rPr lang="ko-KR" altLang="en-US" sz="1100" dirty="0" smtClean="0">
                  <a:ea typeface="나눔고딕"/>
                </a:rPr>
                <a:t>인사말      </a:t>
              </a:r>
              <a:r>
                <a:rPr lang="en-US" altLang="ko-KR" sz="1100" dirty="0">
                  <a:ea typeface="나눔고딕"/>
                </a:rPr>
                <a:t>- </a:t>
              </a:r>
              <a:r>
                <a:rPr lang="ko-KR" altLang="en-US" sz="1100" dirty="0" smtClean="0">
                  <a:ea typeface="나눔고딕"/>
                </a:rPr>
                <a:t>연혁      </a:t>
              </a:r>
              <a:r>
                <a:rPr lang="en-US" altLang="ko-KR" sz="1100" b="1" dirty="0">
                  <a:solidFill>
                    <a:srgbClr val="FF0000"/>
                  </a:solidFill>
                  <a:ea typeface="나눔고딕"/>
                </a:rPr>
                <a:t>- </a:t>
              </a:r>
              <a:r>
                <a:rPr lang="ko-KR" altLang="en-US" sz="1100" dirty="0" smtClean="0">
                  <a:ea typeface="나눔고딕"/>
                </a:rPr>
                <a:t>관련 사이트      </a:t>
              </a:r>
              <a:r>
                <a:rPr lang="en-US" altLang="ko-KR" sz="1100" dirty="0" smtClean="0">
                  <a:ea typeface="나눔고딕"/>
                </a:rPr>
                <a:t>-</a:t>
              </a:r>
              <a:r>
                <a:rPr lang="ko-KR" altLang="en-US" sz="1100" dirty="0" smtClean="0">
                  <a:ea typeface="나눔고딕"/>
                </a:rPr>
                <a:t>조직 및 업무      </a:t>
              </a:r>
              <a:r>
                <a:rPr lang="en-US" altLang="ko-KR" sz="1100" dirty="0" smtClean="0">
                  <a:ea typeface="나눔고딕"/>
                </a:rPr>
                <a:t>-</a:t>
              </a:r>
              <a:r>
                <a:rPr lang="ko-KR" altLang="en-US" sz="1100" dirty="0" smtClean="0">
                  <a:ea typeface="나눔고딕"/>
                </a:rPr>
                <a:t>이용 안내      </a:t>
              </a:r>
              <a:endParaRPr lang="en-US" altLang="ko-KR" sz="1100" dirty="0">
                <a:ea typeface="나눔고딕"/>
              </a:endParaRPr>
            </a:p>
            <a:p>
              <a:pPr algn="l"/>
              <a:r>
                <a:rPr lang="en-US" altLang="ko-KR" sz="1100" dirty="0" smtClean="0">
                  <a:ea typeface="나눔고딕"/>
                </a:rPr>
                <a:t>-  </a:t>
              </a:r>
              <a:r>
                <a:rPr lang="ko-KR" altLang="en-US" sz="1100" dirty="0" smtClean="0">
                  <a:ea typeface="나눔고딕"/>
                </a:rPr>
                <a:t>안장묘역 위치안내       </a:t>
              </a:r>
              <a:r>
                <a:rPr lang="en-US" altLang="ko-KR" sz="1100" dirty="0" smtClean="0">
                  <a:ea typeface="나눔고딕"/>
                </a:rPr>
                <a:t>- </a:t>
              </a:r>
              <a:r>
                <a:rPr lang="ko-KR" altLang="en-US" sz="1100" dirty="0" err="1" smtClean="0">
                  <a:ea typeface="나눔고딕"/>
                </a:rPr>
                <a:t>보훈모시미</a:t>
              </a:r>
              <a:r>
                <a:rPr lang="ko-KR" altLang="en-US" sz="1100" dirty="0" smtClean="0">
                  <a:ea typeface="나눔고딕"/>
                </a:rPr>
                <a:t> 운행안내      </a:t>
              </a:r>
              <a:r>
                <a:rPr lang="en-US" altLang="ko-KR" sz="1100" dirty="0" smtClean="0">
                  <a:ea typeface="나눔고딕"/>
                </a:rPr>
                <a:t>- </a:t>
              </a:r>
              <a:r>
                <a:rPr lang="ko-KR" altLang="en-US" sz="1100" b="1" dirty="0" smtClean="0">
                  <a:solidFill>
                    <a:srgbClr val="FF0000"/>
                  </a:solidFill>
                  <a:ea typeface="나눔고딕"/>
                </a:rPr>
                <a:t>찾아오시는 길</a:t>
              </a:r>
              <a:r>
                <a:rPr lang="ko-KR" altLang="en-US" sz="1100" dirty="0" smtClean="0">
                  <a:ea typeface="나눔고딕"/>
                </a:rPr>
                <a:t>          </a:t>
              </a:r>
              <a:endParaRPr lang="ko-KR" altLang="en-US" sz="1100" dirty="0">
                <a:ea typeface="나눔고딕"/>
              </a:endParaRPr>
            </a:p>
          </p:txBody>
        </p:sp>
      </p:grp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소개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찾아오시는 길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찾아오시는 길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https://www.dnc.go.kr/html/kr/intr/intr_0607.html</a:t>
            </a:r>
            <a:endParaRPr lang="en-US" altLang="ko-KR" dirty="0" smtClean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6 0 9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7475401" y="107053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찾아오시는 길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473280" y="126876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864768" y="1340768"/>
            <a:ext cx="182038" cy="196385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54264" y="5805264"/>
            <a:ext cx="1419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찾아오시는 길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792" y="2216577"/>
            <a:ext cx="3240360" cy="3788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951726" y="6017757"/>
            <a:ext cx="136768" cy="147547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691863" y="6017757"/>
            <a:ext cx="136768" cy="147547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392296" y="6017757"/>
            <a:ext cx="136768" cy="147547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94377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99247" y="2846601"/>
            <a:ext cx="9205987" cy="707773"/>
          </a:xfrm>
          <a:prstGeom prst="rect">
            <a:avLst/>
          </a:prstGeom>
          <a:noFill/>
        </p:spPr>
        <p:txBody>
          <a:bodyPr wrap="square" lIns="35994" rIns="35994" rtlCol="0">
            <a:spAutoFit/>
          </a:bodyPr>
          <a:lstStyle/>
          <a:p>
            <a:pPr marL="0" marR="0" lvl="0" indent="0" algn="l" defTabSz="9142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999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홈페이지 가이드</a:t>
            </a:r>
            <a:endParaRPr kumimoji="0" lang="ko-KR" altLang="en-US" sz="39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83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="" xmlns:a16="http://schemas.microsoft.com/office/drawing/2014/main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="" xmlns:a16="http://schemas.microsoft.com/office/drawing/2014/main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="" xmlns:a16="http://schemas.microsoft.com/office/drawing/2014/main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403168"/>
              </p:ext>
            </p:extLst>
          </p:nvPr>
        </p:nvGraphicFramePr>
        <p:xfrm>
          <a:off x="7714668" y="781383"/>
          <a:ext cx="2024950" cy="259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="" xmlns:a16="http://schemas.microsoft.com/office/drawing/2014/main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="" xmlns:a16="http://schemas.microsoft.com/office/drawing/2014/main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홈페이지 개선의견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제목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내용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작성자 선택 후 검색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목록이동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쓰기  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목록이동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쓰기 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선택시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본인인증 팝업 표시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확인 버튼 </a:t>
                      </a:r>
                      <a:r>
                        <a:rPr lang="ko-KR" altLang="en-US" sz="8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클릭시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hlinkClick r:id="rId3"/>
                        </a:rPr>
                        <a:t>본인확인서비스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hlinkClick r:id="rId3"/>
                        </a:rPr>
                        <a:t>&gt;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hlinkClick r:id="rId3"/>
                        </a:rPr>
                        <a:t>홈페이지 가이드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hlinkClick r:id="rId3"/>
                        </a:rPr>
                        <a:t>&gt; (dnc.go.kr)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페이지 이동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선택 페이지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홈페이지 개선의견        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72480" y="234888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개인정보 처리방침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저작권 정책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339551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110771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이메일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집단 수집거부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홈페이지 가이드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홈페이지 개선의견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088462" y="220486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371703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455422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뷰어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다운로드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56252" y="3684180"/>
            <a:ext cx="19212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r>
              <a:rPr lang="ko-KR" altLang="en-US" dirty="0"/>
              <a:t> 참조 </a:t>
            </a:r>
            <a:endParaRPr lang="en-US" altLang="ko-KR" dirty="0" smtClean="0"/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https://www.dnc.go.kr/_prog/_board/index.php?code=comp&amp;site_dvs_cd=kr&amp;menu_dvs_cd=0701&amp;skey=&amp;sval=&amp;GotoPage=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０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7 0 1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 개선 의견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 가이드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 개선 의견</a:t>
            </a:r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406151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776773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본인 확인 서비스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438303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4121424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정보마당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C52475BA-2EBB-E530-BEFA-E65F6192E97C}"/>
              </a:ext>
            </a:extLst>
          </p:cNvPr>
          <p:cNvGrpSpPr/>
          <p:nvPr/>
        </p:nvGrpSpPr>
        <p:grpSpPr>
          <a:xfrm>
            <a:off x="1254833" y="4103967"/>
            <a:ext cx="292068" cy="276999"/>
            <a:chOff x="3162018" y="2162933"/>
            <a:chExt cx="292068" cy="276999"/>
          </a:xfrm>
        </p:grpSpPr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="" xmlns:a16="http://schemas.microsoft.com/office/drawing/2014/main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539" y="2276872"/>
            <a:ext cx="4506677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순서도: 연결자 48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714323" y="2906658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0" name="순서도: 연결자 59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5369654" y="2357489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80877" y="5549170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홈페이지 개선의견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순서도: 연결자 55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5882675" y="5426938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7" name="순서도: 연결자 56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938459" y="5778013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521" y="5057900"/>
            <a:ext cx="2101991" cy="531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순서도: 연결자 61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250827" y="5066898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62074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="" xmlns:a16="http://schemas.microsoft.com/office/drawing/2014/main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="" xmlns:a16="http://schemas.microsoft.com/office/drawing/2014/main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="" xmlns:a16="http://schemas.microsoft.com/office/drawing/2014/main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036929"/>
              </p:ext>
            </p:extLst>
          </p:nvPr>
        </p:nvGraphicFramePr>
        <p:xfrm>
          <a:off x="7714668" y="781383"/>
          <a:ext cx="2024950" cy="236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="" xmlns:a16="http://schemas.microsoft.com/office/drawing/2014/main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="" xmlns:a16="http://schemas.microsoft.com/office/drawing/2014/main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홈페이지 개선의견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삭제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수정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쓰기 선택 시 본인확인 서비스 이동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목록이동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쓰기  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본인인증 팝업 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홈페이지 개선의견        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72480" y="234888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개인정보 처리방침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저작권 정책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339551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110771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이메일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집단 수집거부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홈페이지 가이드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홈페이지 개선의견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088462" y="220486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371703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455422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뷰어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다운로드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56252" y="3684180"/>
            <a:ext cx="19212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r>
              <a:rPr lang="ko-KR" altLang="en-US" dirty="0"/>
              <a:t> 참조 </a:t>
            </a:r>
            <a:endParaRPr lang="en-US" altLang="ko-KR" dirty="0" smtClean="0"/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https://www.dnc.go.kr/_prog/_board/index.php?code=comp&amp;site_dvs_cd=kr&amp;menu_dvs_cd=0701&amp;skey=&amp;sval=&amp;GotoPage=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０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7 0 1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 개선 의견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제목 클릭 후 화면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 가이드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 개선 의견</a:t>
            </a:r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406151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776773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본인 확인 서비스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438303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4121424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정보마당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C52475BA-2EBB-E530-BEFA-E65F6192E97C}"/>
              </a:ext>
            </a:extLst>
          </p:cNvPr>
          <p:cNvGrpSpPr/>
          <p:nvPr/>
        </p:nvGrpSpPr>
        <p:grpSpPr>
          <a:xfrm>
            <a:off x="1254833" y="4103967"/>
            <a:ext cx="292068" cy="276999"/>
            <a:chOff x="3162018" y="2162933"/>
            <a:chExt cx="292068" cy="276999"/>
          </a:xfrm>
        </p:grpSpPr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="" xmlns:a16="http://schemas.microsoft.com/office/drawing/2014/main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7" name="순서도: 연결자 56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938459" y="5778013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335" y="2276872"/>
            <a:ext cx="4658889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순서도: 연결자 59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5745088" y="5714970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745088" y="5157192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홈페이지 개선의견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순서도: 연결자 62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6242715" y="5517232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6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505" y="5025962"/>
            <a:ext cx="2101991" cy="531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순서도: 연결자 6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7329264" y="4797152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8076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="" xmlns:a16="http://schemas.microsoft.com/office/drawing/2014/main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="" xmlns:a16="http://schemas.microsoft.com/office/drawing/2014/main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="" xmlns:a16="http://schemas.microsoft.com/office/drawing/2014/main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356577"/>
              </p:ext>
            </p:extLst>
          </p:nvPr>
        </p:nvGraphicFramePr>
        <p:xfrm>
          <a:off x="7714668" y="781383"/>
          <a:ext cx="2024950" cy="226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="" xmlns:a16="http://schemas.microsoft.com/office/drawing/2014/main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="" xmlns:a16="http://schemas.microsoft.com/office/drawing/2014/main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개인정보 처리방침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탭 구성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해당페이지 이동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홈페이지 개선의견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72480" y="234888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개인정보 처리방침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저작권 정책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339551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110771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이메일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집단 수집거부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홈페이지 가이드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개인정보 처리방침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088462" y="220486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371703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455422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뷰어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다운로드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56252" y="3684180"/>
            <a:ext cx="19212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r>
              <a:rPr lang="ko-KR" altLang="en-US" dirty="0"/>
              <a:t> 참조 </a:t>
            </a:r>
            <a:endParaRPr lang="en-US" altLang="ko-KR" dirty="0" smtClean="0"/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https://</a:t>
            </a:r>
            <a:r>
              <a:rPr lang="en-US" altLang="ko-KR" dirty="0" smtClean="0"/>
              <a:t>www.dnc.go.kr/html/kr/guide/guide_07050101.html</a:t>
            </a:r>
          </a:p>
          <a:p>
            <a:endParaRPr lang="en-US" altLang="ko-KR" dirty="0"/>
          </a:p>
          <a:p>
            <a:r>
              <a:rPr lang="en-US" altLang="ko-KR" dirty="0"/>
              <a:t>https://www.dnc.go.kr/html/kr/guide/guide_07050102.html</a:t>
            </a:r>
          </a:p>
          <a:p>
            <a:endParaRPr lang="en-US" altLang="ko-K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０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7 0 2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처리방침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 가이드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처리방침</a:t>
            </a:r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406151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776773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본인 확인 서비스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438303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4121424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정보마당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C52475BA-2EBB-E530-BEFA-E65F6192E97C}"/>
              </a:ext>
            </a:extLst>
          </p:cNvPr>
          <p:cNvGrpSpPr/>
          <p:nvPr/>
        </p:nvGrpSpPr>
        <p:grpSpPr>
          <a:xfrm>
            <a:off x="1254833" y="4103967"/>
            <a:ext cx="292068" cy="276999"/>
            <a:chOff x="3162018" y="2162933"/>
            <a:chExt cx="292068" cy="276999"/>
          </a:xfrm>
        </p:grpSpPr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="" xmlns:a16="http://schemas.microsoft.com/office/drawing/2014/main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7" name="순서도: 연결자 56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938459" y="5778013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0" name="순서도: 연결자 59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5745088" y="5714970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3" name="순서도: 연결자 62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6242715" y="5517232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32719" y="2204864"/>
            <a:ext cx="4195304" cy="3735451"/>
            <a:chOff x="2432718" y="2204864"/>
            <a:chExt cx="4320481" cy="4158534"/>
          </a:xfrm>
        </p:grpSpPr>
        <p:pic>
          <p:nvPicPr>
            <p:cNvPr id="2457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2718" y="2204864"/>
              <a:ext cx="4320481" cy="1935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7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2720" y="4137480"/>
              <a:ext cx="4320479" cy="22259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9" name="TextBox 58"/>
          <p:cNvSpPr txBox="1"/>
          <p:nvPr/>
        </p:nvSpPr>
        <p:spPr>
          <a:xfrm>
            <a:off x="5097016" y="5517232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개인정보 처리방침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C18EDB4F-78BF-43B0-9175-07005D69701B}"/>
              </a:ext>
            </a:extLst>
          </p:cNvPr>
          <p:cNvSpPr/>
          <p:nvPr/>
        </p:nvSpPr>
        <p:spPr>
          <a:xfrm>
            <a:off x="3368824" y="4221088"/>
            <a:ext cx="347088" cy="1765019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순서도: 연결자 65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432720" y="220486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7" name="순서도: 연결자 66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096574" y="4221088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30533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830642"/>
              </p:ext>
            </p:extLst>
          </p:nvPr>
        </p:nvGraphicFramePr>
        <p:xfrm>
          <a:off x="7714668" y="781383"/>
          <a:ext cx="2024950" cy="249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안장</a:t>
                      </a:r>
                      <a:r>
                        <a:rPr lang="en-US" altLang="ko-KR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이장 메뉴 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안장</a:t>
                      </a:r>
                      <a:r>
                        <a:rPr lang="en-US" altLang="ko-KR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이장이란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Footer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영역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위패 봉안 </a:t>
                      </a:r>
                      <a:r>
                        <a:rPr lang="ko-KR" altLang="en-US" sz="8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클릭시</a:t>
                      </a:r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https://www.ncms.go.kr/NationalCemetery/application/tablet/select/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이동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56252" y="3684180"/>
            <a:ext cx="1921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TO-BE </a:t>
            </a:r>
            <a:r>
              <a:rPr lang="ko-KR" altLang="en-US" dirty="0" smtClean="0"/>
              <a:t>신규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메뉴 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717534" y="106511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안장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이장       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4888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위패 봉안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215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배우자 합장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339551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5335A4D-EC9B-5F68-544F-CA5F5D5E00B0}"/>
              </a:ext>
            </a:extLst>
          </p:cNvPr>
          <p:cNvSpPr txBox="1"/>
          <p:nvPr/>
        </p:nvSpPr>
        <p:spPr>
          <a:xfrm>
            <a:off x="297648" y="3009824"/>
            <a:ext cx="11905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생전 안장대상 </a:t>
            </a:r>
            <a:endParaRPr lang="en-US" altLang="ko-KR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결정 신청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4833" y="1988840"/>
            <a:ext cx="292068" cy="276999"/>
            <a:chOff x="3162018" y="2162933"/>
            <a:chExt cx="292068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>
                <a:latin typeface="+mj-ea"/>
                <a:ea typeface="+mj-ea"/>
              </a:rPr>
              <a:t>안장 안내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위패봉안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4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2578857" y="103495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127611" y="2033953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88262" y="6093296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28464" y="234888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Ｔ０１０１０２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위패 봉안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마당 ＞ 안장안내 ＞위패 봉안</a:t>
            </a:r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088462" y="220486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696" y="2492896"/>
            <a:ext cx="4824536" cy="2984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1712640" y="5847075"/>
            <a:ext cx="5750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패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봉안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https://www.ncms.go.kr/NationalCemetery/application/tablet/select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06939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="" xmlns:a16="http://schemas.microsoft.com/office/drawing/2014/main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="" xmlns:a16="http://schemas.microsoft.com/office/drawing/2014/main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="" xmlns:a16="http://schemas.microsoft.com/office/drawing/2014/main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298859"/>
              </p:ext>
            </p:extLst>
          </p:nvPr>
        </p:nvGraphicFramePr>
        <p:xfrm>
          <a:off x="7714668" y="781383"/>
          <a:ext cx="2024950" cy="2599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="" xmlns:a16="http://schemas.microsoft.com/office/drawing/2014/main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="" xmlns:a16="http://schemas.microsoft.com/office/drawing/2014/main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저작권 정책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 시 공공누리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바로가기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이동</a:t>
                      </a:r>
                      <a:endParaRPr lang="en-US" altLang="ko-KR" sz="8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https://www.kogl.or.kr/index.do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 시 국가법령정보센터 저작권법 이동</a:t>
                      </a:r>
                      <a:endParaRPr lang="en-US" altLang="ko-KR" sz="8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https://www.law.go.kr/LSW/lsSc.do?section=&amp;menuId=1&amp;subMenuId=15&amp;tabMenuId=81&amp;eventGubun=060101&amp;query=%EC%A0%80%EC%9E%91%EA%B6%8C%EB%B2%95#undefined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홈페이지 개선의견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72480" y="234888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개인정보 처리방침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저작권 정책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339551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110771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이메일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집단 수집거부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홈페이지 가이드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저작권 정책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088462" y="220486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371703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455422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뷰어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다운로드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56252" y="3684180"/>
            <a:ext cx="1921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r>
              <a:rPr lang="ko-KR" altLang="en-US" dirty="0"/>
              <a:t> 참조 </a:t>
            </a:r>
            <a:endParaRPr lang="en-US" altLang="ko-KR" dirty="0" smtClean="0"/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https://www.dnc.go.kr/html/kr/guide/guide_0706.html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０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7 0 3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저작권 정책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 가이드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저작권 정책</a:t>
            </a:r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406151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776773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본인 확인 서비스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438303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4121424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정보마당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C52475BA-2EBB-E530-BEFA-E65F6192E97C}"/>
              </a:ext>
            </a:extLst>
          </p:cNvPr>
          <p:cNvGrpSpPr/>
          <p:nvPr/>
        </p:nvGrpSpPr>
        <p:grpSpPr>
          <a:xfrm>
            <a:off x="1254833" y="4103967"/>
            <a:ext cx="292068" cy="276999"/>
            <a:chOff x="3162018" y="2162933"/>
            <a:chExt cx="292068" cy="276999"/>
          </a:xfrm>
        </p:grpSpPr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="" xmlns:a16="http://schemas.microsoft.com/office/drawing/2014/main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166" y="2203319"/>
            <a:ext cx="4161499" cy="3617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5414769" y="5621178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저작권정책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순서도: 연결자 66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430572" y="320401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6" name="순서도: 연결자 55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5004354" y="318608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4222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="" xmlns:a16="http://schemas.microsoft.com/office/drawing/2014/main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="" xmlns:a16="http://schemas.microsoft.com/office/drawing/2014/main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="" xmlns:a16="http://schemas.microsoft.com/office/drawing/2014/main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45621"/>
              </p:ext>
            </p:extLst>
          </p:nvPr>
        </p:nvGraphicFramePr>
        <p:xfrm>
          <a:off x="7714668" y="781383"/>
          <a:ext cx="2024950" cy="18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="" xmlns:a16="http://schemas.microsoft.com/office/drawing/2014/main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="" xmlns:a16="http://schemas.microsoft.com/office/drawing/2014/main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이메일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집단 수집거부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홈페이지 개선의견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72480" y="234888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개인정보 처리방침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저작권 정책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339551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110771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이메일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집단 수집거부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홈페이지 가이드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이메일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집단 수집거부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088462" y="220486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371703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455422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뷰어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다운로드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56252" y="3684180"/>
            <a:ext cx="1921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r>
              <a:rPr lang="ko-KR" altLang="en-US" dirty="0"/>
              <a:t> 참조 </a:t>
            </a:r>
            <a:endParaRPr lang="en-US" altLang="ko-KR" dirty="0" smtClean="0"/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https://www.dnc.go.kr/html/kr/guide/guide_0707.html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０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7 0 4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집단 수집거부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 가이드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집단 수집거부</a:t>
            </a:r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406151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776773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본인 확인 서비스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438303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4121424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정보마당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C52475BA-2EBB-E530-BEFA-E65F6192E97C}"/>
              </a:ext>
            </a:extLst>
          </p:cNvPr>
          <p:cNvGrpSpPr/>
          <p:nvPr/>
        </p:nvGrpSpPr>
        <p:grpSpPr>
          <a:xfrm>
            <a:off x="1254833" y="4103967"/>
            <a:ext cx="292068" cy="276999"/>
            <a:chOff x="3162018" y="2162933"/>
            <a:chExt cx="292068" cy="276999"/>
          </a:xfrm>
        </p:grpSpPr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="" xmlns:a16="http://schemas.microsoft.com/office/drawing/2014/main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5414769" y="5621178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집단수집거부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2439125"/>
            <a:ext cx="4595393" cy="318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22212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="" xmlns:a16="http://schemas.microsoft.com/office/drawing/2014/main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="" xmlns:a16="http://schemas.microsoft.com/office/drawing/2014/main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="" xmlns:a16="http://schemas.microsoft.com/office/drawing/2014/main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679333"/>
              </p:ext>
            </p:extLst>
          </p:nvPr>
        </p:nvGraphicFramePr>
        <p:xfrm>
          <a:off x="7714668" y="781383"/>
          <a:ext cx="2024950" cy="2313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="" xmlns:a16="http://schemas.microsoft.com/office/drawing/2014/main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="" xmlns:a16="http://schemas.microsoft.com/office/drawing/2014/main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뷰어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다운로드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뷰어프로그램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아이콘과 같이 있는 다운로드 이미지 클릭 시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뷰어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다운로드 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홈페이지 개선의견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72480" y="234888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개인정보 처리방침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저작권 정책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339551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110771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이메일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집단 수집거부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홈페이지 가이드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뷰어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다운로드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088462" y="220486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371703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455422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뷰어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다운로드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56252" y="3684180"/>
            <a:ext cx="1921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r>
              <a:rPr lang="ko-KR" altLang="en-US" dirty="0"/>
              <a:t> 참조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https://www.dnc.go.kr/html/kr/guide/guide_0708.html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０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7 0 5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다운로드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 가이드 ＞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다운로드</a:t>
            </a:r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406151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776773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본인 확인 서비스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438303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4121424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정보마당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C52475BA-2EBB-E530-BEFA-E65F6192E97C}"/>
              </a:ext>
            </a:extLst>
          </p:cNvPr>
          <p:cNvGrpSpPr/>
          <p:nvPr/>
        </p:nvGrpSpPr>
        <p:grpSpPr>
          <a:xfrm>
            <a:off x="1254833" y="4103967"/>
            <a:ext cx="292068" cy="276999"/>
            <a:chOff x="3162018" y="2162933"/>
            <a:chExt cx="292068" cy="276999"/>
          </a:xfrm>
        </p:grpSpPr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="" xmlns:a16="http://schemas.microsoft.com/office/drawing/2014/main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069" y="2204864"/>
            <a:ext cx="3365381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5342761" y="5621178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뷰어다운로드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순서도: 연결자 65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681349" y="3861048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73183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="" xmlns:a16="http://schemas.microsoft.com/office/drawing/2014/main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="" xmlns:a16="http://schemas.microsoft.com/office/drawing/2014/main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="" xmlns:a16="http://schemas.microsoft.com/office/drawing/2014/main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813741"/>
              </p:ext>
            </p:extLst>
          </p:nvPr>
        </p:nvGraphicFramePr>
        <p:xfrm>
          <a:off x="7714668" y="781383"/>
          <a:ext cx="2024950" cy="226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="" xmlns:a16="http://schemas.microsoft.com/office/drawing/2014/main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="" xmlns:a16="http://schemas.microsoft.com/office/drawing/2014/main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본인확인 서비스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번 팝업 창 표시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5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번 팝업 창 표시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홈페이지 개선의견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72480" y="234888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개인정보 처리방침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저작권 정책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339551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110771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이메일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집단 수집거부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홈페이지 가이드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본인 확인 서비스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088462" y="220486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371703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455422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뷰어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다운로드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56252" y="3684180"/>
            <a:ext cx="19212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r>
              <a:rPr lang="ko-KR" altLang="en-US" dirty="0"/>
              <a:t> 참조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https://www.dnc.go.kr/_prog/_realname/?site_dvs_cd=kr&amp;menu_dvs_cd=0709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０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7 0 6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본인 확인 서비스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 가이드 ＞ 본인 확인 서비스</a:t>
            </a:r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406151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776773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본인 확인 서비스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438303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4121424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정보마당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C52475BA-2EBB-E530-BEFA-E65F6192E97C}"/>
              </a:ext>
            </a:extLst>
          </p:cNvPr>
          <p:cNvGrpSpPr/>
          <p:nvPr/>
        </p:nvGrpSpPr>
        <p:grpSpPr>
          <a:xfrm>
            <a:off x="1254833" y="4103967"/>
            <a:ext cx="292068" cy="276999"/>
            <a:chOff x="3162018" y="2162933"/>
            <a:chExt cx="292068" cy="276999"/>
          </a:xfrm>
        </p:grpSpPr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="" xmlns:a16="http://schemas.microsoft.com/office/drawing/2014/main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433" y="2276872"/>
            <a:ext cx="4193759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순서도: 연결자 65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446254" y="4212123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486777" y="5621178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본인 확인 서비스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순서도: 연결자 4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5060868" y="4221088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335" y="3165709"/>
            <a:ext cx="914473" cy="148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44" y="3132590"/>
            <a:ext cx="1277960" cy="1592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순서도: 연결자 48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123215" y="3212976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6" name="순서도: 연결자 55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6065725" y="3212976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44805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="" xmlns:a16="http://schemas.microsoft.com/office/drawing/2014/main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="" xmlns:a16="http://schemas.microsoft.com/office/drawing/2014/main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="" xmlns:a16="http://schemas.microsoft.com/office/drawing/2014/main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906520"/>
              </p:ext>
            </p:extLst>
          </p:nvPr>
        </p:nvGraphicFramePr>
        <p:xfrm>
          <a:off x="7714668" y="781383"/>
          <a:ext cx="2024950" cy="236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="" xmlns:a16="http://schemas.microsoft.com/office/drawing/2014/main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="" xmlns:a16="http://schemas.microsoft.com/office/drawing/2014/main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정보공개 제도 안내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4depth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메뉴 입니다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탭으로 구성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탭으로 구성</a:t>
                      </a:r>
                      <a:endParaRPr lang="en-US" altLang="ko-KR" sz="8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해당 메뉴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구성시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페이지 이동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홈페이지 개선의견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72480" y="234888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개인정보 처리방침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저작권 정책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339551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110771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이메일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집단 수집거부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홈페이지 가이드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063715" y="2195899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371703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455422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뷰어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다운로드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56252" y="3684180"/>
            <a:ext cx="1921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r>
              <a:rPr lang="ko-KR" altLang="en-US" dirty="0"/>
              <a:t> 참조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https://www.dnc.go.kr/html/kr/info/info_04010101.html</a:t>
            </a:r>
            <a:endParaRPr lang="en-US" altLang="ko-KR" dirty="0" smtClean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０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7 0 7 0 1 0 1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정보공개 제도 안내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176645" y="508610"/>
            <a:ext cx="4049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 가이드 ＞정보 마당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정보공개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정보공개 제도안내</a:t>
            </a:r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406151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776773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본인 확인 서비스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438303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4121424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정보마당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C6E9A8F-6C82-6C54-82C3-F29E90105464}"/>
              </a:ext>
            </a:extLst>
          </p:cNvPr>
          <p:cNvSpPr txBox="1"/>
          <p:nvPr/>
        </p:nvSpPr>
        <p:spPr>
          <a:xfrm>
            <a:off x="344488" y="44550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정보공개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7B998817-5240-F769-D244-B38DA63A90E4}"/>
              </a:ext>
            </a:extLst>
          </p:cNvPr>
          <p:cNvSpPr txBox="1"/>
          <p:nvPr/>
        </p:nvSpPr>
        <p:spPr>
          <a:xfrm>
            <a:off x="344488" y="4697488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법령정보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7B998817-5240-F769-D244-B38DA63A90E4}"/>
              </a:ext>
            </a:extLst>
          </p:cNvPr>
          <p:cNvSpPr txBox="1"/>
          <p:nvPr/>
        </p:nvSpPr>
        <p:spPr>
          <a:xfrm>
            <a:off x="344488" y="4913512"/>
            <a:ext cx="1743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보훈행정 서비스 헌장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217549" y="4077072"/>
            <a:ext cx="301686" cy="276999"/>
            <a:chOff x="1227582" y="2332730"/>
            <a:chExt cx="301686" cy="276999"/>
          </a:xfrm>
        </p:grpSpPr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EEB7A3FA-9C41-3DC5-181D-3BD85D67890F}"/>
                </a:ext>
              </a:extLst>
            </p:cNvPr>
            <p:cNvSpPr txBox="1"/>
            <p:nvPr/>
          </p:nvSpPr>
          <p:spPr>
            <a:xfrm>
              <a:off x="1227582" y="2332730"/>
              <a:ext cx="301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 smtClean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-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="" xmlns:a16="http://schemas.microsoft.com/office/drawing/2014/main" id="{510406A1-FDE1-5B66-CD06-369EFC0E79C7}"/>
                </a:ext>
              </a:extLst>
            </p:cNvPr>
            <p:cNvSpPr/>
            <p:nvPr/>
          </p:nvSpPr>
          <p:spPr>
            <a:xfrm>
              <a:off x="1335102" y="2420827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7" name="순서도: 연결자 66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288704" y="184482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xmlns="" id="{D2E231F0-6D58-4979-BDB9-EDEE23DEA89A}"/>
              </a:ext>
            </a:extLst>
          </p:cNvPr>
          <p:cNvSpPr/>
          <p:nvPr/>
        </p:nvSpPr>
        <p:spPr bwMode="auto">
          <a:xfrm>
            <a:off x="2675401" y="1779019"/>
            <a:ext cx="11999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정보공개제도안내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D2E231F0-6D58-4979-BDB9-EDEE23DEA89A}"/>
              </a:ext>
            </a:extLst>
          </p:cNvPr>
          <p:cNvSpPr/>
          <p:nvPr/>
        </p:nvSpPr>
        <p:spPr bwMode="auto">
          <a:xfrm>
            <a:off x="4078333" y="1772528"/>
            <a:ext cx="11999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정보공개 청구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xmlns="" id="{D2E231F0-6D58-4979-BDB9-EDEE23DEA89A}"/>
              </a:ext>
            </a:extLst>
          </p:cNvPr>
          <p:cNvSpPr/>
          <p:nvPr/>
        </p:nvSpPr>
        <p:spPr bwMode="auto">
          <a:xfrm>
            <a:off x="5481264" y="1761089"/>
            <a:ext cx="11999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업무 추진비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529" y="2241208"/>
            <a:ext cx="4524422" cy="370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5630793" y="5693186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정보공개 제도 안내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순서도: 연결자 71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270774" y="2439634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267231" y="2924944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34804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="" xmlns:a16="http://schemas.microsoft.com/office/drawing/2014/main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="" xmlns:a16="http://schemas.microsoft.com/office/drawing/2014/main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="" xmlns:a16="http://schemas.microsoft.com/office/drawing/2014/main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523096"/>
              </p:ext>
            </p:extLst>
          </p:nvPr>
        </p:nvGraphicFramePr>
        <p:xfrm>
          <a:off x="7714668" y="781383"/>
          <a:ext cx="2024950" cy="2435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="" xmlns:a16="http://schemas.microsoft.com/office/drawing/2014/main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="" xmlns:a16="http://schemas.microsoft.com/office/drawing/2014/main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정보공개 청구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4depth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메뉴 입니다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웹사이트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바로가기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클릭 시</a:t>
                      </a:r>
                      <a:endParaRPr lang="en-US" altLang="ko-KR" sz="8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https://www.open.go.kr/com/main/mainView.do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사이트 이동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홈페이지 개선의견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72480" y="234888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개인정보 처리방침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저작권 정책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339551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110771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이메일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집단 수집거부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홈페이지 가이드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371703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455422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뷰어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다운로드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56252" y="3684180"/>
            <a:ext cx="1921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r>
              <a:rPr lang="ko-KR" altLang="en-US" dirty="0"/>
              <a:t> 참조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https://www.dnc.go.kr/html/kr/info/info_040104.html</a:t>
            </a:r>
            <a:endParaRPr lang="en-US" altLang="ko-KR" dirty="0" smtClean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０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7 0 7 0 1 0 2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정보공개 청구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176645" y="508610"/>
            <a:ext cx="4049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 가이드 ＞정보 마당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정보공개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정보공개 제도안내</a:t>
            </a:r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406151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776773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본인 확인 서비스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438303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4121424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정보마당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C6E9A8F-6C82-6C54-82C3-F29E90105464}"/>
              </a:ext>
            </a:extLst>
          </p:cNvPr>
          <p:cNvSpPr txBox="1"/>
          <p:nvPr/>
        </p:nvSpPr>
        <p:spPr>
          <a:xfrm>
            <a:off x="344488" y="44550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정보공개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7B998817-5240-F769-D244-B38DA63A90E4}"/>
              </a:ext>
            </a:extLst>
          </p:cNvPr>
          <p:cNvSpPr txBox="1"/>
          <p:nvPr/>
        </p:nvSpPr>
        <p:spPr>
          <a:xfrm>
            <a:off x="344488" y="4697488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법령정보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7B998817-5240-F769-D244-B38DA63A90E4}"/>
              </a:ext>
            </a:extLst>
          </p:cNvPr>
          <p:cNvSpPr txBox="1"/>
          <p:nvPr/>
        </p:nvSpPr>
        <p:spPr>
          <a:xfrm>
            <a:off x="344488" y="4913512"/>
            <a:ext cx="1743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보훈행정 서비스 헌장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217549" y="4077072"/>
            <a:ext cx="301686" cy="276999"/>
            <a:chOff x="1227582" y="2332730"/>
            <a:chExt cx="301686" cy="276999"/>
          </a:xfrm>
        </p:grpSpPr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EEB7A3FA-9C41-3DC5-181D-3BD85D67890F}"/>
                </a:ext>
              </a:extLst>
            </p:cNvPr>
            <p:cNvSpPr txBox="1"/>
            <p:nvPr/>
          </p:nvSpPr>
          <p:spPr>
            <a:xfrm>
              <a:off x="1227582" y="2332730"/>
              <a:ext cx="301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 smtClean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-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="" xmlns:a16="http://schemas.microsoft.com/office/drawing/2014/main" id="{510406A1-FDE1-5B66-CD06-369EFC0E79C7}"/>
                </a:ext>
              </a:extLst>
            </p:cNvPr>
            <p:cNvSpPr/>
            <p:nvPr/>
          </p:nvSpPr>
          <p:spPr>
            <a:xfrm>
              <a:off x="1335102" y="2420827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7" name="순서도: 연결자 66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288704" y="184482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xmlns="" id="{D2E231F0-6D58-4979-BDB9-EDEE23DEA89A}"/>
              </a:ext>
            </a:extLst>
          </p:cNvPr>
          <p:cNvSpPr/>
          <p:nvPr/>
        </p:nvSpPr>
        <p:spPr bwMode="auto">
          <a:xfrm>
            <a:off x="2675401" y="1779019"/>
            <a:ext cx="11999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정보공개제도안내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D2E231F0-6D58-4979-BDB9-EDEE23DEA89A}"/>
              </a:ext>
            </a:extLst>
          </p:cNvPr>
          <p:cNvSpPr/>
          <p:nvPr/>
        </p:nvSpPr>
        <p:spPr bwMode="auto">
          <a:xfrm>
            <a:off x="4078333" y="1772528"/>
            <a:ext cx="11999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정보공개 청구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xmlns="" id="{D2E231F0-6D58-4979-BDB9-EDEE23DEA89A}"/>
              </a:ext>
            </a:extLst>
          </p:cNvPr>
          <p:cNvSpPr/>
          <p:nvPr/>
        </p:nvSpPr>
        <p:spPr bwMode="auto">
          <a:xfrm>
            <a:off x="5481264" y="1761089"/>
            <a:ext cx="11999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업무 추진비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630793" y="5693186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정보공개 청구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083" y="2294205"/>
            <a:ext cx="4321125" cy="3007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순서도: 연결자 71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4359006" y="4220272"/>
            <a:ext cx="182039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98055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="" xmlns:a16="http://schemas.microsoft.com/office/drawing/2014/main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="" xmlns:a16="http://schemas.microsoft.com/office/drawing/2014/main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="" xmlns:a16="http://schemas.microsoft.com/office/drawing/2014/main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590439"/>
              </p:ext>
            </p:extLst>
          </p:nvPr>
        </p:nvGraphicFramePr>
        <p:xfrm>
          <a:off x="7714668" y="781383"/>
          <a:ext cx="2024950" cy="2211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="" xmlns:a16="http://schemas.microsoft.com/office/drawing/2014/main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="" xmlns:a16="http://schemas.microsoft.com/office/drawing/2014/main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업무추진비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4depth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메뉴 입니다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제목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내용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작성자 검색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제목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작성 내용 이동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목록 이동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 페이지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홈페이지 개선의견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72480" y="234888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개인정보 처리방침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저작권 정책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339551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110771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이메일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집단 수집거부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홈페이지 가이드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371703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455422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뷰어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다운로드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56252" y="3684180"/>
            <a:ext cx="1921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r>
              <a:rPr lang="ko-KR" altLang="en-US" dirty="0"/>
              <a:t> 참조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https://www.dnc.go.kr/html/kr/info/info_040104.html</a:t>
            </a:r>
            <a:endParaRPr lang="en-US" altLang="ko-KR" dirty="0" smtClean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０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7 0 7 0 1 0 3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업무추진비 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176645" y="508610"/>
            <a:ext cx="4049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 가이드 ＞정보 마당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정보공개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업무추진비</a:t>
            </a:r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406151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776773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본인 확인 서비스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438303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4121424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정보마당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C6E9A8F-6C82-6C54-82C3-F29E90105464}"/>
              </a:ext>
            </a:extLst>
          </p:cNvPr>
          <p:cNvSpPr txBox="1"/>
          <p:nvPr/>
        </p:nvSpPr>
        <p:spPr>
          <a:xfrm>
            <a:off x="344488" y="44550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정보공개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7B998817-5240-F769-D244-B38DA63A90E4}"/>
              </a:ext>
            </a:extLst>
          </p:cNvPr>
          <p:cNvSpPr txBox="1"/>
          <p:nvPr/>
        </p:nvSpPr>
        <p:spPr>
          <a:xfrm>
            <a:off x="344488" y="4697488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법령정보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7B998817-5240-F769-D244-B38DA63A90E4}"/>
              </a:ext>
            </a:extLst>
          </p:cNvPr>
          <p:cNvSpPr txBox="1"/>
          <p:nvPr/>
        </p:nvSpPr>
        <p:spPr>
          <a:xfrm>
            <a:off x="344488" y="4913512"/>
            <a:ext cx="1743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보훈행정 서비스 헌장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217549" y="4077072"/>
            <a:ext cx="301686" cy="276999"/>
            <a:chOff x="1227582" y="2332730"/>
            <a:chExt cx="301686" cy="276999"/>
          </a:xfrm>
        </p:grpSpPr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EEB7A3FA-9C41-3DC5-181D-3BD85D67890F}"/>
                </a:ext>
              </a:extLst>
            </p:cNvPr>
            <p:cNvSpPr txBox="1"/>
            <p:nvPr/>
          </p:nvSpPr>
          <p:spPr>
            <a:xfrm>
              <a:off x="1227582" y="2332730"/>
              <a:ext cx="301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 smtClean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-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="" xmlns:a16="http://schemas.microsoft.com/office/drawing/2014/main" id="{510406A1-FDE1-5B66-CD06-369EFC0E79C7}"/>
                </a:ext>
              </a:extLst>
            </p:cNvPr>
            <p:cNvSpPr/>
            <p:nvPr/>
          </p:nvSpPr>
          <p:spPr>
            <a:xfrm>
              <a:off x="1335102" y="2420827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7" name="순서도: 연결자 66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288704" y="184482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xmlns="" id="{D2E231F0-6D58-4979-BDB9-EDEE23DEA89A}"/>
              </a:ext>
            </a:extLst>
          </p:cNvPr>
          <p:cNvSpPr/>
          <p:nvPr/>
        </p:nvSpPr>
        <p:spPr bwMode="auto">
          <a:xfrm>
            <a:off x="2675401" y="1779019"/>
            <a:ext cx="11999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정보공개제도안내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D2E231F0-6D58-4979-BDB9-EDEE23DEA89A}"/>
              </a:ext>
            </a:extLst>
          </p:cNvPr>
          <p:cNvSpPr/>
          <p:nvPr/>
        </p:nvSpPr>
        <p:spPr bwMode="auto">
          <a:xfrm>
            <a:off x="4078333" y="1772528"/>
            <a:ext cx="11999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정보공개 청구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xmlns="" id="{D2E231F0-6D58-4979-BDB9-EDEE23DEA89A}"/>
              </a:ext>
            </a:extLst>
          </p:cNvPr>
          <p:cNvSpPr/>
          <p:nvPr/>
        </p:nvSpPr>
        <p:spPr bwMode="auto">
          <a:xfrm>
            <a:off x="5481264" y="1761089"/>
            <a:ext cx="11999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업무 추진비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712" y="2258467"/>
            <a:ext cx="4506677" cy="3634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5630793" y="5693186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업무추진비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순서도: 연결자 71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5362822" y="2420888"/>
            <a:ext cx="150445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1" name="순서도: 연결자 50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642315" y="2924944"/>
            <a:ext cx="150445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6170707" y="5302840"/>
            <a:ext cx="150445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순서도: 연결자 5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440832" y="5626732"/>
            <a:ext cx="150445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14468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62304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="" xmlns:a16="http://schemas.microsoft.com/office/drawing/2014/main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="" xmlns:a16="http://schemas.microsoft.com/office/drawing/2014/main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="" xmlns:a16="http://schemas.microsoft.com/office/drawing/2014/main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356324"/>
              </p:ext>
            </p:extLst>
          </p:nvPr>
        </p:nvGraphicFramePr>
        <p:xfrm>
          <a:off x="7714668" y="781383"/>
          <a:ext cx="2024950" cy="2211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="" xmlns:a16="http://schemas.microsoft.com/office/drawing/2014/main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="" xmlns:a16="http://schemas.microsoft.com/office/drawing/2014/main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업무추진비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4depth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메뉴 입니다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첨부파일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다운로드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목록 이동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홈페이지 개선의견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72480" y="234888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개인정보 처리방침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저작권 정책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339551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110771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이메일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집단 수집거부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홈페이지 가이드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371703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455422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뷰어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다운로드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56252" y="3684180"/>
            <a:ext cx="19212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r>
              <a:rPr lang="ko-KR" altLang="en-US" dirty="0"/>
              <a:t> 참조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https://www.dnc.go.kr/_prog/_board/?mode=V&amp;no=47048&amp;code=busi&amp;site_dvs_cd=kr&amp;menu_dvs_cd=040105&amp;skey=&amp;sval=&amp;GotoPage=</a:t>
            </a:r>
            <a:endParaRPr lang="en-US" altLang="ko-KR" dirty="0" smtClean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０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7 0 7 0 1 0 3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업무추진비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작성내용 화면 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176645" y="508610"/>
            <a:ext cx="4049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 가이드 ＞정보 마당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정보공개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업무추진비</a:t>
            </a:r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406151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776773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본인 확인 서비스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438303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4121424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정보마당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C6E9A8F-6C82-6C54-82C3-F29E90105464}"/>
              </a:ext>
            </a:extLst>
          </p:cNvPr>
          <p:cNvSpPr txBox="1"/>
          <p:nvPr/>
        </p:nvSpPr>
        <p:spPr>
          <a:xfrm>
            <a:off x="344488" y="44550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정보공개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7B998817-5240-F769-D244-B38DA63A90E4}"/>
              </a:ext>
            </a:extLst>
          </p:cNvPr>
          <p:cNvSpPr txBox="1"/>
          <p:nvPr/>
        </p:nvSpPr>
        <p:spPr>
          <a:xfrm>
            <a:off x="344488" y="4697488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법령정보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7B998817-5240-F769-D244-B38DA63A90E4}"/>
              </a:ext>
            </a:extLst>
          </p:cNvPr>
          <p:cNvSpPr txBox="1"/>
          <p:nvPr/>
        </p:nvSpPr>
        <p:spPr>
          <a:xfrm>
            <a:off x="344488" y="4913512"/>
            <a:ext cx="1743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보훈행정 서비스 헌장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217549" y="4077072"/>
            <a:ext cx="301686" cy="276999"/>
            <a:chOff x="1227582" y="2332730"/>
            <a:chExt cx="301686" cy="276999"/>
          </a:xfrm>
        </p:grpSpPr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EEB7A3FA-9C41-3DC5-181D-3BD85D67890F}"/>
                </a:ext>
              </a:extLst>
            </p:cNvPr>
            <p:cNvSpPr txBox="1"/>
            <p:nvPr/>
          </p:nvSpPr>
          <p:spPr>
            <a:xfrm>
              <a:off x="1227582" y="2332730"/>
              <a:ext cx="301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 smtClean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-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="" xmlns:a16="http://schemas.microsoft.com/office/drawing/2014/main" id="{510406A1-FDE1-5B66-CD06-369EFC0E79C7}"/>
                </a:ext>
              </a:extLst>
            </p:cNvPr>
            <p:cNvSpPr/>
            <p:nvPr/>
          </p:nvSpPr>
          <p:spPr>
            <a:xfrm>
              <a:off x="1335102" y="2420827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7" name="순서도: 연결자 66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288704" y="184482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xmlns="" id="{D2E231F0-6D58-4979-BDB9-EDEE23DEA89A}"/>
              </a:ext>
            </a:extLst>
          </p:cNvPr>
          <p:cNvSpPr/>
          <p:nvPr/>
        </p:nvSpPr>
        <p:spPr bwMode="auto">
          <a:xfrm>
            <a:off x="2675401" y="1779019"/>
            <a:ext cx="11999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정보공개제도안내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D2E231F0-6D58-4979-BDB9-EDEE23DEA89A}"/>
              </a:ext>
            </a:extLst>
          </p:cNvPr>
          <p:cNvSpPr/>
          <p:nvPr/>
        </p:nvSpPr>
        <p:spPr bwMode="auto">
          <a:xfrm>
            <a:off x="4078333" y="1772528"/>
            <a:ext cx="11999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정보공개 청구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xmlns="" id="{D2E231F0-6D58-4979-BDB9-EDEE23DEA89A}"/>
              </a:ext>
            </a:extLst>
          </p:cNvPr>
          <p:cNvSpPr/>
          <p:nvPr/>
        </p:nvSpPr>
        <p:spPr bwMode="auto">
          <a:xfrm>
            <a:off x="5481264" y="1761089"/>
            <a:ext cx="11999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업무 추진비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630793" y="5693186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업무추진비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2420888"/>
            <a:ext cx="4576645" cy="3060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순서도: 연결자 50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6386731" y="5157192"/>
            <a:ext cx="150445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2" name="순서도: 연결자 71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930347" y="4024626"/>
            <a:ext cx="150445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160470" y="229480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06123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="" xmlns:a16="http://schemas.microsoft.com/office/drawing/2014/main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="" xmlns:a16="http://schemas.microsoft.com/office/drawing/2014/main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="" xmlns:a16="http://schemas.microsoft.com/office/drawing/2014/main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01663"/>
              </p:ext>
            </p:extLst>
          </p:nvPr>
        </p:nvGraphicFramePr>
        <p:xfrm>
          <a:off x="7714668" y="781383"/>
          <a:ext cx="2024950" cy="2845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="" xmlns:a16="http://schemas.microsoft.com/office/drawing/2014/main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="" xmlns:a16="http://schemas.microsoft.com/office/drawing/2014/main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법령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4depth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메뉴 입니다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법령보러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가기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클릭시</a:t>
                      </a:r>
                      <a:endParaRPr lang="en-US" altLang="ko-KR" sz="8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hlinkClick r:id="rId3"/>
                        </a:rPr>
                        <a:t>국가법령정보센터 </a:t>
                      </a:r>
                      <a:r>
                        <a:rPr lang="en-US" altLang="ko-KR" sz="800" dirty="0" smtClean="0">
                          <a:hlinkClick r:id="rId3"/>
                        </a:rPr>
                        <a:t>(law.go.kr)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법령보러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가기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클릭시</a:t>
                      </a:r>
                      <a:endParaRPr lang="en-US" altLang="ko-KR" sz="8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hlinkClick r:id="rId4"/>
                        </a:rPr>
                        <a:t>국가법령정보센터 </a:t>
                      </a:r>
                      <a:r>
                        <a:rPr lang="en-US" altLang="ko-KR" sz="800" dirty="0" smtClean="0">
                          <a:hlinkClick r:id="rId4"/>
                        </a:rPr>
                        <a:t>(law.go.kr)</a:t>
                      </a:r>
                      <a:endParaRPr lang="en-US" altLang="ko-KR" sz="8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법령보러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가기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클릭시</a:t>
                      </a:r>
                      <a:endParaRPr lang="en-US" altLang="ko-KR" sz="8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hlinkClick r:id="rId5"/>
                        </a:rPr>
                        <a:t>국가법령정보센터 </a:t>
                      </a:r>
                      <a:r>
                        <a:rPr lang="en-US" altLang="ko-KR" sz="800" dirty="0" smtClean="0">
                          <a:hlinkClick r:id="rId5"/>
                        </a:rPr>
                        <a:t>(law.go.kr)</a:t>
                      </a:r>
                      <a:endParaRPr lang="en-US" altLang="ko-KR" sz="8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법령보러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가기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클릭시</a:t>
                      </a:r>
                      <a:endParaRPr lang="en-US" altLang="ko-KR" sz="8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hlinkClick r:id="rId6"/>
                        </a:rPr>
                        <a:t>국가법령정보센터 </a:t>
                      </a:r>
                      <a:r>
                        <a:rPr lang="en-US" altLang="ko-KR" sz="800" dirty="0" smtClean="0">
                          <a:hlinkClick r:id="rId6"/>
                        </a:rPr>
                        <a:t>(law.go.kr)</a:t>
                      </a:r>
                      <a:endParaRPr lang="en-US" altLang="ko-KR" sz="8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법령보러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가기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클릭시</a:t>
                      </a:r>
                      <a:endParaRPr lang="en-US" altLang="ko-KR" sz="8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hlinkClick r:id="rId7"/>
                        </a:rPr>
                        <a:t>「</a:t>
                      </a:r>
                      <a:r>
                        <a:rPr lang="ko-KR" altLang="en-US" sz="800" dirty="0" err="1" smtClean="0">
                          <a:hlinkClick r:id="rId7"/>
                        </a:rPr>
                        <a:t>반부패</a:t>
                      </a:r>
                      <a:r>
                        <a:rPr lang="ko-KR" altLang="en-US" sz="800" dirty="0" smtClean="0">
                          <a:hlinkClick r:id="rId7"/>
                        </a:rPr>
                        <a:t> 총괄기관」 국민권익위원회 </a:t>
                      </a:r>
                      <a:r>
                        <a:rPr lang="en-US" altLang="ko-KR" sz="800" dirty="0" smtClean="0">
                          <a:hlinkClick r:id="rId7"/>
                        </a:rPr>
                        <a:t>(acrc.go.kr)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홈페이지 개선의견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72480" y="234888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개인정보 처리방침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저작권 정책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339551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110771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이메일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집단 수집거부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홈페이지 가이드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14254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371703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455422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뷰어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다운로드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56252" y="3684180"/>
            <a:ext cx="19212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r>
              <a:rPr lang="ko-KR" altLang="en-US" dirty="0"/>
              <a:t> 참조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https://www.dnc.go.kr/_prog/_board/?mode=V&amp;no=47048&amp;code=busi&amp;site_dvs_cd=kr&amp;menu_dvs_cd=040105&amp;skey=&amp;sval=&amp;GotoPage=</a:t>
            </a:r>
            <a:endParaRPr lang="en-US" altLang="ko-KR" dirty="0" smtClean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０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7 0 7 0 2 0 1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법령 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176645" y="508610"/>
            <a:ext cx="4049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 가이드 ＞정보 마당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법령정보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법령</a:t>
            </a:r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406151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776773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본인 확인 서비스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438303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4121424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정보마당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C6E9A8F-6C82-6C54-82C3-F29E90105464}"/>
              </a:ext>
            </a:extLst>
          </p:cNvPr>
          <p:cNvSpPr txBox="1"/>
          <p:nvPr/>
        </p:nvSpPr>
        <p:spPr>
          <a:xfrm>
            <a:off x="344488" y="44550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정보공개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7B998817-5240-F769-D244-B38DA63A90E4}"/>
              </a:ext>
            </a:extLst>
          </p:cNvPr>
          <p:cNvSpPr txBox="1"/>
          <p:nvPr/>
        </p:nvSpPr>
        <p:spPr>
          <a:xfrm>
            <a:off x="344488" y="4697488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법령정보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7B998817-5240-F769-D244-B38DA63A90E4}"/>
              </a:ext>
            </a:extLst>
          </p:cNvPr>
          <p:cNvSpPr txBox="1"/>
          <p:nvPr/>
        </p:nvSpPr>
        <p:spPr>
          <a:xfrm>
            <a:off x="344488" y="4913512"/>
            <a:ext cx="1743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보훈행정 서비스 헌장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217549" y="4077072"/>
            <a:ext cx="301686" cy="276999"/>
            <a:chOff x="1227582" y="2332730"/>
            <a:chExt cx="301686" cy="276999"/>
          </a:xfrm>
        </p:grpSpPr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EEB7A3FA-9C41-3DC5-181D-3BD85D67890F}"/>
                </a:ext>
              </a:extLst>
            </p:cNvPr>
            <p:cNvSpPr txBox="1"/>
            <p:nvPr/>
          </p:nvSpPr>
          <p:spPr>
            <a:xfrm>
              <a:off x="1227582" y="2332730"/>
              <a:ext cx="301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 smtClean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-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="" xmlns:a16="http://schemas.microsoft.com/office/drawing/2014/main" id="{510406A1-FDE1-5B66-CD06-369EFC0E79C7}"/>
                </a:ext>
              </a:extLst>
            </p:cNvPr>
            <p:cNvSpPr/>
            <p:nvPr/>
          </p:nvSpPr>
          <p:spPr>
            <a:xfrm>
              <a:off x="1335102" y="2420827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7" name="순서도: 연결자 66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843321" y="181176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xmlns="" id="{D2E231F0-6D58-4979-BDB9-EDEE23DEA89A}"/>
              </a:ext>
            </a:extLst>
          </p:cNvPr>
          <p:cNvSpPr/>
          <p:nvPr/>
        </p:nvSpPr>
        <p:spPr bwMode="auto">
          <a:xfrm>
            <a:off x="3142228" y="1775773"/>
            <a:ext cx="11999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법령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D2E231F0-6D58-4979-BDB9-EDEE23DEA89A}"/>
              </a:ext>
            </a:extLst>
          </p:cNvPr>
          <p:cNvSpPr/>
          <p:nvPr/>
        </p:nvSpPr>
        <p:spPr bwMode="auto">
          <a:xfrm>
            <a:off x="4545160" y="1775773"/>
            <a:ext cx="11999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훈령</a:t>
            </a:r>
            <a:r>
              <a:rPr lang="en-US" altLang="ko-KR" dirty="0" smtClean="0">
                <a:latin typeface="+mn-ea"/>
                <a:ea typeface="+mn-ea"/>
              </a:rPr>
              <a:t>/</a:t>
            </a:r>
            <a:r>
              <a:rPr lang="ko-KR" altLang="en-US" dirty="0" smtClean="0">
                <a:latin typeface="+mn-ea"/>
                <a:ea typeface="+mn-ea"/>
              </a:rPr>
              <a:t>예규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946" y="2303911"/>
            <a:ext cx="4192245" cy="3589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순서도: 연결자 71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5576713" y="3376554"/>
            <a:ext cx="150445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1" name="순서도: 연결자 50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5576713" y="4509120"/>
            <a:ext cx="150445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630793" y="5693186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법령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5576713" y="3943653"/>
            <a:ext cx="150445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순서도: 연결자 5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5583142" y="5085184"/>
            <a:ext cx="150445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6" name="순서도: 연결자 55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5583142" y="5526197"/>
            <a:ext cx="150445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7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24420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="" xmlns:a16="http://schemas.microsoft.com/office/drawing/2014/main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="" xmlns:a16="http://schemas.microsoft.com/office/drawing/2014/main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="" xmlns:a16="http://schemas.microsoft.com/office/drawing/2014/main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530507"/>
              </p:ext>
            </p:extLst>
          </p:nvPr>
        </p:nvGraphicFramePr>
        <p:xfrm>
          <a:off x="7714668" y="781383"/>
          <a:ext cx="2024950" cy="2211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="" xmlns:a16="http://schemas.microsoft.com/office/drawing/2014/main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="" xmlns:a16="http://schemas.microsoft.com/office/drawing/2014/main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업무추진비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4depth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메뉴 입니다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제목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내용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작성자 검색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제목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작성 내용 이동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목록 이동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 페이지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홈페이지 개선의견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72480" y="234888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개인정보 처리방침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저작권 정책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339551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110771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이메일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집단 수집거부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홈페이지 가이드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BD27E0BE-E66C-1EB4-BB55-5BECAB132245}"/>
              </a:ext>
            </a:extLst>
          </p:cNvPr>
          <p:cNvSpPr/>
          <p:nvPr/>
        </p:nvSpPr>
        <p:spPr>
          <a:xfrm>
            <a:off x="1970057" y="2179896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072680" y="2358133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371703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455422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뷰어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다운로드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56252" y="3684180"/>
            <a:ext cx="19212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r>
              <a:rPr lang="ko-KR" altLang="en-US" dirty="0"/>
              <a:t> 참조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https://www.dnc.go.kr/_prog/_board/?mode=V&amp;no=47048&amp;code=busi&amp;site_dvs_cd=kr&amp;menu_dvs_cd=040105&amp;skey=&amp;sval=&amp;GotoPage=</a:t>
            </a:r>
            <a:endParaRPr lang="en-US" altLang="ko-KR" dirty="0" smtClean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０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7 0 7 0 2 0 2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훈령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예규 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176645" y="508610"/>
            <a:ext cx="4049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 가이드 ＞정보 마당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법령정보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법령</a:t>
            </a:r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406151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776773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본인 확인 서비스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438303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4121424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정보마당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C6E9A8F-6C82-6C54-82C3-F29E90105464}"/>
              </a:ext>
            </a:extLst>
          </p:cNvPr>
          <p:cNvSpPr txBox="1"/>
          <p:nvPr/>
        </p:nvSpPr>
        <p:spPr>
          <a:xfrm>
            <a:off x="344488" y="44550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정보공개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7B998817-5240-F769-D244-B38DA63A90E4}"/>
              </a:ext>
            </a:extLst>
          </p:cNvPr>
          <p:cNvSpPr txBox="1"/>
          <p:nvPr/>
        </p:nvSpPr>
        <p:spPr>
          <a:xfrm>
            <a:off x="344488" y="4697488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법령정보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7B998817-5240-F769-D244-B38DA63A90E4}"/>
              </a:ext>
            </a:extLst>
          </p:cNvPr>
          <p:cNvSpPr txBox="1"/>
          <p:nvPr/>
        </p:nvSpPr>
        <p:spPr>
          <a:xfrm>
            <a:off x="344488" y="4913512"/>
            <a:ext cx="1743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보훈행정 서비스 헌장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217549" y="4077072"/>
            <a:ext cx="301686" cy="276999"/>
            <a:chOff x="1227582" y="2332730"/>
            <a:chExt cx="301686" cy="276999"/>
          </a:xfrm>
        </p:grpSpPr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EEB7A3FA-9C41-3DC5-181D-3BD85D67890F}"/>
                </a:ext>
              </a:extLst>
            </p:cNvPr>
            <p:cNvSpPr txBox="1"/>
            <p:nvPr/>
          </p:nvSpPr>
          <p:spPr>
            <a:xfrm>
              <a:off x="1227582" y="2332730"/>
              <a:ext cx="301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 smtClean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-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="" xmlns:a16="http://schemas.microsoft.com/office/drawing/2014/main" id="{510406A1-FDE1-5B66-CD06-369EFC0E79C7}"/>
                </a:ext>
              </a:extLst>
            </p:cNvPr>
            <p:cNvSpPr/>
            <p:nvPr/>
          </p:nvSpPr>
          <p:spPr>
            <a:xfrm>
              <a:off x="1335102" y="2420827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7" y="2342956"/>
            <a:ext cx="4617167" cy="3687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순서도: 연결자 71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5378619" y="2574157"/>
            <a:ext cx="150445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1" name="순서도: 연결자 50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6242715" y="5203937"/>
            <a:ext cx="150445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630793" y="5630431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훈령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714323" y="3222229"/>
            <a:ext cx="150445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순서도: 연결자 5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4304928" y="5670501"/>
            <a:ext cx="150445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6" name="순서도: 연결자 65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843321" y="181176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xmlns="" id="{D2E231F0-6D58-4979-BDB9-EDEE23DEA89A}"/>
              </a:ext>
            </a:extLst>
          </p:cNvPr>
          <p:cNvSpPr/>
          <p:nvPr/>
        </p:nvSpPr>
        <p:spPr bwMode="auto">
          <a:xfrm>
            <a:off x="3142228" y="1775773"/>
            <a:ext cx="11999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법령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xmlns="" id="{D2E231F0-6D58-4979-BDB9-EDEE23DEA89A}"/>
              </a:ext>
            </a:extLst>
          </p:cNvPr>
          <p:cNvSpPr/>
          <p:nvPr/>
        </p:nvSpPr>
        <p:spPr bwMode="auto">
          <a:xfrm>
            <a:off x="4545160" y="1775773"/>
            <a:ext cx="11999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훈령</a:t>
            </a:r>
            <a:r>
              <a:rPr lang="en-US" altLang="ko-KR" b="1" dirty="0" smtClean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예규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29636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490041"/>
              </p:ext>
            </p:extLst>
          </p:nvPr>
        </p:nvGraphicFramePr>
        <p:xfrm>
          <a:off x="7714668" y="781383"/>
          <a:ext cx="2024950" cy="249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안장</a:t>
                      </a:r>
                      <a:r>
                        <a:rPr lang="en-US" altLang="ko-KR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이장 메뉴 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배우자 합장 이미지 및 텍스트 영역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배우자합장 신청하기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endParaRPr lang="en-US" altLang="ko-KR" sz="8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https://www.ncms.go.kr/NationalCemetery/application/spouse/select/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56252" y="3684180"/>
            <a:ext cx="19212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r>
              <a:rPr lang="ko-KR" altLang="en-US" dirty="0"/>
              <a:t> 참조 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https://www.dnc.go.kr/html/kr/comp/comp_0102.html</a:t>
            </a:r>
            <a:endParaRPr lang="ko-KR" altLang="en-US" dirty="0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717534" y="106511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안장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이장       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4888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위패 봉안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215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배우자 합장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339551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5335A4D-EC9B-5F68-544F-CA5F5D5E00B0}"/>
              </a:ext>
            </a:extLst>
          </p:cNvPr>
          <p:cNvSpPr txBox="1"/>
          <p:nvPr/>
        </p:nvSpPr>
        <p:spPr>
          <a:xfrm>
            <a:off x="297648" y="3009824"/>
            <a:ext cx="11905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생전 안장대상 </a:t>
            </a:r>
            <a:endParaRPr lang="en-US" altLang="ko-KR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결정 신청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4833" y="1988840"/>
            <a:ext cx="292068" cy="276999"/>
            <a:chOff x="3162018" y="2162933"/>
            <a:chExt cx="292068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>
                <a:latin typeface="+mj-ea"/>
                <a:ea typeface="+mj-ea"/>
              </a:rPr>
              <a:t>안장 안내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배우자 합장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4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2578857" y="103495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127611" y="2033953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960670" y="580526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580877" y="5549170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배우자합장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Ｍ０１０１０３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배우자 합장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마당 ＞ 안장안내 ＞배우자 합장 신청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832" y="2204864"/>
            <a:ext cx="196996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10214" y="2295006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0" name="순서도: 연결자 3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016896" y="5842756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0154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="" xmlns:a16="http://schemas.microsoft.com/office/drawing/2014/main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="" xmlns:a16="http://schemas.microsoft.com/office/drawing/2014/main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="" xmlns:a16="http://schemas.microsoft.com/office/drawing/2014/main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720387"/>
              </p:ext>
            </p:extLst>
          </p:nvPr>
        </p:nvGraphicFramePr>
        <p:xfrm>
          <a:off x="7714668" y="781383"/>
          <a:ext cx="2024950" cy="226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="" xmlns:a16="http://schemas.microsoft.com/office/drawing/2014/main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="" xmlns:a16="http://schemas.microsoft.com/office/drawing/2014/main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보훈행정 서비스 헌장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홈페이지 개선의견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72480" y="234888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개인정보 처리방침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저작권 정책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339551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110771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이메일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집단 수집거부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홈페이지 가이드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14254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371703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455422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뷰어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다운로드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56252" y="3684180"/>
            <a:ext cx="1921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r>
              <a:rPr lang="ko-KR" altLang="en-US" dirty="0"/>
              <a:t> 참조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https://www.dnc.go.kr/html/kr/info/info_0404.html</a:t>
            </a:r>
            <a:endParaRPr lang="en-US" altLang="ko-KR" dirty="0" smtClean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０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7 0 7 0 3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보훈행정 서비스 헌장 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176645" y="508610"/>
            <a:ext cx="4049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 가이드 ＞정보 마당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보훈행정 서비스 헌장</a:t>
            </a:r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406151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3776773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본인 확인 서비스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438303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5335A4D-EC9B-5F68-544F-CA5F5D5E00B0}"/>
              </a:ext>
            </a:extLst>
          </p:cNvPr>
          <p:cNvSpPr txBox="1"/>
          <p:nvPr/>
        </p:nvSpPr>
        <p:spPr>
          <a:xfrm>
            <a:off x="272480" y="4121424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정보마당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C6E9A8F-6C82-6C54-82C3-F29E90105464}"/>
              </a:ext>
            </a:extLst>
          </p:cNvPr>
          <p:cNvSpPr txBox="1"/>
          <p:nvPr/>
        </p:nvSpPr>
        <p:spPr>
          <a:xfrm>
            <a:off x="344488" y="44550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정보공개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7B998817-5240-F769-D244-B38DA63A90E4}"/>
              </a:ext>
            </a:extLst>
          </p:cNvPr>
          <p:cNvSpPr txBox="1"/>
          <p:nvPr/>
        </p:nvSpPr>
        <p:spPr>
          <a:xfrm>
            <a:off x="344488" y="4697488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법령정보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7B998817-5240-F769-D244-B38DA63A90E4}"/>
              </a:ext>
            </a:extLst>
          </p:cNvPr>
          <p:cNvSpPr txBox="1"/>
          <p:nvPr/>
        </p:nvSpPr>
        <p:spPr>
          <a:xfrm>
            <a:off x="344488" y="4913512"/>
            <a:ext cx="1743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보훈행정 서비스 헌장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217549" y="4077072"/>
            <a:ext cx="301686" cy="276999"/>
            <a:chOff x="1227582" y="2332730"/>
            <a:chExt cx="301686" cy="276999"/>
          </a:xfrm>
        </p:grpSpPr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EEB7A3FA-9C41-3DC5-181D-3BD85D67890F}"/>
                </a:ext>
              </a:extLst>
            </p:cNvPr>
            <p:cNvSpPr txBox="1"/>
            <p:nvPr/>
          </p:nvSpPr>
          <p:spPr>
            <a:xfrm>
              <a:off x="1227582" y="2332730"/>
              <a:ext cx="301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 smtClean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-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="" xmlns:a16="http://schemas.microsoft.com/office/drawing/2014/main" id="{510406A1-FDE1-5B66-CD06-369EFC0E79C7}"/>
                </a:ext>
              </a:extLst>
            </p:cNvPr>
            <p:cNvSpPr/>
            <p:nvPr/>
          </p:nvSpPr>
          <p:spPr>
            <a:xfrm>
              <a:off x="1335102" y="2420827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보훈행정 서비스 헌장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759" y="2230606"/>
            <a:ext cx="3311691" cy="3862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5630793" y="5693186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보훈행정 서비스 헌장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0003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901276"/>
              </p:ext>
            </p:extLst>
          </p:nvPr>
        </p:nvGraphicFramePr>
        <p:xfrm>
          <a:off x="7714668" y="781383"/>
          <a:ext cx="2024950" cy="249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안장</a:t>
                      </a:r>
                      <a:r>
                        <a:rPr lang="en-US" altLang="ko-KR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이장 메뉴 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생전 안장대상 결정 신청 </a:t>
                      </a:r>
                      <a:r>
                        <a:rPr lang="ko-KR" altLang="en-US" sz="8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클릭시</a:t>
                      </a: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https://www.ncms.go.kr/NationalCemetery/application/pre/select/ 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이동</a:t>
                      </a:r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Footer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영역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56252" y="3684180"/>
            <a:ext cx="19212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TO-BE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추가된 메뉴발주기관에서 이미지 및 텍스트 제공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717534" y="106511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안장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이장       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4888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위패 봉안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215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배우자 합장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339551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5335A4D-EC9B-5F68-544F-CA5F5D5E00B0}"/>
              </a:ext>
            </a:extLst>
          </p:cNvPr>
          <p:cNvSpPr txBox="1"/>
          <p:nvPr/>
        </p:nvSpPr>
        <p:spPr>
          <a:xfrm>
            <a:off x="297648" y="3009824"/>
            <a:ext cx="11905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생전 안장대상 </a:t>
            </a:r>
            <a:endParaRPr lang="en-US" altLang="ko-KR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l"/>
            <a:r>
              <a:rPr lang="ko-KR" altLang="en-US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결정 신청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4833" y="1988840"/>
            <a:ext cx="292068" cy="276999"/>
            <a:chOff x="3162018" y="2162933"/>
            <a:chExt cx="292068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>
                <a:latin typeface="+mj-ea"/>
                <a:ea typeface="+mj-ea"/>
              </a:rPr>
              <a:t>안장 안내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6" y="1843496"/>
            <a:ext cx="1899853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smtClean="0">
                <a:latin typeface="돋움" panose="020B0600000101010101" pitchFamily="50" charset="-127"/>
                <a:ea typeface="돋움" panose="020B0600000101010101" pitchFamily="50" charset="-127"/>
              </a:rPr>
              <a:t>생전 안장대상 결정 신청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4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2578857" y="103495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127611" y="2033953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88262" y="6093296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０１０１０４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생전 안장대상 결정 신청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마당 ＞ 안장안내 ＞생전 안장대상 결정 신청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20" y="2212484"/>
            <a:ext cx="4467720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1712640" y="5847075"/>
            <a:ext cx="575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생전 안장대상 결정 신청 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https://www.ncms.go.kr/NationalCemetery/application/pre/select/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48049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520891"/>
              </p:ext>
            </p:extLst>
          </p:nvPr>
        </p:nvGraphicFramePr>
        <p:xfrm>
          <a:off x="7714668" y="781383"/>
          <a:ext cx="2024950" cy="226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일일합동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안장식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순서 이미지 및 텍스트 영역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&lt;&gt;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클릭하여 좌우 페이지 이동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일일합동</a:t>
            </a: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kumimoji="1" lang="ko-KR" altLang="en-US" sz="13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안장식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일일합동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안장식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4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2578857" y="103495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０１０２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일일합동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안장식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마당 ＞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일일합동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안장식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580877" y="5549170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일일합동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안장식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순서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856252" y="3684180"/>
            <a:ext cx="1921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r>
              <a:rPr lang="ko-KR" altLang="en-US" dirty="0"/>
              <a:t> 참조 </a:t>
            </a:r>
            <a:endParaRPr lang="en-US" altLang="ko-KR" dirty="0" smtClean="0"/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https://www.dnc.go.kr/html/kr/comp/comp_011301.html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400" y="2166764"/>
            <a:ext cx="1463479" cy="393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663673" y="229480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90354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46" name="Group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063571"/>
              </p:ext>
            </p:extLst>
          </p:nvPr>
        </p:nvGraphicFramePr>
        <p:xfrm>
          <a:off x="273052" y="620716"/>
          <a:ext cx="9359899" cy="5781321"/>
        </p:xfrm>
        <a:graphic>
          <a:graphicData uri="http://schemas.openxmlformats.org/drawingml/2006/table">
            <a:tbl>
              <a:tblPr/>
              <a:tblGrid>
                <a:gridCol w="10738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4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436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0873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0873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9752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개정 </a:t>
                      </a:r>
                      <a:r>
                        <a:rPr kumimoji="1" lang="ko-KR" alt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이력표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75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  서  명</a:t>
                      </a:r>
                    </a:p>
                  </a:txBody>
                  <a:tcPr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화면설계서</a:t>
                      </a: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홈페이지</a:t>
                      </a: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바탕체" pitchFamily="17" charset="-127"/>
                        <a:ea typeface="바탕체" pitchFamily="17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97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</a:p>
                  </a:txBody>
                  <a:tcPr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승인자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6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</a:p>
                  </a:txBody>
                  <a:tcPr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2023.07.12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홈페이지 개선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21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21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21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32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21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21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821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821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821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821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821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821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821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2821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2821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2821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186805"/>
              </p:ext>
            </p:extLst>
          </p:nvPr>
        </p:nvGraphicFramePr>
        <p:xfrm>
          <a:off x="7714668" y="781383"/>
          <a:ext cx="2024950" cy="226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묘비문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신청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신청서류 다운로드 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717534" y="106511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묘비문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신청        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4888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묘소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묘비 보수 신청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안장확인서 발급 신청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339551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5335A4D-EC9B-5F68-544F-CA5F5D5E00B0}"/>
              </a:ext>
            </a:extLst>
          </p:cNvPr>
          <p:cNvSpPr txBox="1"/>
          <p:nvPr/>
        </p:nvSpPr>
        <p:spPr>
          <a:xfrm>
            <a:off x="297648" y="3110771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유족 등록 신청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각종 신청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묘비문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신청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4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2578857" y="103495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088462" y="220486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xmlns="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371703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5335A4D-EC9B-5F68-544F-CA5F5D5E00B0}"/>
              </a:ext>
            </a:extLst>
          </p:cNvPr>
          <p:cNvSpPr txBox="1"/>
          <p:nvPr/>
        </p:nvSpPr>
        <p:spPr>
          <a:xfrm>
            <a:off x="272480" y="3432289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유족 기록 정정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０１０３０１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묘비문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신청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마당 ＞ 각종신청 ＞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묘비문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신청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856252" y="3684180"/>
            <a:ext cx="1921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r>
              <a:rPr lang="ko-KR" altLang="en-US" dirty="0"/>
              <a:t> 참조 </a:t>
            </a:r>
            <a:endParaRPr lang="en-US" altLang="ko-KR" dirty="0" smtClean="0"/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https://www.dnc.go.kr/html/kr/comp/comp_0104.html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80877" y="5549170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안장식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순서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68" y="2216755"/>
            <a:ext cx="2868066" cy="3876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순서도: 연결자 5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816654" y="585098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78879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829748"/>
              </p:ext>
            </p:extLst>
          </p:nvPr>
        </p:nvGraphicFramePr>
        <p:xfrm>
          <a:off x="7714668" y="781383"/>
          <a:ext cx="2024950" cy="236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묘소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묘비 보수 신청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신청서류 다운로드 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717534" y="106511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묘비문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신청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4888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묘소</a:t>
            </a:r>
            <a:r>
              <a:rPr lang="en-US" altLang="ko-KR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묘비 보수 신청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안장확인서 발급 신청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339551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5335A4D-EC9B-5F68-544F-CA5F5D5E00B0}"/>
              </a:ext>
            </a:extLst>
          </p:cNvPr>
          <p:cNvSpPr txBox="1"/>
          <p:nvPr/>
        </p:nvSpPr>
        <p:spPr>
          <a:xfrm>
            <a:off x="297648" y="3110771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유족 등록 신청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각종 신청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묘비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묘비 보수 신청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4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2578857" y="103495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088462" y="220486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xmlns="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371703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5335A4D-EC9B-5F68-544F-CA5F5D5E00B0}"/>
              </a:ext>
            </a:extLst>
          </p:cNvPr>
          <p:cNvSpPr txBox="1"/>
          <p:nvPr/>
        </p:nvSpPr>
        <p:spPr>
          <a:xfrm>
            <a:off x="272480" y="3432289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유족 기록 정정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56252" y="3684180"/>
            <a:ext cx="1921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r>
              <a:rPr lang="ko-KR" altLang="en-US" dirty="0"/>
              <a:t> 참조 </a:t>
            </a:r>
            <a:endParaRPr lang="en-US" altLang="ko-KR" dirty="0" smtClean="0"/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https://www.dnc.go.kr/html/kr/comp/comp_0108.html</a:t>
            </a:r>
          </a:p>
        </p:txBody>
      </p:sp>
      <p:sp>
        <p:nvSpPr>
          <p:cNvPr id="60" name="순서도: 연결자 5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816654" y="585098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０１０３０２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묘소 ／묘비 보수 신청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마당 ＞ 각종 신청 ＞묘소 ／묘비 보수 신청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728" y="2204864"/>
            <a:ext cx="3959144" cy="3862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888662" y="58315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80877" y="5549170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묘소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묘비 보수 신청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10144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947239"/>
              </p:ext>
            </p:extLst>
          </p:nvPr>
        </p:nvGraphicFramePr>
        <p:xfrm>
          <a:off x="7714668" y="781383"/>
          <a:ext cx="2024950" cy="236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묘소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묘비 보수 신청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신청서류 다운로드 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717534" y="106511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묘비문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신청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4888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묘소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묘비 보수 신청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안장확인서 발급 신청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337758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5335A4D-EC9B-5F68-544F-CA5F5D5E00B0}"/>
              </a:ext>
            </a:extLst>
          </p:cNvPr>
          <p:cNvSpPr txBox="1"/>
          <p:nvPr/>
        </p:nvSpPr>
        <p:spPr>
          <a:xfrm>
            <a:off x="297648" y="3092841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유족 등록 신청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각종 신청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안장확인서 발급 신청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4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2578857" y="103495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088462" y="220486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xmlns="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369910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5335A4D-EC9B-5F68-544F-CA5F5D5E00B0}"/>
              </a:ext>
            </a:extLst>
          </p:cNvPr>
          <p:cNvSpPr txBox="1"/>
          <p:nvPr/>
        </p:nvSpPr>
        <p:spPr>
          <a:xfrm>
            <a:off x="272480" y="3414359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유족 기록 정정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56252" y="3684180"/>
            <a:ext cx="1921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r>
              <a:rPr lang="ko-KR" altLang="en-US" dirty="0"/>
              <a:t> 참조 </a:t>
            </a:r>
            <a:endParaRPr lang="en-US" altLang="ko-KR" dirty="0" smtClean="0"/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https://www.dnc.go.kr/html/kr/comp/comp_0107.html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０１０３０３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안장확인서 발급 신청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마당 ＞ 안장안내 ＞안장확인서 발급 신청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752" y="2276872"/>
            <a:ext cx="3568116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순서도: 연결자 5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872880" y="570922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80877" y="5549170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안장확인서 발급 신청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19513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244187"/>
              </p:ext>
            </p:extLst>
          </p:nvPr>
        </p:nvGraphicFramePr>
        <p:xfrm>
          <a:off x="7714668" y="781383"/>
          <a:ext cx="2024950" cy="226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유족 등록 신청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신청서류 다운로드 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717534" y="106511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묘비문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신청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4888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묘소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묘비 보수 신청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안장확인서 발급 신청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339551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5335A4D-EC9B-5F68-544F-CA5F5D5E00B0}"/>
              </a:ext>
            </a:extLst>
          </p:cNvPr>
          <p:cNvSpPr txBox="1"/>
          <p:nvPr/>
        </p:nvSpPr>
        <p:spPr>
          <a:xfrm>
            <a:off x="272480" y="3110771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유족 등록 신청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각종 신청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유족 등록 신청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4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2578857" y="103495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088462" y="220486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xmlns="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371703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5335A4D-EC9B-5F68-544F-CA5F5D5E00B0}"/>
              </a:ext>
            </a:extLst>
          </p:cNvPr>
          <p:cNvSpPr txBox="1"/>
          <p:nvPr/>
        </p:nvSpPr>
        <p:spPr>
          <a:xfrm>
            <a:off x="272480" y="3455422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유족 기록 정정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56252" y="3684180"/>
            <a:ext cx="1921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r>
              <a:rPr lang="ko-KR" altLang="en-US" dirty="0"/>
              <a:t> 참조 </a:t>
            </a:r>
            <a:endParaRPr lang="en-US" altLang="ko-KR" dirty="0" smtClean="0"/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https://www.dnc.go.kr/html/kr/comp/comp_0105.html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44" y="2204864"/>
            <a:ext cx="388093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5580877" y="5549170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유족 등록 신청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순서도: 연결자 5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888662" y="5733256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０１０３０４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유족 등록 신청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마당 ＞ 각종 신청 ＞유족 등록 신청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67541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648894"/>
              </p:ext>
            </p:extLst>
          </p:nvPr>
        </p:nvGraphicFramePr>
        <p:xfrm>
          <a:off x="7714668" y="781383"/>
          <a:ext cx="2024950" cy="226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유족 기록 정정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목록이동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쓰기  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선택하여 검색 가능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717534" y="106511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묘비문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신청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48880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묘소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묘비 보수 신청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안장확인서 발급 신청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61266" y="339551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5335A4D-EC9B-5F68-544F-CA5F5D5E00B0}"/>
              </a:ext>
            </a:extLst>
          </p:cNvPr>
          <p:cNvSpPr txBox="1"/>
          <p:nvPr/>
        </p:nvSpPr>
        <p:spPr>
          <a:xfrm>
            <a:off x="272480" y="3110771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유족 등록 신청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각종 신청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유족 기록 정정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4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2578857" y="103495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088462" y="220486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xmlns="" id="{2CAD3F4B-44AC-1454-9B2A-B0A944971F69}"/>
              </a:ext>
            </a:extLst>
          </p:cNvPr>
          <p:cNvCxnSpPr>
            <a:cxnSpLocks/>
          </p:cNvCxnSpPr>
          <p:nvPr/>
        </p:nvCxnSpPr>
        <p:spPr bwMode="auto">
          <a:xfrm>
            <a:off x="336098" y="371703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5335A4D-EC9B-5F68-544F-CA5F5D5E00B0}"/>
              </a:ext>
            </a:extLst>
          </p:cNvPr>
          <p:cNvSpPr txBox="1"/>
          <p:nvPr/>
        </p:nvSpPr>
        <p:spPr>
          <a:xfrm>
            <a:off x="272480" y="3455422"/>
            <a:ext cx="1190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유족 기록 정정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56252" y="3684180"/>
            <a:ext cx="19212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r>
              <a:rPr lang="ko-KR" altLang="en-US" dirty="0"/>
              <a:t> 참조 </a:t>
            </a:r>
            <a:endParaRPr lang="en-US" altLang="ko-KR" dirty="0" smtClean="0"/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https://www.dnc.go.kr/_prog/_board/?code=reco&amp;site_dvs_cd=kr&amp;menu_dvs_cd=0106&amp;site_dvs_cd=kr&amp;menu_dvs_cd=0106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０１０３０５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유족 기록 정정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마당 ＞ 각종 신청 ＞유족 기록 정정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68" y="2170956"/>
            <a:ext cx="3199306" cy="3922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5580877" y="5549170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유족 기록 정정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순서도: 연결자 5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202085" y="5631341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808984" y="3626738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24868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106312"/>
              </p:ext>
            </p:extLst>
          </p:nvPr>
        </p:nvGraphicFramePr>
        <p:xfrm>
          <a:off x="7714668" y="781383"/>
          <a:ext cx="2024950" cy="236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신청서식 </a:t>
                      </a:r>
                      <a:r>
                        <a:rPr lang="ko-KR" altLang="en-US" sz="8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내려받기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이미지 및 텍스트 영역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클릭하여 해당 서식 다운로드</a:t>
                      </a:r>
                      <a:endParaRPr lang="en-US" altLang="ko-KR" sz="8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한글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워드양식 선택하여 다운로드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신청서식 </a:t>
            </a:r>
            <a:r>
              <a:rPr lang="ko-KR" altLang="en-US" sz="1300" b="1" dirty="0" err="1" smtClean="0">
                <a:latin typeface="+mj-ea"/>
                <a:ea typeface="+mj-ea"/>
              </a:rPr>
              <a:t>내려받기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신청서식 </a:t>
            </a:r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내려받기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4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2578857" y="103495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856252" y="3684180"/>
            <a:ext cx="1921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r>
              <a:rPr lang="ko-KR" altLang="en-US" dirty="0"/>
              <a:t> 참조 </a:t>
            </a:r>
            <a:endParaRPr lang="en-US" altLang="ko-KR" dirty="0" smtClean="0"/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https://www.dnc.go.kr/html/kr/comp/comp_0109.html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０１０４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신청서식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내려받기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마당 ＞신청서식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내려받기</a:t>
            </a:r>
            <a:endParaRPr lang="ko-KR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68" y="2172785"/>
            <a:ext cx="3414150" cy="3920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5580877" y="5549170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신청서식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내려받기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106118" y="3159714"/>
            <a:ext cx="182038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09686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99247" y="2846601"/>
            <a:ext cx="9205987" cy="707773"/>
          </a:xfrm>
          <a:prstGeom prst="rect">
            <a:avLst/>
          </a:prstGeom>
          <a:noFill/>
        </p:spPr>
        <p:txBody>
          <a:bodyPr wrap="square" lIns="35994" rIns="35994" rtlCol="0">
            <a:spAutoFit/>
          </a:bodyPr>
          <a:lstStyle/>
          <a:p>
            <a:pPr marL="0" marR="0" lvl="0" indent="0" algn="l" defTabSz="9142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999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참여</a:t>
            </a:r>
            <a:r>
              <a:rPr kumimoji="0" lang="ko-KR" altLang="en-US" sz="39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마당</a:t>
            </a:r>
          </a:p>
        </p:txBody>
      </p:sp>
    </p:spTree>
    <p:extLst>
      <p:ext uri="{BB962C8B-B14F-4D97-AF65-F5344CB8AC3E}">
        <p14:creationId xmlns:p14="http://schemas.microsoft.com/office/powerpoint/2010/main" val="33408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1784648" y="1299353"/>
            <a:ext cx="587066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703966"/>
              </p:ext>
            </p:extLst>
          </p:nvPr>
        </p:nvGraphicFramePr>
        <p:xfrm>
          <a:off x="7714668" y="781383"/>
          <a:ext cx="2024950" cy="249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현충탑 참배 메뉴 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 마우스오버시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레이어가 나타납니다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참배란 이미지 및 텍스트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1911491" y="1333148"/>
            <a:ext cx="5842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b="1" dirty="0" smtClean="0">
                <a:solidFill>
                  <a:srgbClr val="FF0000"/>
                </a:solidFill>
                <a:ea typeface="나눔고딕"/>
              </a:rPr>
              <a:t>참배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봉사활동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나라사랑 체험교육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보훈동산</a:t>
            </a:r>
            <a:r>
              <a:rPr lang="en-US" altLang="ko-KR" dirty="0" smtClean="0">
                <a:ea typeface="나눔고딕"/>
              </a:rPr>
              <a:t>/</a:t>
            </a:r>
            <a:r>
              <a:rPr lang="ko-KR" altLang="en-US" dirty="0" smtClean="0">
                <a:ea typeface="나눔고딕"/>
              </a:rPr>
              <a:t>공연장 이용      </a:t>
            </a:r>
            <a:r>
              <a:rPr lang="en-US" altLang="ko-KR" dirty="0" smtClean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대화의 장      </a:t>
            </a:r>
            <a:r>
              <a:rPr lang="en-US" altLang="ko-KR" dirty="0" smtClean="0">
                <a:ea typeface="나눔고딕"/>
              </a:rPr>
              <a:t>-</a:t>
            </a:r>
            <a:r>
              <a:rPr lang="ko-KR" altLang="en-US" dirty="0" smtClean="0">
                <a:ea typeface="나눔고딕"/>
              </a:rPr>
              <a:t>민원질의 응답 </a:t>
            </a:r>
            <a:endParaRPr lang="ko-KR" altLang="en-US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784648" y="1340768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현충탑 참배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3501008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321297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온라인 참배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386203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3574000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안장자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참배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검색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xmlns="" id="{F7E6B6C3-54BD-2F9B-3D45-2DFE4F3B7436}"/>
              </a:ext>
            </a:extLst>
          </p:cNvPr>
          <p:cNvSpPr/>
          <p:nvPr/>
        </p:nvSpPr>
        <p:spPr>
          <a:xfrm>
            <a:off x="1121336" y="202622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4833" y="1988840"/>
            <a:ext cx="292068" cy="276999"/>
            <a:chOff x="3162018" y="2162933"/>
            <a:chExt cx="292068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참배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E704A7-D916-6834-160F-1B5E53D19230}"/>
              </a:ext>
            </a:extLst>
          </p:cNvPr>
          <p:cNvSpPr txBox="1"/>
          <p:nvPr/>
        </p:nvSpPr>
        <p:spPr>
          <a:xfrm>
            <a:off x="344488" y="234888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참배란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0728C2-82BA-BD1B-0CD3-16D490DB2E7E}"/>
              </a:ext>
            </a:extLst>
          </p:cNvPr>
          <p:cNvSpPr txBox="1"/>
          <p:nvPr/>
        </p:nvSpPr>
        <p:spPr>
          <a:xfrm>
            <a:off x="344488" y="259132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참배안내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C6E9A8F-6C82-6C54-82C3-F29E90105464}"/>
              </a:ext>
            </a:extLst>
          </p:cNvPr>
          <p:cNvSpPr txBox="1"/>
          <p:nvPr/>
        </p:nvSpPr>
        <p:spPr>
          <a:xfrm>
            <a:off x="344488" y="285293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참배요령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https://www.dnc.go.kr/html/kr/part/part_020101.html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Ｔ０２０１０１０１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참배란 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참배 ＞ 현충탑 참배 ＞ 참배란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참배란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868" y="2221104"/>
            <a:ext cx="4231395" cy="3800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5580877" y="5549170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참배란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44488" y="4221088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50390" y="3933056"/>
            <a:ext cx="186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묘소참배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의전단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연주서비스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66579" y="4581128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72480" y="4293096"/>
            <a:ext cx="12462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추모의 편지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2599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1784648" y="1299353"/>
            <a:ext cx="587066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50426"/>
              </p:ext>
            </p:extLst>
          </p:nvPr>
        </p:nvGraphicFramePr>
        <p:xfrm>
          <a:off x="7714668" y="781383"/>
          <a:ext cx="2024950" cy="249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현충탑 참배 메뉴 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 마우스오버시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레이어가 나타납니다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참배안내 이미지 및 텍스트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1911491" y="1333148"/>
            <a:ext cx="5842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b="1" dirty="0" smtClean="0">
                <a:solidFill>
                  <a:srgbClr val="FF0000"/>
                </a:solidFill>
                <a:ea typeface="나눔고딕"/>
              </a:rPr>
              <a:t>참배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봉사활동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나라사랑 체험교육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보훈동산</a:t>
            </a:r>
            <a:r>
              <a:rPr lang="en-US" altLang="ko-KR" dirty="0" smtClean="0">
                <a:ea typeface="나눔고딕"/>
              </a:rPr>
              <a:t>/</a:t>
            </a:r>
            <a:r>
              <a:rPr lang="ko-KR" altLang="en-US" dirty="0" smtClean="0">
                <a:ea typeface="나눔고딕"/>
              </a:rPr>
              <a:t>공연장 이용      </a:t>
            </a:r>
            <a:r>
              <a:rPr lang="en-US" altLang="ko-KR" dirty="0" smtClean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대화의 장      </a:t>
            </a:r>
            <a:r>
              <a:rPr lang="en-US" altLang="ko-KR" dirty="0" smtClean="0">
                <a:ea typeface="나눔고딕"/>
              </a:rPr>
              <a:t>-</a:t>
            </a:r>
            <a:r>
              <a:rPr lang="ko-KR" altLang="en-US" dirty="0" smtClean="0">
                <a:ea typeface="나눔고딕"/>
              </a:rPr>
              <a:t>민원질의 응답 </a:t>
            </a:r>
            <a:endParaRPr lang="ko-KR" altLang="en-US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784648" y="1340768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현충탑 참배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3501008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321297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온라인 참배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386203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3574000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안장자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참배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검색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xmlns="" id="{F7E6B6C3-54BD-2F9B-3D45-2DFE4F3B7436}"/>
              </a:ext>
            </a:extLst>
          </p:cNvPr>
          <p:cNvSpPr/>
          <p:nvPr/>
        </p:nvSpPr>
        <p:spPr>
          <a:xfrm>
            <a:off x="1121336" y="202622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4833" y="1988840"/>
            <a:ext cx="292068" cy="276999"/>
            <a:chOff x="3162018" y="2162933"/>
            <a:chExt cx="292068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참배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E704A7-D916-6834-160F-1B5E53D19230}"/>
              </a:ext>
            </a:extLst>
          </p:cNvPr>
          <p:cNvSpPr txBox="1"/>
          <p:nvPr/>
        </p:nvSpPr>
        <p:spPr>
          <a:xfrm>
            <a:off x="344488" y="234888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0728C2-82BA-BD1B-0CD3-16D490DB2E7E}"/>
              </a:ext>
            </a:extLst>
          </p:cNvPr>
          <p:cNvSpPr txBox="1"/>
          <p:nvPr/>
        </p:nvSpPr>
        <p:spPr>
          <a:xfrm>
            <a:off x="344488" y="259132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참배안내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C6E9A8F-6C82-6C54-82C3-F29E90105464}"/>
              </a:ext>
            </a:extLst>
          </p:cNvPr>
          <p:cNvSpPr txBox="1"/>
          <p:nvPr/>
        </p:nvSpPr>
        <p:spPr>
          <a:xfrm>
            <a:off x="344488" y="285293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참배요령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https://www.dnc.go.kr/html/kr/part/part_020102.html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Ｔ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０２０１０１０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참배안내 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참배 ＞ 현충탑 참배 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참배안내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참배안배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580877" y="5549170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참배안내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846" y="2210083"/>
            <a:ext cx="2765242" cy="388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44488" y="4221088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50390" y="3933056"/>
            <a:ext cx="186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묘소참배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의전단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연주서비스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66579" y="4581128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72480" y="4293096"/>
            <a:ext cx="12462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추모의 편지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2691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1784648" y="1299353"/>
            <a:ext cx="587066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953490"/>
              </p:ext>
            </p:extLst>
          </p:nvPr>
        </p:nvGraphicFramePr>
        <p:xfrm>
          <a:off x="7714668" y="781383"/>
          <a:ext cx="2024950" cy="249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현충탑 참배 메뉴 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 마우스오버시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레이어가 나타납니다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참배요령 이미지 및 텍스트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1911491" y="1333148"/>
            <a:ext cx="5842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b="1" dirty="0" smtClean="0">
                <a:solidFill>
                  <a:srgbClr val="FF0000"/>
                </a:solidFill>
                <a:ea typeface="나눔고딕"/>
              </a:rPr>
              <a:t>참배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봉사활동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나라사랑 체험교육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보훈동산</a:t>
            </a:r>
            <a:r>
              <a:rPr lang="en-US" altLang="ko-KR" dirty="0" smtClean="0">
                <a:ea typeface="나눔고딕"/>
              </a:rPr>
              <a:t>/</a:t>
            </a:r>
            <a:r>
              <a:rPr lang="ko-KR" altLang="en-US" dirty="0" smtClean="0">
                <a:ea typeface="나눔고딕"/>
              </a:rPr>
              <a:t>공연장 이용      </a:t>
            </a:r>
            <a:r>
              <a:rPr lang="en-US" altLang="ko-KR" dirty="0" smtClean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대화의 장      </a:t>
            </a:r>
            <a:r>
              <a:rPr lang="en-US" altLang="ko-KR" dirty="0" smtClean="0">
                <a:ea typeface="나눔고딕"/>
              </a:rPr>
              <a:t>-</a:t>
            </a:r>
            <a:r>
              <a:rPr lang="ko-KR" altLang="en-US" dirty="0" smtClean="0">
                <a:ea typeface="나눔고딕"/>
              </a:rPr>
              <a:t>민원질의 응답 </a:t>
            </a:r>
            <a:endParaRPr lang="ko-KR" altLang="en-US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784648" y="1340768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현충탑 참배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3501008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321297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온라인 참배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386203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3574000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안장자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참배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검색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xmlns="" id="{F7E6B6C3-54BD-2F9B-3D45-2DFE4F3B7436}"/>
              </a:ext>
            </a:extLst>
          </p:cNvPr>
          <p:cNvSpPr/>
          <p:nvPr/>
        </p:nvSpPr>
        <p:spPr>
          <a:xfrm>
            <a:off x="1121336" y="202622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4833" y="1988840"/>
            <a:ext cx="292068" cy="276999"/>
            <a:chOff x="3162018" y="2162933"/>
            <a:chExt cx="292068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참배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E704A7-D916-6834-160F-1B5E53D19230}"/>
              </a:ext>
            </a:extLst>
          </p:cNvPr>
          <p:cNvSpPr txBox="1"/>
          <p:nvPr/>
        </p:nvSpPr>
        <p:spPr>
          <a:xfrm>
            <a:off x="344488" y="234888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0728C2-82BA-BD1B-0CD3-16D490DB2E7E}"/>
              </a:ext>
            </a:extLst>
          </p:cNvPr>
          <p:cNvSpPr txBox="1"/>
          <p:nvPr/>
        </p:nvSpPr>
        <p:spPr>
          <a:xfrm>
            <a:off x="344488" y="259132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참배안내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C6E9A8F-6C82-6C54-82C3-F29E90105464}"/>
              </a:ext>
            </a:extLst>
          </p:cNvPr>
          <p:cNvSpPr txBox="1"/>
          <p:nvPr/>
        </p:nvSpPr>
        <p:spPr>
          <a:xfrm>
            <a:off x="344488" y="285293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참배요령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https://www.dnc.go.kr/html/kr/part/part_020103.html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참배요령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Ｔ０２０１０１０３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참배요령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참배 ＞ 현충탑 참배 ＞ 참배요령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857" y="2226091"/>
            <a:ext cx="4116335" cy="379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5580877" y="5549170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참배요령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44488" y="4221088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50390" y="3933056"/>
            <a:ext cx="186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묘소참배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의전단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연주서비스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66579" y="4581128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72480" y="4293096"/>
            <a:ext cx="12462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추모의 편지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49820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0" y="857250"/>
            <a:ext cx="9906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4" tIns="45711" rIns="91424" bIns="45711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latinLnBrk="0"/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   차</a:t>
            </a:r>
          </a:p>
        </p:txBody>
      </p:sp>
      <p:graphicFrame>
        <p:nvGraphicFramePr>
          <p:cNvPr id="4" name="표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287752777"/>
              </p:ext>
            </p:extLst>
          </p:nvPr>
        </p:nvGraphicFramePr>
        <p:xfrm>
          <a:off x="668809" y="1412776"/>
          <a:ext cx="8568382" cy="4890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46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37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1425">
                <a:tc>
                  <a:txBody>
                    <a:bodyPr/>
                    <a:lstStyle/>
                    <a:p>
                      <a:pPr latinLnBrk="1">
                        <a:lnSpc>
                          <a:spcPts val="2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DNC-0001--------------------------------------------------------------------------------------------------------------------------------------------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latinLnBrk="1">
                        <a:lnSpc>
                          <a:spcPts val="2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DNC-0002--------------------------------------------------------------------------------------------------------------------------------------------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7771">
                <a:tc>
                  <a:txBody>
                    <a:bodyPr/>
                    <a:lstStyle/>
                    <a:p>
                      <a:pPr latinLnBrk="1">
                        <a:lnSpc>
                          <a:spcPts val="2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DNC-0003--------------------------------------------------------------------------------------------------------------------------------------------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7771">
                <a:tc>
                  <a:txBody>
                    <a:bodyPr/>
                    <a:lstStyle/>
                    <a:p>
                      <a:pPr latinLnBrk="1">
                        <a:lnSpc>
                          <a:spcPts val="2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DNC-0004--------------------------------------------------------------------------------------------------------------------------------------------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7771">
                <a:tc>
                  <a:txBody>
                    <a:bodyPr/>
                    <a:lstStyle/>
                    <a:p>
                      <a:pPr latinLnBrk="1">
                        <a:lnSpc>
                          <a:spcPts val="2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7771">
                <a:tc>
                  <a:txBody>
                    <a:bodyPr/>
                    <a:lstStyle/>
                    <a:p>
                      <a:pPr latinLnBrk="1">
                        <a:lnSpc>
                          <a:spcPts val="2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7771">
                <a:tc>
                  <a:txBody>
                    <a:bodyPr/>
                    <a:lstStyle/>
                    <a:p>
                      <a:pPr latinLnBrk="1">
                        <a:lnSpc>
                          <a:spcPts val="2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7771">
                <a:tc>
                  <a:txBody>
                    <a:bodyPr/>
                    <a:lstStyle/>
                    <a:p>
                      <a:pPr latinLnBrk="1">
                        <a:lnSpc>
                          <a:spcPts val="2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57771">
                <a:tc>
                  <a:txBody>
                    <a:bodyPr/>
                    <a:lstStyle/>
                    <a:p>
                      <a:pPr latinLnBrk="1">
                        <a:lnSpc>
                          <a:spcPts val="2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57771">
                <a:tc>
                  <a:txBody>
                    <a:bodyPr/>
                    <a:lstStyle/>
                    <a:p>
                      <a:pPr latinLnBrk="1">
                        <a:lnSpc>
                          <a:spcPts val="2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57771">
                <a:tc>
                  <a:txBody>
                    <a:bodyPr/>
                    <a:lstStyle/>
                    <a:p>
                      <a:pPr latinLnBrk="1">
                        <a:lnSpc>
                          <a:spcPts val="2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57771">
                <a:tc>
                  <a:txBody>
                    <a:bodyPr/>
                    <a:lstStyle/>
                    <a:p>
                      <a:pPr latinLnBrk="1">
                        <a:lnSpc>
                          <a:spcPts val="2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57771">
                <a:tc>
                  <a:txBody>
                    <a:bodyPr/>
                    <a:lstStyle/>
                    <a:p>
                      <a:pPr latinLnBrk="1">
                        <a:lnSpc>
                          <a:spcPts val="2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57771">
                <a:tc>
                  <a:txBody>
                    <a:bodyPr/>
                    <a:lstStyle/>
                    <a:p>
                      <a:pPr latinLnBrk="1">
                        <a:lnSpc>
                          <a:spcPts val="2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57771">
                <a:tc>
                  <a:txBody>
                    <a:bodyPr/>
                    <a:lstStyle/>
                    <a:p>
                      <a:pPr latinLnBrk="1">
                        <a:lnSpc>
                          <a:spcPts val="2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000"/>
                        </a:lnSpc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57771">
                <a:tc>
                  <a:txBody>
                    <a:bodyPr/>
                    <a:lstStyle/>
                    <a:p>
                      <a:pPr latinLnBrk="1">
                        <a:lnSpc>
                          <a:spcPts val="2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000"/>
                        </a:lnSpc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257771">
                <a:tc>
                  <a:txBody>
                    <a:bodyPr/>
                    <a:lstStyle/>
                    <a:p>
                      <a:pPr latinLnBrk="1">
                        <a:lnSpc>
                          <a:spcPts val="2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000"/>
                        </a:lnSpc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257771">
                <a:tc>
                  <a:txBody>
                    <a:bodyPr/>
                    <a:lstStyle/>
                    <a:p>
                      <a:pPr latinLnBrk="1">
                        <a:lnSpc>
                          <a:spcPts val="2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257771">
                <a:tc>
                  <a:txBody>
                    <a:bodyPr/>
                    <a:lstStyle/>
                    <a:p>
                      <a:pPr latinLnBrk="1">
                        <a:lnSpc>
                          <a:spcPts val="2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33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1784648" y="1299353"/>
            <a:ext cx="587066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64637"/>
              </p:ext>
            </p:extLst>
          </p:nvPr>
        </p:nvGraphicFramePr>
        <p:xfrm>
          <a:off x="7714668" y="781383"/>
          <a:ext cx="2024950" cy="259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현충탑 참배 메뉴 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 마우스오버시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레이어가 나타납니다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온라인참배 이미지 및 텍스트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추모의 편지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도움말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팝업창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표시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헌화하기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분향하기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묵념하기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효과 표시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1911491" y="1333148"/>
            <a:ext cx="5842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b="1" dirty="0" smtClean="0">
                <a:solidFill>
                  <a:srgbClr val="FF0000"/>
                </a:solidFill>
                <a:ea typeface="나눔고딕"/>
              </a:rPr>
              <a:t>참배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봉사활동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나라사랑 체험교육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보훈동산</a:t>
            </a:r>
            <a:r>
              <a:rPr lang="en-US" altLang="ko-KR" dirty="0" smtClean="0">
                <a:ea typeface="나눔고딕"/>
              </a:rPr>
              <a:t>/</a:t>
            </a:r>
            <a:r>
              <a:rPr lang="ko-KR" altLang="en-US" dirty="0" smtClean="0">
                <a:ea typeface="나눔고딕"/>
              </a:rPr>
              <a:t>공연장 이용      </a:t>
            </a:r>
            <a:r>
              <a:rPr lang="en-US" altLang="ko-KR" dirty="0" smtClean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대화의 장      </a:t>
            </a:r>
            <a:r>
              <a:rPr lang="en-US" altLang="ko-KR" dirty="0" smtClean="0">
                <a:ea typeface="나눔고딕"/>
              </a:rPr>
              <a:t>-</a:t>
            </a:r>
            <a:r>
              <a:rPr lang="ko-KR" altLang="en-US" dirty="0" smtClean="0">
                <a:ea typeface="나눔고딕"/>
              </a:rPr>
              <a:t>민원질의 응답 </a:t>
            </a:r>
            <a:endParaRPr lang="ko-KR" altLang="en-US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784648" y="1340768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현충탑 참배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3501008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321297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온라인 참배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386203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3574000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안장자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참배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검색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xmlns="" id="{F7E6B6C3-54BD-2F9B-3D45-2DFE4F3B7436}"/>
              </a:ext>
            </a:extLst>
          </p:cNvPr>
          <p:cNvSpPr/>
          <p:nvPr/>
        </p:nvSpPr>
        <p:spPr>
          <a:xfrm>
            <a:off x="1121336" y="202622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4833" y="1988840"/>
            <a:ext cx="292068" cy="276999"/>
            <a:chOff x="3162018" y="2162933"/>
            <a:chExt cx="292068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참배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E704A7-D916-6834-160F-1B5E53D19230}"/>
              </a:ext>
            </a:extLst>
          </p:cNvPr>
          <p:cNvSpPr txBox="1"/>
          <p:nvPr/>
        </p:nvSpPr>
        <p:spPr>
          <a:xfrm>
            <a:off x="344488" y="234888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0728C2-82BA-BD1B-0CD3-16D490DB2E7E}"/>
              </a:ext>
            </a:extLst>
          </p:cNvPr>
          <p:cNvSpPr txBox="1"/>
          <p:nvPr/>
        </p:nvSpPr>
        <p:spPr>
          <a:xfrm>
            <a:off x="344488" y="259132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참배안내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C6E9A8F-6C82-6C54-82C3-F29E90105464}"/>
              </a:ext>
            </a:extLst>
          </p:cNvPr>
          <p:cNvSpPr txBox="1"/>
          <p:nvPr/>
        </p:nvSpPr>
        <p:spPr>
          <a:xfrm>
            <a:off x="344488" y="285293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참배요령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14796" y="3369186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https://www.dnc.go.kr/html/kr/part/part_0206.html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온라인참배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０２０１０２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온라인 참배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참배 ＞ 온라인 참배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736" y="2226550"/>
            <a:ext cx="4139994" cy="3794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5580877" y="5693186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온라인참배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569116" y="545284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967052" y="546808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320" y="4185175"/>
            <a:ext cx="1822788" cy="205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7561070" y="4221088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0" name="순서도: 연결자 5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320710" y="54867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7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905328" y="6244932"/>
            <a:ext cx="1698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도움말 팝업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44488" y="4221088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50390" y="3933056"/>
            <a:ext cx="186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묘소참배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의전단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연주서비스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66579" y="4581128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72480" y="4293096"/>
            <a:ext cx="12462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추모의 편지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58229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1784648" y="1299353"/>
            <a:ext cx="587066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1507"/>
              </p:ext>
            </p:extLst>
          </p:nvPr>
        </p:nvGraphicFramePr>
        <p:xfrm>
          <a:off x="7714668" y="781383"/>
          <a:ext cx="2024950" cy="271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현충탑 참배 메뉴 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 마우스오버시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레이어가 나타납니다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안장차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참배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검색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http://www.dnc.go.kr/html/kr/part/part_0207_pop.html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 항목 입력 후 검색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1911491" y="1333148"/>
            <a:ext cx="5842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b="1" dirty="0" smtClean="0">
                <a:solidFill>
                  <a:srgbClr val="FF0000"/>
                </a:solidFill>
                <a:ea typeface="나눔고딕"/>
              </a:rPr>
              <a:t>참배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봉사활동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나라사랑 체험교육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보훈동산</a:t>
            </a:r>
            <a:r>
              <a:rPr lang="en-US" altLang="ko-KR" dirty="0" smtClean="0">
                <a:ea typeface="나눔고딕"/>
              </a:rPr>
              <a:t>/</a:t>
            </a:r>
            <a:r>
              <a:rPr lang="ko-KR" altLang="en-US" dirty="0" smtClean="0">
                <a:ea typeface="나눔고딕"/>
              </a:rPr>
              <a:t>공연장 이용      </a:t>
            </a:r>
            <a:r>
              <a:rPr lang="en-US" altLang="ko-KR" dirty="0" smtClean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대화의 장      </a:t>
            </a:r>
            <a:r>
              <a:rPr lang="en-US" altLang="ko-KR" dirty="0" smtClean="0">
                <a:ea typeface="나눔고딕"/>
              </a:rPr>
              <a:t>-</a:t>
            </a:r>
            <a:r>
              <a:rPr lang="ko-KR" altLang="en-US" dirty="0" smtClean="0">
                <a:ea typeface="나눔고딕"/>
              </a:rPr>
              <a:t>민원질의 응답 </a:t>
            </a:r>
            <a:endParaRPr lang="ko-KR" altLang="en-US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784648" y="1340768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현충탑 참배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3501008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321297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온라인 참배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386203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3574000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안장자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참배</a:t>
            </a:r>
            <a:r>
              <a:rPr lang="en-US" altLang="ko-KR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검색 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xmlns="" id="{F7E6B6C3-54BD-2F9B-3D45-2DFE4F3B7436}"/>
              </a:ext>
            </a:extLst>
          </p:cNvPr>
          <p:cNvSpPr/>
          <p:nvPr/>
        </p:nvSpPr>
        <p:spPr>
          <a:xfrm>
            <a:off x="1121336" y="202622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4833" y="1988840"/>
            <a:ext cx="292068" cy="276999"/>
            <a:chOff x="3162018" y="2162933"/>
            <a:chExt cx="292068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참배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E704A7-D916-6834-160F-1B5E53D19230}"/>
              </a:ext>
            </a:extLst>
          </p:cNvPr>
          <p:cNvSpPr txBox="1"/>
          <p:nvPr/>
        </p:nvSpPr>
        <p:spPr>
          <a:xfrm>
            <a:off x="344488" y="234888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0728C2-82BA-BD1B-0CD3-16D490DB2E7E}"/>
              </a:ext>
            </a:extLst>
          </p:cNvPr>
          <p:cNvSpPr txBox="1"/>
          <p:nvPr/>
        </p:nvSpPr>
        <p:spPr>
          <a:xfrm>
            <a:off x="344488" y="259132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참배안내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C6E9A8F-6C82-6C54-82C3-F29E90105464}"/>
              </a:ext>
            </a:extLst>
          </p:cNvPr>
          <p:cNvSpPr txBox="1"/>
          <p:nvPr/>
        </p:nvSpPr>
        <p:spPr>
          <a:xfrm>
            <a:off x="344488" y="285293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참배요령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http://www.dnc.go.kr/html/kr/part/part_0207_pop.html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안장자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참배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검색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０２０１０３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안장자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참배 ／검색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참배 ＞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안장자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참배 ／검색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680" y="2348881"/>
            <a:ext cx="4980298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5580877" y="5549170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안장자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참배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44488" y="4221088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50390" y="3933056"/>
            <a:ext cx="198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묘소참배 </a:t>
            </a:r>
            <a:r>
              <a:rPr lang="ko-KR" altLang="en-US" sz="1100" dirty="0" err="1">
                <a:latin typeface="돋움" panose="020B0600000101010101" pitchFamily="50" charset="-127"/>
                <a:ea typeface="돋움" panose="020B0600000101010101" pitchFamily="50" charset="-127"/>
              </a:rPr>
              <a:t>의전단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 연주서비스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66579" y="459934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72480" y="4311314"/>
            <a:ext cx="12462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추모의 편지</a:t>
            </a:r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864768" y="3580028"/>
            <a:ext cx="165490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82707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1784648" y="1299353"/>
            <a:ext cx="587066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863068"/>
              </p:ext>
            </p:extLst>
          </p:nvPr>
        </p:nvGraphicFramePr>
        <p:xfrm>
          <a:off x="7714668" y="781383"/>
          <a:ext cx="2024950" cy="259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현충탑 참배 메뉴 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 마우스오버시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레이어가 나타납니다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묘소참배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의전단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연주서비스 이미지 및 텍스트 영역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1911491" y="1333148"/>
            <a:ext cx="5842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b="1" dirty="0" smtClean="0">
                <a:solidFill>
                  <a:srgbClr val="FF0000"/>
                </a:solidFill>
                <a:ea typeface="나눔고딕"/>
              </a:rPr>
              <a:t>참배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봉사활동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나라사랑 체험교육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보훈동산</a:t>
            </a:r>
            <a:r>
              <a:rPr lang="en-US" altLang="ko-KR" dirty="0" smtClean="0">
                <a:ea typeface="나눔고딕"/>
              </a:rPr>
              <a:t>/</a:t>
            </a:r>
            <a:r>
              <a:rPr lang="ko-KR" altLang="en-US" dirty="0" smtClean="0">
                <a:ea typeface="나눔고딕"/>
              </a:rPr>
              <a:t>공연장 이용      </a:t>
            </a:r>
            <a:r>
              <a:rPr lang="en-US" altLang="ko-KR" dirty="0" smtClean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대화의 장      </a:t>
            </a:r>
            <a:r>
              <a:rPr lang="en-US" altLang="ko-KR" dirty="0" smtClean="0">
                <a:ea typeface="나눔고딕"/>
              </a:rPr>
              <a:t>-</a:t>
            </a:r>
            <a:r>
              <a:rPr lang="ko-KR" altLang="en-US" dirty="0" smtClean="0">
                <a:ea typeface="나눔고딕"/>
              </a:rPr>
              <a:t>민원질의 응답 </a:t>
            </a:r>
            <a:endParaRPr lang="ko-KR" altLang="en-US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784648" y="1340768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현충탑 참배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3501008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321297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온라인 참배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386203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3574000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안장자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참배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검색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xmlns="" id="{F7E6B6C3-54BD-2F9B-3D45-2DFE4F3B7436}"/>
              </a:ext>
            </a:extLst>
          </p:cNvPr>
          <p:cNvSpPr/>
          <p:nvPr/>
        </p:nvSpPr>
        <p:spPr>
          <a:xfrm>
            <a:off x="1121336" y="202622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4833" y="1988840"/>
            <a:ext cx="292068" cy="276999"/>
            <a:chOff x="3162018" y="2162933"/>
            <a:chExt cx="292068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참배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E704A7-D916-6834-160F-1B5E53D19230}"/>
              </a:ext>
            </a:extLst>
          </p:cNvPr>
          <p:cNvSpPr txBox="1"/>
          <p:nvPr/>
        </p:nvSpPr>
        <p:spPr>
          <a:xfrm>
            <a:off x="344488" y="234888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0728C2-82BA-BD1B-0CD3-16D490DB2E7E}"/>
              </a:ext>
            </a:extLst>
          </p:cNvPr>
          <p:cNvSpPr txBox="1"/>
          <p:nvPr/>
        </p:nvSpPr>
        <p:spPr>
          <a:xfrm>
            <a:off x="344488" y="259132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참배안내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C6E9A8F-6C82-6C54-82C3-F29E90105464}"/>
              </a:ext>
            </a:extLst>
          </p:cNvPr>
          <p:cNvSpPr txBox="1"/>
          <p:nvPr/>
        </p:nvSpPr>
        <p:spPr>
          <a:xfrm>
            <a:off x="344488" y="285293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참배요령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https://www.dnc.go.kr/html/kr/part/part_0212.html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2101316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묘소참배  </a:t>
            </a:r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의전단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연주서비스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44488" y="4221088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50390" y="3933056"/>
            <a:ext cx="186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묘소참배 </a:t>
            </a:r>
            <a:r>
              <a:rPr lang="ko-KR" altLang="en-US" b="1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의전단</a:t>
            </a:r>
            <a:r>
              <a:rPr lang="ko-KR" altLang="en-US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연주서비스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66579" y="459934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72480" y="4311314"/>
            <a:ext cx="12462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추모의 편지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０２０１０４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묘소참배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의전단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연주서비스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참배 ＞ 묘소참배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의전단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연주서비스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736" y="2185039"/>
            <a:ext cx="3900489" cy="383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5580877" y="5549170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묘소참배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의전단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연주서비스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35886" y="3305890"/>
            <a:ext cx="4434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묘소참배 </a:t>
            </a:r>
            <a:r>
              <a:rPr lang="ko-KR" altLang="en-US" dirty="0" err="1">
                <a:hlinkClick r:id="rId4"/>
              </a:rPr>
              <a:t>의전단</a:t>
            </a:r>
            <a:r>
              <a:rPr lang="ko-KR" altLang="en-US" dirty="0">
                <a:hlinkClick r:id="rId4"/>
              </a:rPr>
              <a:t> 연주서비스 </a:t>
            </a:r>
            <a:r>
              <a:rPr lang="en-US" altLang="ko-KR" dirty="0">
                <a:hlinkClick r:id="rId4"/>
              </a:rPr>
              <a:t>&gt; </a:t>
            </a:r>
            <a:r>
              <a:rPr lang="ko-KR" altLang="en-US" dirty="0">
                <a:hlinkClick r:id="rId4"/>
              </a:rPr>
              <a:t>참여</a:t>
            </a:r>
            <a:r>
              <a:rPr lang="en-US" altLang="ko-KR" dirty="0">
                <a:hlinkClick r:id="rId4"/>
              </a:rPr>
              <a:t>/</a:t>
            </a:r>
            <a:r>
              <a:rPr lang="ko-KR" altLang="en-US" dirty="0">
                <a:hlinkClick r:id="rId4"/>
              </a:rPr>
              <a:t>신청마당 </a:t>
            </a:r>
            <a:r>
              <a:rPr lang="en-US" altLang="ko-KR" dirty="0">
                <a:hlinkClick r:id="rId4"/>
              </a:rPr>
              <a:t>&gt; </a:t>
            </a:r>
            <a:r>
              <a:rPr lang="ko-KR" altLang="en-US" dirty="0" err="1">
                <a:hlinkClick r:id="rId4"/>
              </a:rPr>
              <a:t>국립대전현충원</a:t>
            </a:r>
            <a:r>
              <a:rPr lang="ko-KR" altLang="en-US" dirty="0">
                <a:hlinkClick r:id="rId4"/>
              </a:rPr>
              <a:t> </a:t>
            </a:r>
            <a:r>
              <a:rPr lang="en-US" altLang="ko-KR" dirty="0">
                <a:hlinkClick r:id="rId4"/>
              </a:rPr>
              <a:t>(dnc.go.kr)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35523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1784648" y="1299353"/>
            <a:ext cx="587066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185798"/>
              </p:ext>
            </p:extLst>
          </p:nvPr>
        </p:nvGraphicFramePr>
        <p:xfrm>
          <a:off x="7714668" y="781383"/>
          <a:ext cx="2024950" cy="249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현충탑 참배 메뉴 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 마우스오버시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레이어가 나타납니다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추모의 편지 이미지 및 텍스트 영역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작성자 검색 기능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쓰기 기능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페이지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AS-IS RSS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버튼 삭제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1911491" y="1333148"/>
            <a:ext cx="5842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b="1" dirty="0" smtClean="0">
                <a:solidFill>
                  <a:srgbClr val="FF0000"/>
                </a:solidFill>
                <a:ea typeface="나눔고딕"/>
              </a:rPr>
              <a:t>참배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봉사활동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나라사랑 체험교육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보훈동산</a:t>
            </a:r>
            <a:r>
              <a:rPr lang="en-US" altLang="ko-KR" dirty="0" smtClean="0">
                <a:ea typeface="나눔고딕"/>
              </a:rPr>
              <a:t>/</a:t>
            </a:r>
            <a:r>
              <a:rPr lang="ko-KR" altLang="en-US" dirty="0" smtClean="0">
                <a:ea typeface="나눔고딕"/>
              </a:rPr>
              <a:t>공연장 이용      </a:t>
            </a:r>
            <a:r>
              <a:rPr lang="en-US" altLang="ko-KR" dirty="0" smtClean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대화의 장      </a:t>
            </a:r>
            <a:r>
              <a:rPr lang="en-US" altLang="ko-KR" dirty="0" smtClean="0">
                <a:ea typeface="나눔고딕"/>
              </a:rPr>
              <a:t>-</a:t>
            </a:r>
            <a:r>
              <a:rPr lang="ko-KR" altLang="en-US" dirty="0" smtClean="0">
                <a:ea typeface="나눔고딕"/>
              </a:rPr>
              <a:t>민원질의 응답 </a:t>
            </a:r>
            <a:endParaRPr lang="ko-KR" altLang="en-US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784648" y="1340768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현충탑 참배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3501008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321297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온라인 참배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386203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3574000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안장자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참배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검색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xmlns="" id="{F7E6B6C3-54BD-2F9B-3D45-2DFE4F3B7436}"/>
              </a:ext>
            </a:extLst>
          </p:cNvPr>
          <p:cNvSpPr/>
          <p:nvPr/>
        </p:nvSpPr>
        <p:spPr>
          <a:xfrm>
            <a:off x="1121336" y="202622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4833" y="1988840"/>
            <a:ext cx="292068" cy="276999"/>
            <a:chOff x="3162018" y="2162933"/>
            <a:chExt cx="292068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참배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E704A7-D916-6834-160F-1B5E53D19230}"/>
              </a:ext>
            </a:extLst>
          </p:cNvPr>
          <p:cNvSpPr txBox="1"/>
          <p:nvPr/>
        </p:nvSpPr>
        <p:spPr>
          <a:xfrm>
            <a:off x="344488" y="234888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0728C2-82BA-BD1B-0CD3-16D490DB2E7E}"/>
              </a:ext>
            </a:extLst>
          </p:cNvPr>
          <p:cNvSpPr txBox="1"/>
          <p:nvPr/>
        </p:nvSpPr>
        <p:spPr>
          <a:xfrm>
            <a:off x="344488" y="259132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참배안내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C6E9A8F-6C82-6C54-82C3-F29E90105464}"/>
              </a:ext>
            </a:extLst>
          </p:cNvPr>
          <p:cNvSpPr txBox="1"/>
          <p:nvPr/>
        </p:nvSpPr>
        <p:spPr>
          <a:xfrm>
            <a:off x="344488" y="285293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참배요령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https://www.dnc.go.kr/_prog/_board/?code=lett&amp;site_dvs_cd=kr&amp;menu_dvs_cd=0211&amp;site_dvs_cd=kr&amp;menu_dvs_cd=0211&amp;site_dvs_cd=kr&amp;menu_dvs_cd=0211&amp;site_dvs_cd=kr&amp;menu_dvs_cd=0211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추모의 편지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44488" y="4221088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50390" y="3933056"/>
            <a:ext cx="1866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묘소참배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의전단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연주서비스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66579" y="459934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72480" y="4311314"/>
            <a:ext cx="12462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추모의 편지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35886" y="3305890"/>
            <a:ext cx="44342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묘소참배 </a:t>
            </a:r>
            <a:r>
              <a:rPr lang="ko-KR" altLang="en-US" dirty="0" err="1">
                <a:hlinkClick r:id="rId3"/>
              </a:rPr>
              <a:t>의전단</a:t>
            </a:r>
            <a:r>
              <a:rPr lang="ko-KR" altLang="en-US" dirty="0">
                <a:hlinkClick r:id="rId3"/>
              </a:rPr>
              <a:t> 연주서비스 </a:t>
            </a:r>
            <a:r>
              <a:rPr lang="en-US" altLang="ko-KR" dirty="0">
                <a:hlinkClick r:id="rId3"/>
              </a:rPr>
              <a:t>&gt; </a:t>
            </a:r>
            <a:r>
              <a:rPr lang="ko-KR" altLang="en-US" dirty="0">
                <a:hlinkClick r:id="rId3"/>
              </a:rPr>
              <a:t>참여</a:t>
            </a:r>
            <a:r>
              <a:rPr lang="en-US" altLang="ko-KR" dirty="0">
                <a:hlinkClick r:id="rId3"/>
              </a:rPr>
              <a:t>/</a:t>
            </a:r>
            <a:r>
              <a:rPr lang="ko-KR" altLang="en-US" dirty="0">
                <a:hlinkClick r:id="rId3"/>
              </a:rPr>
              <a:t>신청마당 </a:t>
            </a:r>
            <a:r>
              <a:rPr lang="en-US" altLang="ko-KR" dirty="0">
                <a:hlinkClick r:id="rId3"/>
              </a:rPr>
              <a:t>&gt; </a:t>
            </a:r>
            <a:r>
              <a:rPr lang="ko-KR" altLang="en-US" dirty="0" err="1">
                <a:hlinkClick r:id="rId3"/>
              </a:rPr>
              <a:t>국립대전현충원</a:t>
            </a:r>
            <a:r>
              <a:rPr lang="ko-KR" altLang="en-US" dirty="0">
                <a:hlinkClick r:id="rId3"/>
              </a:rPr>
              <a:t> </a:t>
            </a:r>
            <a:r>
              <a:rPr lang="en-US" altLang="ko-KR" dirty="0">
                <a:hlinkClick r:id="rId3"/>
              </a:rPr>
              <a:t>(dnc.go.kr)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０２０１０５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추모의 편지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참배 ＞ 추모의 편지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727" y="2242989"/>
            <a:ext cx="4360621" cy="385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5580877" y="5693186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추모의 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795623" y="5500118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4" name="순서도: 연결자 63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237489" y="2836350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491367" y="5827516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7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03915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881161"/>
              </p:ext>
            </p:extLst>
          </p:nvPr>
        </p:nvGraphicFramePr>
        <p:xfrm>
          <a:off x="7714668" y="781383"/>
          <a:ext cx="2024950" cy="226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봉사활동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봉사활동 안내        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4888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봉사활동 신청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수정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취소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확인서 발급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봉사활동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https://www.dnc.go.kr/html/kr/part/part_020201.html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봉사활동 안내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44488" y="335699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50390" y="3068960"/>
            <a:ext cx="18661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사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묘역 가꾸기 결연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795623" y="5500118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０２０２０１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봉사활동 안내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봉사활동 ＞ 봉사활동 안내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68" y="2201599"/>
            <a:ext cx="3230412" cy="3891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5580877" y="5693186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봉사활동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76812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657179"/>
              </p:ext>
            </p:extLst>
          </p:nvPr>
        </p:nvGraphicFramePr>
        <p:xfrm>
          <a:off x="7714668" y="781383"/>
          <a:ext cx="2024950" cy="249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봉사활동 신청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https://www.1365.go.kr/vols/main.do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smtClean="0">
                <a:latin typeface="돋움" panose="020B0600000101010101" pitchFamily="50" charset="-127"/>
                <a:ea typeface="돋움" panose="020B0600000101010101" pitchFamily="50" charset="-127"/>
              </a:rPr>
              <a:t>봉사활동 안내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4888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봉사활동 신청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수정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취소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확인서 발급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봉사활동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https://www.dnc.go.kr/html/kr/part/part_020204.html?site_dvs_cd=kr&amp;menu_dvs_cd=020202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봉사활동 신청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44488" y="335699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50390" y="3068960"/>
            <a:ext cx="18661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사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묘역 가꾸기 결연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０２０２０２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봉사활동 신청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봉사활동 ＞ 봉사활동 신청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564" y="2204863"/>
            <a:ext cx="4638566" cy="3688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580877" y="5693186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봉사활동 신청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순서도: 연결자 3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062862" y="4905308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0" name="순서도: 연결자 3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151094" y="4914273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312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378593"/>
              </p:ext>
            </p:extLst>
          </p:nvPr>
        </p:nvGraphicFramePr>
        <p:xfrm>
          <a:off x="7714668" y="781383"/>
          <a:ext cx="2024950" cy="267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봉사활동 신청 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_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단체 신청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카렌더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형식 예약현황표 예약가능 여부 표시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예약가능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본인인증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알람창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표시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 확인 버튼 클릭 본인확인서비스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봉사활동 안내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4888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봉사활동 신청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수정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취소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확인서 발급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봉사활동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https://www.dnc.go.kr/_prog/volunteer/?site_dvs_cd=kr&amp;menu_dvs_cd=020202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봉사활동 신청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44488" y="335699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50390" y="3068960"/>
            <a:ext cx="18661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사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묘역 가꾸기 결연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０２０２０２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7747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봉사활동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신청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단체신청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바로가기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화면</a:t>
            </a:r>
            <a:endParaRPr lang="ko-KR" altLang="en-US" sz="900" dirty="0"/>
          </a:p>
        </p:txBody>
      </p:sp>
      <p:sp>
        <p:nvSpPr>
          <p:cNvPr id="38" name="TextBox 37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봉사활동 ＞ 봉사활동 신청</a:t>
            </a:r>
            <a:endParaRPr lang="ko-KR" altLang="en-US" dirty="0"/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44" y="2177533"/>
            <a:ext cx="4176464" cy="391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5580877" y="5693186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봉사활동 신청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단체신청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656856" y="335699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80" y="4657472"/>
            <a:ext cx="2376372" cy="1723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순서도: 연결자 43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44488" y="3501008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97" y="3717032"/>
            <a:ext cx="2336632" cy="64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44488" y="443711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67174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083797"/>
              </p:ext>
            </p:extLst>
          </p:nvPr>
        </p:nvGraphicFramePr>
        <p:xfrm>
          <a:off x="7714668" y="781383"/>
          <a:ext cx="2024950" cy="247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실명인증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알람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팝업 표시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확인버튼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본인확인서비스로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 확인 버튼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본인확인 서비스 화면으로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smtClean="0">
                <a:latin typeface="돋움" panose="020B0600000101010101" pitchFamily="50" charset="-127"/>
                <a:ea typeface="돋움" panose="020B0600000101010101" pitchFamily="50" charset="-127"/>
              </a:rPr>
              <a:t>봉사활동 안내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4888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봉사활동 신청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수정</a:t>
            </a:r>
            <a:r>
              <a:rPr lang="en-US" altLang="ko-KR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취소</a:t>
            </a:r>
            <a:r>
              <a:rPr lang="en-US" altLang="ko-KR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확인서 발급 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봉사활동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수정 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취소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/ 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확인서 발급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44488" y="335699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50390" y="3068960"/>
            <a:ext cx="18661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사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묘역 가꾸기 결연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580877" y="5693186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수정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취소 확인서 발급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878" y="2204864"/>
            <a:ext cx="3714274" cy="98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28464" y="272685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878" y="3361327"/>
            <a:ext cx="3714274" cy="2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4626" y="335699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０２０２０３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수정／취소／확인서 발급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봉사활동 ＞수정／ 취소／확인서 발급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08559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602395"/>
              </p:ext>
            </p:extLst>
          </p:nvPr>
        </p:nvGraphicFramePr>
        <p:xfrm>
          <a:off x="7714668" y="781383"/>
          <a:ext cx="2024950" cy="236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사 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묘역 가꾸기 결연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신청서 다운로드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smtClean="0">
                <a:latin typeface="돋움" panose="020B0600000101010101" pitchFamily="50" charset="-127"/>
                <a:ea typeface="돋움" panose="020B0600000101010101" pitchFamily="50" charset="-127"/>
              </a:rPr>
              <a:t>봉사활동 안내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4888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봉사활동 신청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793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270990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수정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취소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확인서 발급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봉사활동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https://www.dnc.go.kr/html/kr/part/part_0213.html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사 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묘역 가꾸기 결연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44488" y="335699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50390" y="3068960"/>
            <a:ext cx="18661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 </a:t>
            </a:r>
            <a:r>
              <a:rPr lang="en-US" altLang="ko-KR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묘역 가꾸기 결연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０２０２０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１사 １묘역 가꾸기 결연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봉사활동 ＞１사 １묘역 가꾸기 결연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954" y="2176498"/>
            <a:ext cx="3654190" cy="388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5580877" y="5693186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묘역 가꾸기 결연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순서도: 연결자 52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825756" y="5743076"/>
            <a:ext cx="182038" cy="196385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54952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072016"/>
              </p:ext>
            </p:extLst>
          </p:nvPr>
        </p:nvGraphicFramePr>
        <p:xfrm>
          <a:off x="7714668" y="781383"/>
          <a:ext cx="2024950" cy="236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보훈공연장 대관신청 안내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보훈공연장 신청서 다운받기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79" y="2348880"/>
            <a:ext cx="1700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smtClean="0">
                <a:latin typeface="돋움" panose="020B0600000101010101" pitchFamily="50" charset="-127"/>
                <a:ea typeface="돋움" panose="020B0600000101010101" pitchFamily="50" charset="-127"/>
              </a:rPr>
              <a:t>보훈동산 이용안내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보훈동산</a:t>
            </a:r>
            <a:endParaRPr lang="en-US" altLang="ko-KR" sz="1300" b="1" dirty="0" smtClean="0">
              <a:latin typeface="+mj-ea"/>
              <a:ea typeface="+mj-ea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/</a:t>
            </a: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공연장 이용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https://www.dnc.go.kr/html/kr/part/part_021501.html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6" y="1843496"/>
            <a:ext cx="1855859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smtClean="0">
                <a:latin typeface="돋움" panose="020B0600000101010101" pitchFamily="50" charset="-127"/>
                <a:ea typeface="돋움" panose="020B0600000101010101" pitchFamily="50" charset="-127"/>
              </a:rPr>
              <a:t>보훈공연장 대관신청 안내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０２０４０１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보훈공연장 대관신청 안내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보훈동산／공연장 이용 ＞ 보훈공연장 대관신청 안내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959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보훈공연장 대관신청 안내        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44" y="2217910"/>
            <a:ext cx="3785136" cy="3731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5580877" y="5693186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보훈공연장 대관신청 안내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585701" y="5733256"/>
            <a:ext cx="165490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67522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99247" y="2846601"/>
            <a:ext cx="9205987" cy="707773"/>
          </a:xfrm>
          <a:prstGeom prst="rect">
            <a:avLst/>
          </a:prstGeom>
          <a:noFill/>
        </p:spPr>
        <p:txBody>
          <a:bodyPr wrap="square" lIns="35994" rIns="35994" rtlCol="0">
            <a:spAutoFit/>
          </a:bodyPr>
          <a:lstStyle/>
          <a:p>
            <a:pPr marL="0" marR="0" lvl="0" indent="0" algn="l" defTabSz="9142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9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3999" dirty="0" err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</a:t>
            </a:r>
            <a:endParaRPr kumimoji="0" lang="ko-KR" altLang="en-US" sz="39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55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606650"/>
              </p:ext>
            </p:extLst>
          </p:nvPr>
        </p:nvGraphicFramePr>
        <p:xfrm>
          <a:off x="7714668" y="781383"/>
          <a:ext cx="2024950" cy="236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보훈공연장 이용안내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보훈공연장 신청서 다운받기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79" y="2348880"/>
            <a:ext cx="1700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보훈동산 이용안내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보훈동산</a:t>
            </a:r>
            <a:endParaRPr lang="en-US" altLang="ko-KR" sz="1300" b="1" dirty="0" smtClean="0">
              <a:latin typeface="+mj-ea"/>
              <a:ea typeface="+mj-ea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/</a:t>
            </a: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공연장 이용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https://www.dnc.go.kr/html/kr/part/part_021502.html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6" y="1843496"/>
            <a:ext cx="1855859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보훈동산 이용안내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959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보훈공연장 대관신청 안내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０２０４０２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보훈동산 이용안내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보훈동산／공연장 이용 ＞ 보훈동산 이용안내</a:t>
            </a:r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21" y="2206275"/>
            <a:ext cx="4320480" cy="3815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5580877" y="5693186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보훈공연장 이용안내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48077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088701"/>
              </p:ext>
            </p:extLst>
          </p:nvPr>
        </p:nvGraphicFramePr>
        <p:xfrm>
          <a:off x="7714668" y="781383"/>
          <a:ext cx="2024950" cy="226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자유게시판 게시판 영역 및 이미지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작성자 검색 기능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쓰기 기능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79" y="2348880"/>
            <a:ext cx="1700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칭찬합니다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대화의 장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https://www.dnc.go.kr/_prog/_board/?code=free&amp;site_dvs_cd=kr&amp;menu_dvs_cd=020901&amp;site_dvs_cd=kr&amp;menu_dvs_cd=020901&amp;site_dvs_cd=kr&amp;menu_dvs_cd=020901&amp;site_dvs_cd=kr&amp;menu_dvs_cd=020901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6" y="1843496"/>
            <a:ext cx="1855859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자유게시판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959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자유게시판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０２０５０１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자유 게시판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대화의 장 ＞ 자유게시판</a:t>
            </a:r>
            <a:endParaRPr lang="ko-KR" altLang="en-US" dirty="0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752" y="2204864"/>
            <a:ext cx="3328614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5580877" y="5693186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자유게시판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874563" y="3599877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4" name="순서도: 연결자 43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306611" y="5642962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63389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922391"/>
              </p:ext>
            </p:extLst>
          </p:nvPr>
        </p:nvGraphicFramePr>
        <p:xfrm>
          <a:off x="7714668" y="781383"/>
          <a:ext cx="2024950" cy="226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칭찬합니다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게시판영역 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작성자 검색 기능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쓰기 기능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79" y="2348880"/>
            <a:ext cx="1700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칭찬합니다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대화의 장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https://www.dnc.go.kr/html/kr/part/part_021502.html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6" y="1843496"/>
            <a:ext cx="1855859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칭찬합니다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959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자유게시판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０２０５０２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칭찬합니다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대화의 장 ＞ 칭찬합니다</a:t>
            </a:r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685" y="2249977"/>
            <a:ext cx="4449901" cy="3771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5580877" y="5693186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칭찬합니다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378619" y="2834650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972613" y="5499302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708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060127"/>
              </p:ext>
            </p:extLst>
          </p:nvPr>
        </p:nvGraphicFramePr>
        <p:xfrm>
          <a:off x="7714668" y="781383"/>
          <a:ext cx="2024950" cy="269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민원신청、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나의민원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、</a:t>
                      </a:r>
                      <a:b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</a:b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２０１１년６월３０일 이전 질의응답보기 탭으로 구성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민원질의응답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_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민원신청 이미지 및 텍스트 영역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본인인증 방식 체크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필수항목 동의 후 진행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필수항목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미체크후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진행시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팝업안내 표시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79" y="2348880"/>
            <a:ext cx="1368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길라잡이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민원질의 응답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https://www.dnc.go.kr/html/kr/comp/comp_011002.html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6" y="1843496"/>
            <a:ext cx="110776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민원신청 </a:t>
            </a:r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ㅣ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민원 질의응답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695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708920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사무편람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０２０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０１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민원질의응답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민원신청화면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민원질의 응답 ＞ 민원질의응답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2909131" y="1844824"/>
            <a:ext cx="110776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나의민원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ㅣ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3773227" y="1844824"/>
            <a:ext cx="254792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2011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년 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월 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30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일 이전 질의 응답 보기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856656" y="186275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728" y="2198067"/>
            <a:ext cx="3590688" cy="389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5580877" y="5693186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민원질의응답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민원신청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866451" y="4418826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657709" y="4913917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365" y="3875638"/>
            <a:ext cx="1327968" cy="74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242715" y="3645024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1809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634796"/>
              </p:ext>
            </p:extLst>
          </p:nvPr>
        </p:nvGraphicFramePr>
        <p:xfrm>
          <a:off x="7714668" y="781383"/>
          <a:ext cx="2024950" cy="249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민원신청、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나의민원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、</a:t>
                      </a:r>
                      <a:b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</a:b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２０１１년６월３０일 이전 질의응답보기 탭으로 구성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간편인증 이미지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본인인증 정보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입력후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진행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79" y="2348880"/>
            <a:ext cx="1368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길라잡이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민원질의 응답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https://www.dnc.go.kr/html/kr/comp/comp_011002.html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6" y="1843496"/>
            <a:ext cx="110776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민원신청 </a:t>
            </a:r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ㅣ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31273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민원 질의응답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695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708920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사무편람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０２０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０１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민원질의응답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민원신청화면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간편인증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민원질의 응답 ＞ 민원질의응답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2909131" y="1844824"/>
            <a:ext cx="110776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나의민원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ㅣ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3773227" y="1844824"/>
            <a:ext cx="254792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2011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년 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월 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30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일 이전 질의 응답 보기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856656" y="186275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712" y="2281797"/>
            <a:ext cx="4642246" cy="3739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2098585" y="5621178"/>
            <a:ext cx="19644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간편인증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076787" y="3087745"/>
            <a:ext cx="182038" cy="196385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13271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822237"/>
              </p:ext>
            </p:extLst>
          </p:nvPr>
        </p:nvGraphicFramePr>
        <p:xfrm>
          <a:off x="7714668" y="781383"/>
          <a:ext cx="2024950" cy="249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민원신청、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나의민원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、</a:t>
                      </a:r>
                      <a:b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</a:b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２０１１년６월３０일 이전 질의응답보기 탭으로 구성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아이핀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인증 이미지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본인인증 정보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입력후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진행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79" y="2348880"/>
            <a:ext cx="1368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길라잡이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민원질의 응답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https://www.dnc.go.kr/html/kr/comp/comp_011002.html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6" y="1843496"/>
            <a:ext cx="110776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민원신청 </a:t>
            </a:r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ㅣ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31273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민원 질의응답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695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708920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사무편람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０２０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０１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민원질의응답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민원신청화면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민원질의 응답 ＞ 민원질의응답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2909131" y="1844824"/>
            <a:ext cx="110776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나의민원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ㅣ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3773227" y="1844824"/>
            <a:ext cx="254792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2011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년 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월 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30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일 이전 질의 응답 보기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856656" y="186275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891841" y="5402159"/>
            <a:ext cx="19644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076787" y="3087745"/>
            <a:ext cx="182038" cy="196385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62" y="2204864"/>
            <a:ext cx="2814242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312598" y="299695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19930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895767"/>
              </p:ext>
            </p:extLst>
          </p:nvPr>
        </p:nvGraphicFramePr>
        <p:xfrm>
          <a:off x="7714668" y="781383"/>
          <a:ext cx="2024950" cy="249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민원신청、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나의민원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、</a:t>
                      </a:r>
                      <a:b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</a:b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２０１１년６월３０일 이전 질의응답보기 탭으로 구성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금융인증서 인증 이미지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본인인증 정보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입력후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진행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79" y="2348880"/>
            <a:ext cx="1368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길라잡이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민원질의 응답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https://www.dnc.go.kr/html/kr/comp/comp_011002.html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6" y="1843496"/>
            <a:ext cx="110776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민원신청 </a:t>
            </a:r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ㅣ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31273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민원 질의응답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695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708920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사무편람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6776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０２０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０１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630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민원질의응답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민원신청화면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금융인증서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민원질의 응답 ＞ 민원질의응답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2909131" y="1844824"/>
            <a:ext cx="110776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나의민원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ㅣ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3773227" y="1844824"/>
            <a:ext cx="254792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2011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년 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월 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30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일 이전 질의 응답 보기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856656" y="186275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45088" y="5402159"/>
            <a:ext cx="1964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금융인증서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752" y="2325450"/>
            <a:ext cx="3270250" cy="362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042496" y="305103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5250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879907"/>
              </p:ext>
            </p:extLst>
          </p:nvPr>
        </p:nvGraphicFramePr>
        <p:xfrm>
          <a:off x="7714668" y="781383"/>
          <a:ext cx="2024950" cy="249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민원신청、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나의민원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、</a:t>
                      </a:r>
                      <a:b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</a:b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２０１１년６월３０일 이전 질의응답보기 탭으로 구성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공동인증서 인증 이미지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본인인증 정보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입력후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진행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모듈 수동설치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79" y="2348880"/>
            <a:ext cx="1368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길라잡이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민원질의 응답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https://www.dnc.go.kr/html/kr/comp/comp_011002.html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6" y="1843496"/>
            <a:ext cx="110776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민원신청 </a:t>
            </a:r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ㅣ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31273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민원 질의응답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695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708920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사무편람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6776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０２０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０１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630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민원질의응답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민원신청화면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공동인증서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민원질의 응답 ＞ 민원질의응답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2909131" y="1844824"/>
            <a:ext cx="110776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나의민원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ㅣ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3773227" y="1844824"/>
            <a:ext cx="254792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2011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년 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월 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30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일 이전 질의 응답 보기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856656" y="186275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45088" y="5402159"/>
            <a:ext cx="1964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공동인증서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752" y="2310717"/>
            <a:ext cx="3283239" cy="3782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042496" y="305103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528622" y="5733256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9205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717765"/>
              </p:ext>
            </p:extLst>
          </p:nvPr>
        </p:nvGraphicFramePr>
        <p:xfrm>
          <a:off x="7714668" y="781383"/>
          <a:ext cx="2024950" cy="249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민원신청、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나의민원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、</a:t>
                      </a:r>
                      <a:b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</a:b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２０１１년６월３０일 이전 질의응답보기 탭으로 구성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휴대전화 인증 이미지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본인인증 정보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입력후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진행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79" y="2348880"/>
            <a:ext cx="1368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길라잡이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민원질의 응답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https://www.dnc.go.kr/html/kr/comp/comp_011002.html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6" y="1843496"/>
            <a:ext cx="110776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민원신청 </a:t>
            </a:r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ㅣ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31273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민원 질의응답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695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708920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사무편람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6" y="232137"/>
            <a:ext cx="1723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０２０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０１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465711" y="232818"/>
            <a:ext cx="27027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민원질의응답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민원신청화면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휴대전화인증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민원질의 응답 ＞ 민원질의응답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2909131" y="1844824"/>
            <a:ext cx="110776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나의민원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ㅣ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3773227" y="1844824"/>
            <a:ext cx="254792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2011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년 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월 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30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일 이전 질의 응답 보기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856656" y="186275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45088" y="5402159"/>
            <a:ext cx="1964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휴대전화인증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784" y="2268584"/>
            <a:ext cx="2376264" cy="3824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042496" y="414908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4210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836311"/>
              </p:ext>
            </p:extLst>
          </p:nvPr>
        </p:nvGraphicFramePr>
        <p:xfrm>
          <a:off x="7714668" y="781383"/>
          <a:ext cx="2024950" cy="249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민원신청、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나의민원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、</a:t>
                      </a:r>
                      <a:b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</a:b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２０１１년６월３０일 이전 질의응답보기 탭으로 구성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외국인등록번호 인증 이미지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본인인증 정보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입력후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진행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79" y="2348880"/>
            <a:ext cx="1368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길라잡이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민원질의 응답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https://www.dnc.go.kr/html/kr/comp/comp_011002.html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6" y="1843496"/>
            <a:ext cx="110776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민원신청 </a:t>
            </a:r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ㅣ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31273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민원 질의응답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695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708920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사무편람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０２０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０１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474675" y="232818"/>
            <a:ext cx="2916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민원질의응답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민원신청화면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외국인등록번호 인증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민원질의 응답 ＞ 민원질의응답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2909131" y="1844824"/>
            <a:ext cx="110776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나의민원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ㅣ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3773227" y="1844824"/>
            <a:ext cx="254792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2011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년 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월 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30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일 이전 질의 응답 보기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856656" y="186275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609" y="2348880"/>
            <a:ext cx="4092575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792760" y="328498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41032" y="5693186"/>
            <a:ext cx="1964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외국인등록번호인증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0265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EC5C6E4F-7A8A-4AB3-8286-CCFBB5662C2B}"/>
              </a:ext>
            </a:extLst>
          </p:cNvPr>
          <p:cNvGrpSpPr/>
          <p:nvPr/>
        </p:nvGrpSpPr>
        <p:grpSpPr>
          <a:xfrm>
            <a:off x="2830590" y="4259187"/>
            <a:ext cx="4559720" cy="1993841"/>
            <a:chOff x="2442881" y="3366330"/>
            <a:chExt cx="1767546" cy="1180028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xmlns="" id="{395890ED-3001-4A51-A27A-561045E081D1}"/>
                </a:ext>
              </a:extLst>
            </p:cNvPr>
            <p:cNvGrpSpPr/>
            <p:nvPr/>
          </p:nvGrpSpPr>
          <p:grpSpPr>
            <a:xfrm>
              <a:off x="2442881" y="3366330"/>
              <a:ext cx="1767546" cy="1180028"/>
              <a:chOff x="2132872" y="2895878"/>
              <a:chExt cx="1074330" cy="750967"/>
            </a:xfrm>
            <a:solidFill>
              <a:sysClr val="window" lastClr="FFFFFF"/>
            </a:solidFill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xmlns="" id="{0FDA3ED2-2B7D-48E4-AC87-A4DB530A554C}"/>
                  </a:ext>
                </a:extLst>
              </p:cNvPr>
              <p:cNvSpPr/>
              <p:nvPr/>
            </p:nvSpPr>
            <p:spPr>
              <a:xfrm>
                <a:off x="2132872" y="2895878"/>
                <a:ext cx="1074330" cy="750967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31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+mn-cs"/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BD223AD3-6ACF-4694-9B9A-F5DFB2C76FA4}"/>
                  </a:ext>
                </a:extLst>
              </p:cNvPr>
              <p:cNvCxnSpPr/>
              <p:nvPr/>
            </p:nvCxnSpPr>
            <p:spPr>
              <a:xfrm>
                <a:off x="2140925" y="2908648"/>
                <a:ext cx="1066277" cy="738197"/>
              </a:xfrm>
              <a:prstGeom prst="line">
                <a:avLst/>
              </a:prstGeom>
              <a:grpFill/>
              <a:ln w="3175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32781452-D8DC-4C4E-A770-157B876F9BE9}"/>
                  </a:ext>
                </a:extLst>
              </p:cNvPr>
              <p:cNvCxnSpPr/>
              <p:nvPr/>
            </p:nvCxnSpPr>
            <p:spPr>
              <a:xfrm flipV="1">
                <a:off x="2132872" y="2902908"/>
                <a:ext cx="1074330" cy="743937"/>
              </a:xfrm>
              <a:prstGeom prst="line">
                <a:avLst/>
              </a:prstGeom>
              <a:grpFill/>
              <a:ln w="3175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xmlns="" id="{063A822F-55AF-4A77-97B5-BAD720931042}"/>
                </a:ext>
              </a:extLst>
            </p:cNvPr>
            <p:cNvSpPr/>
            <p:nvPr/>
          </p:nvSpPr>
          <p:spPr>
            <a:xfrm>
              <a:off x="3344747" y="3976640"/>
              <a:ext cx="33" cy="118595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908720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1231410"/>
            <a:ext cx="7311458" cy="36004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147905" y="1259479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24523" y="1260030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707270" y="1260030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32EC7EC9-6539-4C23-B056-1D89C6B81392}"/>
              </a:ext>
            </a:extLst>
          </p:cNvPr>
          <p:cNvGrpSpPr/>
          <p:nvPr/>
        </p:nvGrpSpPr>
        <p:grpSpPr>
          <a:xfrm>
            <a:off x="344488" y="1775039"/>
            <a:ext cx="2396364" cy="4678297"/>
            <a:chOff x="400071" y="1484785"/>
            <a:chExt cx="1420365" cy="53494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xmlns="" id="{C1076F02-33FD-4D95-A585-65E9DB6EA4E8}"/>
                </a:ext>
              </a:extLst>
            </p:cNvPr>
            <p:cNvGrpSpPr/>
            <p:nvPr/>
          </p:nvGrpSpPr>
          <p:grpSpPr>
            <a:xfrm>
              <a:off x="400071" y="1484785"/>
              <a:ext cx="1420365" cy="534945"/>
              <a:chOff x="2121896" y="2944198"/>
              <a:chExt cx="1074331" cy="750969"/>
            </a:xfrm>
            <a:solidFill>
              <a:sysClr val="window" lastClr="FFFFFF"/>
            </a:solidFill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xmlns="" id="{2AE0175E-F6B6-494D-B5F8-308274B6BA4F}"/>
                  </a:ext>
                </a:extLst>
              </p:cNvPr>
              <p:cNvSpPr/>
              <p:nvPr/>
            </p:nvSpPr>
            <p:spPr>
              <a:xfrm>
                <a:off x="2121896" y="2944198"/>
                <a:ext cx="1074330" cy="750966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31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itchFamily="50" charset="-127"/>
                  <a:ea typeface="나눔고딕"/>
                </a:endParaRPr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xmlns="" id="{5A6FAD4A-174B-4D6B-B641-5A5A92E8A30F}"/>
                  </a:ext>
                </a:extLst>
              </p:cNvPr>
              <p:cNvCxnSpPr/>
              <p:nvPr/>
            </p:nvCxnSpPr>
            <p:spPr>
              <a:xfrm>
                <a:off x="2121896" y="2944200"/>
                <a:ext cx="1074331" cy="750967"/>
              </a:xfrm>
              <a:prstGeom prst="line">
                <a:avLst/>
              </a:prstGeom>
              <a:grpFill/>
              <a:ln w="3175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xmlns="" id="{EBBEC42A-7EFF-42E1-8CC0-384A0B4CE9A6}"/>
                  </a:ext>
                </a:extLst>
              </p:cNvPr>
              <p:cNvCxnSpPr/>
              <p:nvPr/>
            </p:nvCxnSpPr>
            <p:spPr>
              <a:xfrm flipV="1">
                <a:off x="2121896" y="2944200"/>
                <a:ext cx="1074331" cy="750967"/>
              </a:xfrm>
              <a:prstGeom prst="line">
                <a:avLst/>
              </a:prstGeom>
              <a:grpFill/>
              <a:ln w="3175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B5040AC6-9432-4B98-B77F-1D5D89EB2E69}"/>
                </a:ext>
              </a:extLst>
            </p:cNvPr>
            <p:cNvSpPr/>
            <p:nvPr/>
          </p:nvSpPr>
          <p:spPr>
            <a:xfrm>
              <a:off x="931308" y="1649207"/>
              <a:ext cx="357889" cy="40190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itchFamily="50" charset="-127"/>
                  <a:ea typeface="나눔고딕"/>
                </a:rPr>
                <a:t>이미지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itchFamily="50" charset="-127"/>
                  <a:ea typeface="나눔고딕"/>
                </a:rPr>
                <a:t>(clickable)</a:t>
              </a:r>
            </a:p>
          </p:txBody>
        </p:sp>
      </p:grp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xmlns="" id="{0B768DEF-B41D-4F2A-91C1-413A977BFAB9}"/>
              </a:ext>
            </a:extLst>
          </p:cNvPr>
          <p:cNvSpPr/>
          <p:nvPr/>
        </p:nvSpPr>
        <p:spPr>
          <a:xfrm>
            <a:off x="398370" y="1292703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xmlns="" id="{C578087B-842C-4EE5-9DF7-96FD2B02EF97}"/>
              </a:ext>
            </a:extLst>
          </p:cNvPr>
          <p:cNvSpPr/>
          <p:nvPr/>
        </p:nvSpPr>
        <p:spPr>
          <a:xfrm>
            <a:off x="416496" y="184482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0" name="순서도: 연결자 59">
            <a:extLst>
              <a:ext uri="{FF2B5EF4-FFF2-40B4-BE49-F238E27FC236}">
                <a16:creationId xmlns:a16="http://schemas.microsoft.com/office/drawing/2014/main" xmlns="" id="{07C92949-8EBA-469C-B9F2-35434D350179}"/>
              </a:ext>
            </a:extLst>
          </p:cNvPr>
          <p:cNvSpPr/>
          <p:nvPr/>
        </p:nvSpPr>
        <p:spPr>
          <a:xfrm>
            <a:off x="6366872" y="2860556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854EC592-7514-4F1D-8F3A-4C838866DD1F}"/>
              </a:ext>
            </a:extLst>
          </p:cNvPr>
          <p:cNvSpPr txBox="1"/>
          <p:nvPr/>
        </p:nvSpPr>
        <p:spPr>
          <a:xfrm rot="10800000">
            <a:off x="2288705" y="3841302"/>
            <a:ext cx="452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rgbClr val="000000"/>
                </a:solidFill>
                <a:ea typeface="나눔고딕"/>
              </a:rPr>
              <a:t>〈</a:t>
            </a:r>
            <a:endParaRPr lang="ko-KR" altLang="en-US" sz="1400" b="1" dirty="0">
              <a:solidFill>
                <a:srgbClr val="000000"/>
              </a:solidFill>
              <a:ea typeface="나눔고딕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Ｍ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</a:t>
            </a:r>
            <a:endParaRPr lang="ko-KR" altLang="en-US" sz="800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242153"/>
              </p:ext>
            </p:extLst>
          </p:nvPr>
        </p:nvGraphicFramePr>
        <p:xfrm>
          <a:off x="7714668" y="781383"/>
          <a:ext cx="2024950" cy="3585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 </a:t>
                      </a:r>
                      <a:r>
                        <a:rPr lang="ko-KR" altLang="en-US" sz="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오버시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하위 메뉴 노출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414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대전현충원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이미지 노출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해당 링크이동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순서 표시 및 화살표 클릭 슬라이드 기능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23461583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즐겨찾기메뉴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lvl="0" indent="-17145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해당 링크이동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 </a:t>
                      </a:r>
                      <a:r>
                        <a:rPr lang="ko-KR" altLang="en-US" sz="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온오버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표시 이미지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lvl="0" indent="-17145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공지사항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장소대관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신청서식내려받기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조직안내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주요서비스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71450" marR="0" lvl="0" indent="-17145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안장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이장신청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봉사활동신청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기관소개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안장묘역위치안내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찾아오시는길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등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*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메인 화면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이동시에도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고정위치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좌우 화면이동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해당메뉴 배너 변경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배너 문구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해당메뉴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배너 문구 반복 안내 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102" name="타원 101">
            <a:extLst>
              <a:ext uri="{FF2B5EF4-FFF2-40B4-BE49-F238E27FC236}">
                <a16:creationId xmlns:a16="http://schemas.microsoft.com/office/drawing/2014/main" xmlns="" id="{CFCBD7C9-199D-4B07-B685-0E0D20EEA1DB}"/>
              </a:ext>
            </a:extLst>
          </p:cNvPr>
          <p:cNvSpPr/>
          <p:nvPr/>
        </p:nvSpPr>
        <p:spPr bwMode="auto">
          <a:xfrm>
            <a:off x="3971991" y="4656472"/>
            <a:ext cx="404945" cy="424066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>
                <a:latin typeface="Arial" charset="0"/>
              </a:rPr>
              <a:t>즐겨찾기</a:t>
            </a:r>
            <a:r>
              <a:rPr lang="en-US" altLang="ko-KR" dirty="0">
                <a:latin typeface="Arial" charset="0"/>
              </a:rPr>
              <a:t/>
            </a:r>
            <a:br>
              <a:rPr lang="en-US" altLang="ko-KR" dirty="0">
                <a:latin typeface="Arial" charset="0"/>
              </a:rPr>
            </a:br>
            <a:r>
              <a:rPr lang="ko-KR" altLang="en-US" dirty="0">
                <a:latin typeface="Arial" charset="0"/>
              </a:rPr>
              <a:t>메뉴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바탕체" pitchFamily="17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012001" y="1259479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876098" y="1259479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93676" y="1259479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시설소개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576201" y="1284000"/>
            <a:ext cx="13019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xmlns="" id="{CFCBD7C9-199D-4B07-B685-0E0D20EEA1DB}"/>
              </a:ext>
            </a:extLst>
          </p:cNvPr>
          <p:cNvSpPr/>
          <p:nvPr/>
        </p:nvSpPr>
        <p:spPr bwMode="auto">
          <a:xfrm>
            <a:off x="3179903" y="4653136"/>
            <a:ext cx="404945" cy="424066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>
                <a:latin typeface="Arial" charset="0"/>
              </a:rPr>
              <a:t>즐겨찾기</a:t>
            </a:r>
            <a:r>
              <a:rPr lang="en-US" altLang="ko-KR" dirty="0">
                <a:latin typeface="Arial" charset="0"/>
              </a:rPr>
              <a:t/>
            </a:r>
            <a:br>
              <a:rPr lang="en-US" altLang="ko-KR" dirty="0">
                <a:latin typeface="Arial" charset="0"/>
              </a:rPr>
            </a:br>
            <a:r>
              <a:rPr lang="ko-KR" altLang="en-US" dirty="0">
                <a:latin typeface="Arial" charset="0"/>
              </a:rPr>
              <a:t>메뉴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바탕체" pitchFamily="17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xmlns="" id="{CFCBD7C9-199D-4B07-B685-0E0D20EEA1DB}"/>
              </a:ext>
            </a:extLst>
          </p:cNvPr>
          <p:cNvSpPr/>
          <p:nvPr/>
        </p:nvSpPr>
        <p:spPr bwMode="auto">
          <a:xfrm>
            <a:off x="4842892" y="4659136"/>
            <a:ext cx="404945" cy="424066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>
                <a:latin typeface="Arial" charset="0"/>
              </a:rPr>
              <a:t>즐겨찾기</a:t>
            </a:r>
            <a:r>
              <a:rPr lang="en-US" altLang="ko-KR" dirty="0">
                <a:latin typeface="Arial" charset="0"/>
              </a:rPr>
              <a:t/>
            </a:r>
            <a:br>
              <a:rPr lang="en-US" altLang="ko-KR" dirty="0">
                <a:latin typeface="Arial" charset="0"/>
              </a:rPr>
            </a:br>
            <a:r>
              <a:rPr lang="ko-KR" altLang="en-US" dirty="0">
                <a:latin typeface="Arial" charset="0"/>
              </a:rPr>
              <a:t>메뉴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바탕체" pitchFamily="17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xmlns="" id="{CFCBD7C9-199D-4B07-B685-0E0D20EEA1DB}"/>
              </a:ext>
            </a:extLst>
          </p:cNvPr>
          <p:cNvSpPr/>
          <p:nvPr/>
        </p:nvSpPr>
        <p:spPr bwMode="auto">
          <a:xfrm>
            <a:off x="5703611" y="4648944"/>
            <a:ext cx="404945" cy="424066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>
                <a:latin typeface="Arial" charset="0"/>
              </a:rPr>
              <a:t>즐겨찾기</a:t>
            </a:r>
            <a:r>
              <a:rPr lang="en-US" altLang="ko-KR" dirty="0">
                <a:latin typeface="Arial" charset="0"/>
              </a:rPr>
              <a:t/>
            </a:r>
            <a:br>
              <a:rPr lang="en-US" altLang="ko-KR" dirty="0">
                <a:latin typeface="Arial" charset="0"/>
              </a:rPr>
            </a:br>
            <a:r>
              <a:rPr lang="ko-KR" altLang="en-US" dirty="0">
                <a:latin typeface="Arial" charset="0"/>
              </a:rPr>
              <a:t>메뉴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바탕체" pitchFamily="17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xmlns="" id="{CFCBD7C9-199D-4B07-B685-0E0D20EEA1DB}"/>
              </a:ext>
            </a:extLst>
          </p:cNvPr>
          <p:cNvSpPr/>
          <p:nvPr/>
        </p:nvSpPr>
        <p:spPr bwMode="auto">
          <a:xfrm>
            <a:off x="6564279" y="4653136"/>
            <a:ext cx="404945" cy="424066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>
                <a:latin typeface="Arial" charset="0"/>
              </a:rPr>
              <a:t>즐겨찾기</a:t>
            </a:r>
            <a:r>
              <a:rPr lang="en-US" altLang="ko-KR" dirty="0">
                <a:latin typeface="Arial" charset="0"/>
              </a:rPr>
              <a:t/>
            </a:r>
            <a:br>
              <a:rPr lang="en-US" altLang="ko-KR" dirty="0">
                <a:latin typeface="Arial" charset="0"/>
              </a:rPr>
            </a:br>
            <a:r>
              <a:rPr lang="ko-KR" altLang="en-US" dirty="0">
                <a:latin typeface="Arial" charset="0"/>
              </a:rPr>
              <a:t>메뉴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바탕체" pitchFamily="17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854EC592-7514-4F1D-8F3A-4C838866DD1F}"/>
              </a:ext>
            </a:extLst>
          </p:cNvPr>
          <p:cNvSpPr txBox="1"/>
          <p:nvPr/>
        </p:nvSpPr>
        <p:spPr>
          <a:xfrm>
            <a:off x="272480" y="3841303"/>
            <a:ext cx="452147" cy="307777"/>
          </a:xfrm>
          <a:prstGeom prst="rect">
            <a:avLst/>
          </a:prstGeom>
          <a:noFill/>
          <a:effectLst>
            <a:reflection stA="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바탕"/>
                <a:ea typeface="나눔고딕"/>
              </a:rPr>
              <a:t>&lt;</a:t>
            </a:r>
            <a:endParaRPr lang="ko-KR" altLang="en-US" sz="1400" b="1" dirty="0">
              <a:solidFill>
                <a:srgbClr val="000000"/>
              </a:solidFill>
              <a:ea typeface="나눔고딕"/>
            </a:endParaRPr>
          </a:p>
        </p:txBody>
      </p:sp>
      <p:sp>
        <p:nvSpPr>
          <p:cNvPr id="115" name="순서도: 연결자 114">
            <a:extLst>
              <a:ext uri="{FF2B5EF4-FFF2-40B4-BE49-F238E27FC236}">
                <a16:creationId xmlns:a16="http://schemas.microsoft.com/office/drawing/2014/main" xmlns="" id="{07C92949-8EBA-469C-B9F2-35434D350179}"/>
              </a:ext>
            </a:extLst>
          </p:cNvPr>
          <p:cNvSpPr/>
          <p:nvPr/>
        </p:nvSpPr>
        <p:spPr>
          <a:xfrm>
            <a:off x="416496" y="364502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EC5C6E4F-7A8A-4AB3-8286-CCFBB5662C2B}"/>
              </a:ext>
            </a:extLst>
          </p:cNvPr>
          <p:cNvGrpSpPr/>
          <p:nvPr/>
        </p:nvGrpSpPr>
        <p:grpSpPr>
          <a:xfrm>
            <a:off x="2864768" y="2132856"/>
            <a:ext cx="2016224" cy="1512168"/>
            <a:chOff x="2424819" y="3442128"/>
            <a:chExt cx="1775547" cy="1180158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xmlns="" id="{395890ED-3001-4A51-A27A-561045E081D1}"/>
                </a:ext>
              </a:extLst>
            </p:cNvPr>
            <p:cNvGrpSpPr/>
            <p:nvPr/>
          </p:nvGrpSpPr>
          <p:grpSpPr>
            <a:xfrm>
              <a:off x="2424819" y="3442128"/>
              <a:ext cx="1775547" cy="1180158"/>
              <a:chOff x="2121896" y="2944117"/>
              <a:chExt cx="1079194" cy="751050"/>
            </a:xfrm>
            <a:solidFill>
              <a:sysClr val="window" lastClr="FFFFFF"/>
            </a:solidFill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xmlns="" id="{0FDA3ED2-2B7D-48E4-AC87-A4DB530A554C}"/>
                  </a:ext>
                </a:extLst>
              </p:cNvPr>
              <p:cNvSpPr/>
              <p:nvPr/>
            </p:nvSpPr>
            <p:spPr>
              <a:xfrm>
                <a:off x="2126760" y="2944117"/>
                <a:ext cx="1074330" cy="750967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31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+mn-cs"/>
                </a:endParaRPr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xmlns="" id="{BD223AD3-6ACF-4694-9B9A-F5DFB2C76FA4}"/>
                  </a:ext>
                </a:extLst>
              </p:cNvPr>
              <p:cNvCxnSpPr/>
              <p:nvPr/>
            </p:nvCxnSpPr>
            <p:spPr>
              <a:xfrm>
                <a:off x="2121896" y="2944200"/>
                <a:ext cx="1074331" cy="750967"/>
              </a:xfrm>
              <a:prstGeom prst="line">
                <a:avLst/>
              </a:prstGeom>
              <a:grpFill/>
              <a:ln w="3175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xmlns="" id="{32781452-D8DC-4C4E-A770-157B876F9BE9}"/>
                  </a:ext>
                </a:extLst>
              </p:cNvPr>
              <p:cNvCxnSpPr/>
              <p:nvPr/>
            </p:nvCxnSpPr>
            <p:spPr>
              <a:xfrm flipV="1">
                <a:off x="2121896" y="2944200"/>
                <a:ext cx="1074331" cy="750967"/>
              </a:xfrm>
              <a:prstGeom prst="line">
                <a:avLst/>
              </a:prstGeom>
              <a:grpFill/>
              <a:ln w="3175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063A822F-55AF-4A77-97B5-BAD720931042}"/>
                </a:ext>
              </a:extLst>
            </p:cNvPr>
            <p:cNvSpPr/>
            <p:nvPr/>
          </p:nvSpPr>
          <p:spPr>
            <a:xfrm>
              <a:off x="2809411" y="3949379"/>
              <a:ext cx="1070710" cy="173118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+mn-cs"/>
                </a:rPr>
                <a:t>이미지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+mn-cs"/>
                </a:rPr>
                <a:t>(clickable)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64768" y="1844824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공지사항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512840" y="1844824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현충뉴스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77653" y="3895090"/>
            <a:ext cx="11544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자주찾는</a:t>
            </a:r>
            <a:r>
              <a:rPr lang="ko-KR" altLang="en-US" sz="1100" dirty="0">
                <a:ea typeface="나눔고딕"/>
              </a:rPr>
              <a:t> 서비스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EC5C6E4F-7A8A-4AB3-8286-CCFBB5662C2B}"/>
              </a:ext>
            </a:extLst>
          </p:cNvPr>
          <p:cNvGrpSpPr/>
          <p:nvPr/>
        </p:nvGrpSpPr>
        <p:grpSpPr>
          <a:xfrm>
            <a:off x="4967941" y="2132856"/>
            <a:ext cx="2433331" cy="1512168"/>
            <a:chOff x="2424819" y="3442128"/>
            <a:chExt cx="1775547" cy="1180158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xmlns="" id="{395890ED-3001-4A51-A27A-561045E081D1}"/>
                </a:ext>
              </a:extLst>
            </p:cNvPr>
            <p:cNvGrpSpPr/>
            <p:nvPr/>
          </p:nvGrpSpPr>
          <p:grpSpPr>
            <a:xfrm>
              <a:off x="2424819" y="3442128"/>
              <a:ext cx="1775547" cy="1180158"/>
              <a:chOff x="2121896" y="2944117"/>
              <a:chExt cx="1079194" cy="751050"/>
            </a:xfrm>
            <a:solidFill>
              <a:sysClr val="window" lastClr="FFFFFF"/>
            </a:solidFill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xmlns="" id="{0FDA3ED2-2B7D-48E4-AC87-A4DB530A554C}"/>
                  </a:ext>
                </a:extLst>
              </p:cNvPr>
              <p:cNvSpPr/>
              <p:nvPr/>
            </p:nvSpPr>
            <p:spPr>
              <a:xfrm>
                <a:off x="2126760" y="2944117"/>
                <a:ext cx="1074330" cy="750967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31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+mn-cs"/>
                </a:endParaRP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BD223AD3-6ACF-4694-9B9A-F5DFB2C76FA4}"/>
                  </a:ext>
                </a:extLst>
              </p:cNvPr>
              <p:cNvCxnSpPr/>
              <p:nvPr/>
            </p:nvCxnSpPr>
            <p:spPr>
              <a:xfrm>
                <a:off x="2121896" y="2944200"/>
                <a:ext cx="1074331" cy="750967"/>
              </a:xfrm>
              <a:prstGeom prst="line">
                <a:avLst/>
              </a:prstGeom>
              <a:grpFill/>
              <a:ln w="3175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xmlns="" id="{32781452-D8DC-4C4E-A770-157B876F9BE9}"/>
                  </a:ext>
                </a:extLst>
              </p:cNvPr>
              <p:cNvCxnSpPr/>
              <p:nvPr/>
            </p:nvCxnSpPr>
            <p:spPr>
              <a:xfrm flipV="1">
                <a:off x="2121896" y="2944200"/>
                <a:ext cx="1074331" cy="750967"/>
              </a:xfrm>
              <a:prstGeom prst="line">
                <a:avLst/>
              </a:prstGeom>
              <a:grpFill/>
              <a:ln w="3175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xmlns="" id="{063A822F-55AF-4A77-97B5-BAD720931042}"/>
                </a:ext>
              </a:extLst>
            </p:cNvPr>
            <p:cNvSpPr/>
            <p:nvPr/>
          </p:nvSpPr>
          <p:spPr>
            <a:xfrm>
              <a:off x="2809411" y="3949379"/>
              <a:ext cx="1070710" cy="173118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+mn-cs"/>
                </a:rPr>
                <a:t>이미지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+mn-cs"/>
                </a:rPr>
                <a:t>(clickable)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4956218" y="1844824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알림공간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74" name="순서도: 연결자 73">
            <a:extLst>
              <a:ext uri="{FF2B5EF4-FFF2-40B4-BE49-F238E27FC236}">
                <a16:creationId xmlns:a16="http://schemas.microsoft.com/office/drawing/2014/main" xmlns="" id="{07C92949-8EBA-469C-B9F2-35434D350179}"/>
              </a:ext>
            </a:extLst>
          </p:cNvPr>
          <p:cNvSpPr/>
          <p:nvPr/>
        </p:nvSpPr>
        <p:spPr>
          <a:xfrm>
            <a:off x="3152800" y="436510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xmlns="" id="{CFCBD7C9-199D-4B07-B685-0E0D20EEA1DB}"/>
              </a:ext>
            </a:extLst>
          </p:cNvPr>
          <p:cNvSpPr/>
          <p:nvPr/>
        </p:nvSpPr>
        <p:spPr bwMode="auto">
          <a:xfrm>
            <a:off x="3179903" y="5301208"/>
            <a:ext cx="404945" cy="424066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>
                <a:latin typeface="Arial" charset="0"/>
              </a:rPr>
              <a:t>즐겨찾기</a:t>
            </a:r>
            <a:r>
              <a:rPr lang="en-US" altLang="ko-KR" dirty="0">
                <a:latin typeface="Arial" charset="0"/>
              </a:rPr>
              <a:t/>
            </a:r>
            <a:br>
              <a:rPr lang="en-US" altLang="ko-KR" dirty="0">
                <a:latin typeface="Arial" charset="0"/>
              </a:rPr>
            </a:br>
            <a:r>
              <a:rPr lang="ko-KR" altLang="en-US" dirty="0">
                <a:latin typeface="Arial" charset="0"/>
              </a:rPr>
              <a:t>메뉴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바탕체" pitchFamily="17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xmlns="" id="{CFCBD7C9-199D-4B07-B685-0E0D20EEA1DB}"/>
              </a:ext>
            </a:extLst>
          </p:cNvPr>
          <p:cNvSpPr/>
          <p:nvPr/>
        </p:nvSpPr>
        <p:spPr bwMode="auto">
          <a:xfrm>
            <a:off x="3971991" y="5309190"/>
            <a:ext cx="404945" cy="424066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>
                <a:latin typeface="Arial" charset="0"/>
              </a:rPr>
              <a:t>즐겨찾기</a:t>
            </a:r>
            <a:r>
              <a:rPr lang="en-US" altLang="ko-KR" dirty="0">
                <a:latin typeface="Arial" charset="0"/>
              </a:rPr>
              <a:t/>
            </a:r>
            <a:br>
              <a:rPr lang="en-US" altLang="ko-KR" dirty="0">
                <a:latin typeface="Arial" charset="0"/>
              </a:rPr>
            </a:br>
            <a:r>
              <a:rPr lang="ko-KR" altLang="en-US" dirty="0">
                <a:latin typeface="Arial" charset="0"/>
              </a:rPr>
              <a:t>메뉴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바탕체" pitchFamily="17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xmlns="" id="{CFCBD7C9-199D-4B07-B685-0E0D20EEA1DB}"/>
              </a:ext>
            </a:extLst>
          </p:cNvPr>
          <p:cNvSpPr/>
          <p:nvPr/>
        </p:nvSpPr>
        <p:spPr bwMode="auto">
          <a:xfrm>
            <a:off x="4836087" y="5309190"/>
            <a:ext cx="404945" cy="424066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>
                <a:latin typeface="Arial" charset="0"/>
              </a:rPr>
              <a:t>즐겨찾기</a:t>
            </a:r>
            <a:r>
              <a:rPr lang="en-US" altLang="ko-KR" dirty="0">
                <a:latin typeface="Arial" charset="0"/>
              </a:rPr>
              <a:t/>
            </a:r>
            <a:br>
              <a:rPr lang="en-US" altLang="ko-KR" dirty="0">
                <a:latin typeface="Arial" charset="0"/>
              </a:rPr>
            </a:br>
            <a:r>
              <a:rPr lang="ko-KR" altLang="en-US" dirty="0">
                <a:latin typeface="Arial" charset="0"/>
              </a:rPr>
              <a:t>메뉴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바탕체" pitchFamily="17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xmlns="" id="{CFCBD7C9-199D-4B07-B685-0E0D20EEA1DB}"/>
              </a:ext>
            </a:extLst>
          </p:cNvPr>
          <p:cNvSpPr/>
          <p:nvPr/>
        </p:nvSpPr>
        <p:spPr bwMode="auto">
          <a:xfrm>
            <a:off x="5700183" y="5309190"/>
            <a:ext cx="404945" cy="424066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>
                <a:latin typeface="Arial" charset="0"/>
              </a:rPr>
              <a:t>즐겨찾기</a:t>
            </a:r>
            <a:r>
              <a:rPr lang="en-US" altLang="ko-KR" dirty="0">
                <a:latin typeface="Arial" charset="0"/>
              </a:rPr>
              <a:t/>
            </a:r>
            <a:br>
              <a:rPr lang="en-US" altLang="ko-KR" dirty="0">
                <a:latin typeface="Arial" charset="0"/>
              </a:rPr>
            </a:br>
            <a:r>
              <a:rPr lang="ko-KR" altLang="en-US" dirty="0">
                <a:latin typeface="Arial" charset="0"/>
              </a:rPr>
              <a:t>메뉴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바탕체" pitchFamily="17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xmlns="" id="{CFCBD7C9-199D-4B07-B685-0E0D20EEA1DB}"/>
              </a:ext>
            </a:extLst>
          </p:cNvPr>
          <p:cNvSpPr/>
          <p:nvPr/>
        </p:nvSpPr>
        <p:spPr bwMode="auto">
          <a:xfrm>
            <a:off x="6564279" y="5309190"/>
            <a:ext cx="404945" cy="424066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>
                <a:latin typeface="Arial" charset="0"/>
              </a:rPr>
              <a:t>즐겨찾기</a:t>
            </a:r>
            <a:r>
              <a:rPr lang="en-US" altLang="ko-KR" dirty="0">
                <a:latin typeface="Arial" charset="0"/>
              </a:rPr>
              <a:t/>
            </a:r>
            <a:br>
              <a:rPr lang="en-US" altLang="ko-KR" dirty="0">
                <a:latin typeface="Arial" charset="0"/>
              </a:rPr>
            </a:br>
            <a:r>
              <a:rPr lang="ko-KR" altLang="en-US" dirty="0">
                <a:latin typeface="Arial" charset="0"/>
              </a:rPr>
              <a:t>메뉴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바탕체" pitchFamily="17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496124" y="3861048"/>
            <a:ext cx="2139810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tx2"/>
              </a:solidFill>
              <a:ea typeface="나눔고딕"/>
            </a:endParaRPr>
          </a:p>
          <a:p>
            <a:r>
              <a:rPr lang="ko-KR" altLang="en-US" dirty="0">
                <a:solidFill>
                  <a:schemeClr val="tx2"/>
                </a:solidFill>
                <a:ea typeface="나눔고딕"/>
              </a:rPr>
              <a:t>보훈의 성지</a:t>
            </a:r>
            <a:r>
              <a:rPr lang="en-US" altLang="ko-KR" dirty="0">
                <a:solidFill>
                  <a:schemeClr val="tx2"/>
                </a:solidFill>
                <a:ea typeface="나눔고딕"/>
              </a:rPr>
              <a:t>,</a:t>
            </a:r>
            <a:r>
              <a:rPr lang="ko-KR" altLang="en-US" dirty="0">
                <a:solidFill>
                  <a:schemeClr val="tx2"/>
                </a:solidFill>
                <a:ea typeface="나눔고딕"/>
              </a:rPr>
              <a:t>민족의 성역</a:t>
            </a:r>
            <a:endParaRPr lang="en-US" altLang="ko-KR" dirty="0">
              <a:solidFill>
                <a:schemeClr val="tx2"/>
              </a:solidFill>
              <a:ea typeface="나눔고딕"/>
            </a:endParaRPr>
          </a:p>
          <a:p>
            <a:endParaRPr lang="en-US" altLang="ko-KR" dirty="0">
              <a:solidFill>
                <a:schemeClr val="tx2"/>
              </a:solidFill>
              <a:ea typeface="나눔고딕"/>
            </a:endParaRPr>
          </a:p>
          <a:p>
            <a:r>
              <a:rPr lang="ko-KR" altLang="en-US" dirty="0">
                <a:solidFill>
                  <a:schemeClr val="tx2"/>
                </a:solidFill>
                <a:ea typeface="나눔고딕"/>
              </a:rPr>
              <a:t>짧은 생을 바쳐 조국을 구한 호국영령이여</a:t>
            </a:r>
            <a:r>
              <a:rPr lang="en-US" altLang="ko-KR" dirty="0">
                <a:solidFill>
                  <a:schemeClr val="tx2"/>
                </a:solidFill>
                <a:ea typeface="나눔고딕"/>
              </a:rPr>
              <a:t>!</a:t>
            </a:r>
          </a:p>
          <a:p>
            <a:endParaRPr lang="en-US" altLang="ko-KR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5117446" y="2780928"/>
            <a:ext cx="2139810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2"/>
                </a:solidFill>
                <a:ea typeface="나눔고딕"/>
              </a:rPr>
              <a:t>국립대전현충원</a:t>
            </a:r>
            <a:r>
              <a:rPr lang="ko-KR" altLang="en-US" dirty="0">
                <a:solidFill>
                  <a:schemeClr val="tx2"/>
                </a:solidFill>
                <a:ea typeface="나눔고딕"/>
              </a:rPr>
              <a:t> 의전체험행사</a:t>
            </a:r>
            <a:endParaRPr lang="en-US" altLang="ko-KR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908057" y="2636912"/>
            <a:ext cx="1957695" cy="5078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solidFill>
                  <a:schemeClr val="tx2"/>
                </a:solidFill>
                <a:ea typeface="나눔고딕"/>
              </a:rPr>
              <a:t>국립대전현충원</a:t>
            </a:r>
            <a:r>
              <a:rPr lang="ko-KR" altLang="en-US" sz="900" dirty="0">
                <a:solidFill>
                  <a:schemeClr val="tx2"/>
                </a:solidFill>
                <a:ea typeface="나눔고딕"/>
              </a:rPr>
              <a:t> 경찰묘역 안장 안내</a:t>
            </a:r>
            <a:endParaRPr lang="en-US" altLang="ko-KR" sz="900" dirty="0">
              <a:solidFill>
                <a:schemeClr val="tx2"/>
              </a:solidFill>
              <a:ea typeface="나눔고딕"/>
            </a:endParaRPr>
          </a:p>
          <a:p>
            <a:endParaRPr lang="en-US" altLang="ko-KR" sz="900" dirty="0">
              <a:solidFill>
                <a:schemeClr val="tx2"/>
              </a:solidFill>
              <a:ea typeface="나눔고딕"/>
            </a:endParaRPr>
          </a:p>
          <a:p>
            <a:r>
              <a:rPr lang="en-US" altLang="ko-KR" sz="900" dirty="0">
                <a:solidFill>
                  <a:schemeClr val="tx2"/>
                </a:solidFill>
                <a:ea typeface="나눔고딕"/>
              </a:rPr>
              <a:t>2023.00.00</a:t>
            </a:r>
          </a:p>
        </p:txBody>
      </p:sp>
      <p:sp>
        <p:nvSpPr>
          <p:cNvPr id="85" name="순서도: 연결자 84">
            <a:extLst>
              <a:ext uri="{FF2B5EF4-FFF2-40B4-BE49-F238E27FC236}">
                <a16:creationId xmlns:a16="http://schemas.microsoft.com/office/drawing/2014/main" xmlns="" id="{07C92949-8EBA-469C-B9F2-35434D350179}"/>
              </a:ext>
            </a:extLst>
          </p:cNvPr>
          <p:cNvSpPr/>
          <p:nvPr/>
        </p:nvSpPr>
        <p:spPr>
          <a:xfrm>
            <a:off x="2880550" y="1677948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86" name="순서도: 연결자 85">
            <a:extLst>
              <a:ext uri="{FF2B5EF4-FFF2-40B4-BE49-F238E27FC236}">
                <a16:creationId xmlns:a16="http://schemas.microsoft.com/office/drawing/2014/main" xmlns="" id="{07C92949-8EBA-469C-B9F2-35434D350179}"/>
              </a:ext>
            </a:extLst>
          </p:cNvPr>
          <p:cNvSpPr/>
          <p:nvPr/>
        </p:nvSpPr>
        <p:spPr>
          <a:xfrm>
            <a:off x="2952558" y="2420888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7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87" name="순서도: 연결자 86">
            <a:extLst>
              <a:ext uri="{FF2B5EF4-FFF2-40B4-BE49-F238E27FC236}">
                <a16:creationId xmlns:a16="http://schemas.microsoft.com/office/drawing/2014/main" xmlns="" id="{07C92949-8EBA-469C-B9F2-35434D350179}"/>
              </a:ext>
            </a:extLst>
          </p:cNvPr>
          <p:cNvSpPr/>
          <p:nvPr/>
        </p:nvSpPr>
        <p:spPr>
          <a:xfrm>
            <a:off x="5025008" y="1700808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8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114" name="순서도: 연결자 113">
            <a:extLst>
              <a:ext uri="{FF2B5EF4-FFF2-40B4-BE49-F238E27FC236}">
                <a16:creationId xmlns:a16="http://schemas.microsoft.com/office/drawing/2014/main" xmlns="" id="{07C92949-8EBA-469C-B9F2-35434D350179}"/>
              </a:ext>
            </a:extLst>
          </p:cNvPr>
          <p:cNvSpPr/>
          <p:nvPr/>
        </p:nvSpPr>
        <p:spPr>
          <a:xfrm>
            <a:off x="344488" y="508518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xmlns="" id="{CFCBD7C9-199D-4B07-B685-0E0D20EEA1DB}"/>
              </a:ext>
            </a:extLst>
          </p:cNvPr>
          <p:cNvSpPr/>
          <p:nvPr/>
        </p:nvSpPr>
        <p:spPr bwMode="auto">
          <a:xfrm>
            <a:off x="489936" y="5229200"/>
            <a:ext cx="600311" cy="648054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Arial" charset="0"/>
              </a:rPr>
              <a:t>주요서비스</a:t>
            </a:r>
            <a:r>
              <a:rPr lang="en-US" altLang="ko-KR" dirty="0">
                <a:latin typeface="Arial" charset="0"/>
              </a:rPr>
              <a:t/>
            </a:r>
            <a:br>
              <a:rPr lang="en-US" altLang="ko-KR" dirty="0">
                <a:latin typeface="Arial" charset="0"/>
              </a:rPr>
            </a:br>
            <a:r>
              <a:rPr lang="en-US" altLang="ko-KR" dirty="0">
                <a:latin typeface="Arial" charset="0"/>
              </a:rPr>
              <a:t>(</a:t>
            </a:r>
            <a:r>
              <a:rPr lang="ko-KR" altLang="en-US" dirty="0">
                <a:latin typeface="Arial" charset="0"/>
              </a:rPr>
              <a:t>로고</a:t>
            </a:r>
            <a:r>
              <a:rPr lang="en-US" altLang="ko-KR" dirty="0">
                <a:latin typeface="Arial" charset="0"/>
              </a:rPr>
              <a:t>)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바탕체" pitchFamily="17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6865349" y="3753037"/>
            <a:ext cx="524958" cy="468052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>
                <a:latin typeface="Arial" charset="0"/>
              </a:rPr>
              <a:t>안장자</a:t>
            </a:r>
            <a:r>
              <a:rPr lang="en-US" altLang="ko-KR" dirty="0">
                <a:latin typeface="Arial" charset="0"/>
              </a:rPr>
              <a:t/>
            </a:r>
            <a:br>
              <a:rPr lang="en-US" altLang="ko-KR" dirty="0">
                <a:latin typeface="Arial" charset="0"/>
              </a:rPr>
            </a:br>
            <a:r>
              <a:rPr lang="ko-KR" altLang="en-US" dirty="0">
                <a:latin typeface="Arial" charset="0"/>
              </a:rPr>
              <a:t>묘역</a:t>
            </a: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바탕체" pitchFamily="17" charset="-127"/>
              </a:rPr>
              <a:t/>
            </a:r>
            <a:b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바탕체" pitchFamily="17" charset="-127"/>
              </a:rPr>
            </a:b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바탕체" pitchFamily="17" charset="-127"/>
              </a:rPr>
              <a:t>QR</a:t>
            </a:r>
            <a:r>
              <a:rPr kumimoji="1" lang="ko-KR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바탕체" pitchFamily="17" charset="-127"/>
              </a:rPr>
              <a:t>코드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바탕체" pitchFamily="17" charset="-127"/>
            </a:endParaRPr>
          </a:p>
        </p:txBody>
      </p:sp>
      <p:sp>
        <p:nvSpPr>
          <p:cNvPr id="70" name="아래쪽 화살표 69"/>
          <p:cNvSpPr/>
          <p:nvPr/>
        </p:nvSpPr>
        <p:spPr>
          <a:xfrm>
            <a:off x="7287145" y="5301208"/>
            <a:ext cx="1338263" cy="885825"/>
          </a:xfrm>
          <a:prstGeom prst="downArrow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다음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페이지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이어서</a:t>
            </a:r>
          </a:p>
        </p:txBody>
      </p:sp>
    </p:spTree>
    <p:extLst>
      <p:ext uri="{BB962C8B-B14F-4D97-AF65-F5344CB8AC3E}">
        <p14:creationId xmlns:p14="http://schemas.microsoft.com/office/powerpoint/2010/main" val="376810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35735"/>
              </p:ext>
            </p:extLst>
          </p:nvPr>
        </p:nvGraphicFramePr>
        <p:xfrm>
          <a:off x="7714668" y="781383"/>
          <a:ext cx="2024950" cy="269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민원신청、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나의민원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、</a:t>
                      </a:r>
                      <a:b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</a:b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２０１１년６월３０일 이전 질의응답보기 탭으로 구성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본인 인증 후 신청화면 이미지 및 텍스트 영역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본인정보 입력 후 다음 진행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빨간 별로 </a:t>
                      </a: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* 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필수</a:t>
                      </a: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입력값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표시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79" y="2348880"/>
            <a:ext cx="1368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길라잡이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민원질의 응답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https://www.dnc.go.kr/html/kr/comp/comp_011002.html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6" y="1843496"/>
            <a:ext cx="110776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민원신청 </a:t>
            </a:r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ㅣ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31273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민원 질의응답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695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708920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사무편람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０２０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０１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456746" y="232818"/>
            <a:ext cx="27027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민원질의응답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민원신청화면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민원신청서 작성화면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민원질의 응답 ＞ 민원질의응답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2909131" y="1844824"/>
            <a:ext cx="110776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나의민원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ㅣ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3773227" y="1844824"/>
            <a:ext cx="254792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2011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년 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월 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30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일 이전 질의 응답 보기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856656" y="186275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752" y="2180704"/>
            <a:ext cx="3383698" cy="3912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5637771" y="5693186"/>
            <a:ext cx="1964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본인 인증 후 신청화면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328822" y="58772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69766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552957"/>
              </p:ext>
            </p:extLst>
          </p:nvPr>
        </p:nvGraphicFramePr>
        <p:xfrm>
          <a:off x="7714668" y="781383"/>
          <a:ext cx="2024950" cy="249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민원신청、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나의민원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、</a:t>
                      </a:r>
                      <a:b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</a:b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２０１１년６월３０일 이전 질의응답보기 탭으로 구성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나의민원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이미지 및 텍스트 영역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79" y="2348880"/>
            <a:ext cx="1368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길라잡이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민원질의 응답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https://www.dnc.go.kr/html/kr/comp/comp_011002.html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6" y="1843496"/>
            <a:ext cx="110776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민원신청 </a:t>
            </a:r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ㅣ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31273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민원 질의응답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695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708920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사무편람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０２０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０１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485945" y="232818"/>
            <a:ext cx="29164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민원질의응답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나의민원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싱세검색접기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민원질의 응답 ＞ 민원질의응답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2909131" y="1844824"/>
            <a:ext cx="110776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나의민원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ㅣ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3773227" y="1844824"/>
            <a:ext cx="254792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2011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년 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월 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30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일 이전 질의 응답 보기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856656" y="186275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779" y="2211399"/>
            <a:ext cx="3609365" cy="3881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5868909" y="5693186"/>
            <a:ext cx="1964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본인 인증 후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나의민원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조희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상세검색접기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페이지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9760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01782"/>
              </p:ext>
            </p:extLst>
          </p:nvPr>
        </p:nvGraphicFramePr>
        <p:xfrm>
          <a:off x="7714668" y="781383"/>
          <a:ext cx="2024950" cy="279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민원신청、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나의민원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、</a:t>
                      </a:r>
                      <a:b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</a:b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２０１１년６월３０일 이전 질의응답보기 탭으로 구성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나의민원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상세검색 펼치기 이미지 및 텍스트 영역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목록에서 항목 선택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 목록에서 항목 선택 후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나의 민원 다운로드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 목록에서 항목 선택 후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선택항목 취하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79" y="2348880"/>
            <a:ext cx="1368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길라잡이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민원질의 응답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https://www.dnc.go.kr/html/kr/comp/comp_011002.html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6" y="1843496"/>
            <a:ext cx="110776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민원신청 </a:t>
            </a:r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ㅣ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31273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민원 질의응답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695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708920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사무편람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０２０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０１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458762" y="232818"/>
            <a:ext cx="29164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민원질의응답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나의민원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싱세검색펼치기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민원질의 응답 ＞ 민원질의응답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2909131" y="1844824"/>
            <a:ext cx="110776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나의민원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ㅣ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3773227" y="1844824"/>
            <a:ext cx="254792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2011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년 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월 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30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일 이전 질의 응답 보기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856656" y="186275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021" y="2196662"/>
            <a:ext cx="3159099" cy="3824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5868909" y="5693186"/>
            <a:ext cx="1964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본인 인증 후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나의민원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조희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상세검색펼치기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페이지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985605" y="5743037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792760" y="5229200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825364" y="5733256"/>
            <a:ext cx="165490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34783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563942"/>
              </p:ext>
            </p:extLst>
          </p:nvPr>
        </p:nvGraphicFramePr>
        <p:xfrm>
          <a:off x="7714668" y="781383"/>
          <a:ext cx="2024950" cy="259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민원신청、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나의민원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、</a:t>
                      </a:r>
                      <a:b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</a:b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２０１１년６월３０일 이전 질의응답보기 </a:t>
                      </a:r>
                      <a:r>
                        <a:rPr lang="ko-KR" altLang="en-US" sz="80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탭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으로 구성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2011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</a:t>
                      </a:r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 이전 질의 응답 보기 페이지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및 텍스트 영역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작성자 항목 선택 후 검색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목록화면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제목클릭시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내용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79" y="2348880"/>
            <a:ext cx="1368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길라잡이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민원질의 응답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https://www.dnc.go.kr/_prog/_board/index.php?code=minwon2011&amp;site_dvs_cd=kr&amp;menu_dvs_cd=011002&amp;skey=&amp;sval=&amp;GotoPage=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6" y="1843496"/>
            <a:ext cx="110776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민원신청 </a:t>
            </a:r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ㅣ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31273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민원 질의응답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695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708920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사무편람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０２０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０１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458762" y="232818"/>
            <a:ext cx="29164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민원질의응답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 2011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이전 질의 응답 보기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민원질의 응답 ＞ 민원질의응답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2909131" y="1844824"/>
            <a:ext cx="110776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나의민원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ㅣ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3773227" y="1844824"/>
            <a:ext cx="254792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2011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년 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월 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30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일 이전 질의 응답 보기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856656" y="186275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908" y="2181112"/>
            <a:ext cx="3725127" cy="3912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5868909" y="5693186"/>
            <a:ext cx="1964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2011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 이전 질의 응답 보기 페이지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931527" y="2458380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597529" y="5617767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483255" y="2852936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94807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305228"/>
              </p:ext>
            </p:extLst>
          </p:nvPr>
        </p:nvGraphicFramePr>
        <p:xfrm>
          <a:off x="7714668" y="781383"/>
          <a:ext cx="2024950" cy="259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참배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안장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이장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봉사활동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체험교육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b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</a:b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민원신청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이용안내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전화번호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용어해설 탭으로 구성</a:t>
                      </a: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민원길라잡이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_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참배 이미지 및 텍스트 영역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검색어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입력 후 검색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목록화면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화살표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선택시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답변 펼치기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답변확인하기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다운로드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79" y="2348880"/>
            <a:ext cx="1368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민원 길라잡이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민원질의 응답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https://www.dnc.go.kr/_prog/_board/?code=faq_03&amp;site_dvs_cd=kr&amp;menu_dvs_cd=01100103&amp;site_dvs_cd=kr&amp;menu_dvs_cd=01100103&amp;site_dvs_cd=kr&amp;menu_dvs_cd=01100103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31273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질의응답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695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708920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사무편람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925988" y="181764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126231" y="177901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참배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832510" y="177252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mtClean="0">
                <a:latin typeface="+mn-ea"/>
                <a:ea typeface="+mn-ea"/>
              </a:rPr>
              <a:t>안장</a:t>
            </a:r>
            <a:r>
              <a:rPr lang="en-US" altLang="ko-KR" dirty="0" smtClean="0">
                <a:latin typeface="+mn-ea"/>
                <a:ea typeface="+mn-ea"/>
              </a:rPr>
              <a:t>/</a:t>
            </a:r>
            <a:r>
              <a:rPr lang="ko-KR" altLang="en-US" dirty="0" smtClean="0">
                <a:latin typeface="+mn-ea"/>
                <a:ea typeface="+mn-ea"/>
              </a:rPr>
              <a:t>이장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538789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봉사활동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245068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체험교육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951347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이용안내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5657626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전화번호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6363904" y="174315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용어해설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０２０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민원길라잡이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민원질의 응답 ＞ 민원 길라잡이</a:t>
            </a:r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5580877" y="5693186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민원길라잡이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참배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20" y="2276872"/>
            <a:ext cx="4620258" cy="3416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817096" y="2818420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515703" y="3394484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587711" y="4941168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296816" y="3356992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77963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200895"/>
              </p:ext>
            </p:extLst>
          </p:nvPr>
        </p:nvGraphicFramePr>
        <p:xfrm>
          <a:off x="7714668" y="781383"/>
          <a:ext cx="2024950" cy="259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참배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안장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이장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봉사활동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체험교육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b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</a:b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민원신청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이용안내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전화번호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용어해설 탭으로 구성</a:t>
                      </a: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민원길라잡이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_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안장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이장 이미지 및 텍스트 영역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검색어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입력 후 검색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목록화면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화살표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선택시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답변 펼치기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답변확인하기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다운로드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79" y="2348880"/>
            <a:ext cx="1368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민원 길라잡이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민원질의 응답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https://www.dnc.go.kr/_prog/_board/?code=faq_03&amp;site_dvs_cd=kr&amp;menu_dvs_cd=01100103&amp;site_dvs_cd=kr&amp;menu_dvs_cd=01100103&amp;site_dvs_cd=kr&amp;menu_dvs_cd=01100103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31273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질의응답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695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708920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사무편람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０２０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민원길라잡이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안장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이장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민원질의 응답 ＞ 민원 길라잡이</a:t>
            </a:r>
            <a:endParaRPr lang="ko-KR" altLang="en-US" dirty="0"/>
          </a:p>
        </p:txBody>
      </p:sp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296816" y="3356992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704" y="2247141"/>
            <a:ext cx="4303504" cy="376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619002" y="2582834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393160" y="2818420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580877" y="5693186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민원길라잡이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안장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이장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155663" y="5517232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368824" y="3034444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7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925988" y="181764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126231" y="177901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참배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832510" y="177252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안장</a:t>
            </a:r>
            <a:r>
              <a:rPr lang="en-US" altLang="ko-KR" b="1" dirty="0" smtClean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이장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538789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봉사활동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245068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체험교육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951347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이용안내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5657626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전화번호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6363904" y="174315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용어해설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18330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067625"/>
              </p:ext>
            </p:extLst>
          </p:nvPr>
        </p:nvGraphicFramePr>
        <p:xfrm>
          <a:off x="7714668" y="781383"/>
          <a:ext cx="2024950" cy="259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참배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안장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이장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봉사활동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체험교육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b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</a:b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민원신청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이용안내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전화번호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용어해설 탭으로 구성</a:t>
                      </a: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민원길라잡이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_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봉사활동 이미지 및 텍스트 영역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검색어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입력 후 검색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목록화면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화살표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선택시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답변 펼치기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답변확인하기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다운로드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79" y="2348880"/>
            <a:ext cx="1368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민원 길라잡이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민원질의 응답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https://www.dnc.go.kr/_prog/_board/?code=faq_04&amp;site_dvs_cd=kr&amp;menu_dvs_cd=01100104&amp;site_dvs_cd=kr&amp;menu_dvs_cd=01100104&amp;site_dvs_cd=kr&amp;menu_dvs_cd=01100104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31273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질의응답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695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708920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사무편람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０２０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민원길라잡이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봉사활동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민원질의 응답 ＞ 민원 길라잡이</a:t>
            </a:r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270" y="2277392"/>
            <a:ext cx="4501946" cy="367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443695" y="3178460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651607" y="2944506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371687" y="5301208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131327" y="3429000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7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580877" y="5693186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민원길라잡이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봉사활동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925988" y="181764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126231" y="177901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참배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832510" y="177252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mtClean="0">
                <a:latin typeface="+mn-ea"/>
                <a:ea typeface="+mn-ea"/>
              </a:rPr>
              <a:t>안장</a:t>
            </a:r>
            <a:r>
              <a:rPr lang="en-US" altLang="ko-KR" dirty="0" smtClean="0">
                <a:latin typeface="+mn-ea"/>
                <a:ea typeface="+mn-ea"/>
              </a:rPr>
              <a:t>/</a:t>
            </a:r>
            <a:r>
              <a:rPr lang="ko-KR" altLang="en-US" dirty="0" smtClean="0">
                <a:latin typeface="+mn-ea"/>
                <a:ea typeface="+mn-ea"/>
              </a:rPr>
              <a:t>이장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538789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봉사활동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245068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체험교육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951347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이용안내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5657626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전화번호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6363904" y="174315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용어해설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83325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114439"/>
              </p:ext>
            </p:extLst>
          </p:nvPr>
        </p:nvGraphicFramePr>
        <p:xfrm>
          <a:off x="7714668" y="781383"/>
          <a:ext cx="2024950" cy="259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참배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안장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이장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봉사활동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체험교육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b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</a:b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민원신청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이용안내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전화번호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용어해설 탭으로 구성</a:t>
                      </a: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민원길라잡이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_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체험교육 이미지 및 텍스트 영역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검색어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입력 후 검색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목록화면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화살표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선택시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답변 펼치기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답변확인하기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다운로드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79" y="2348880"/>
            <a:ext cx="1368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민원 길라잡이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민원질의 응답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https://www.dnc.go.kr/_prog/_board/?code=faq_02&amp;site_dvs_cd=kr&amp;menu_dvs_cd=01100102&amp;site_dvs_cd=kr&amp;menu_dvs_cd=01100102&amp;site_dvs_cd=kr&amp;menu_dvs_cd=01100102&amp;site_dvs_cd=kr&amp;menu_dvs_cd=01100102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31273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질의응답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695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708920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사무편람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０２０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민원길라잡이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체험교육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민원질의 응답 ＞ 민원 길라잡이</a:t>
            </a:r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490" y="2348880"/>
            <a:ext cx="4824536" cy="3544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320456" y="3682516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7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876596" y="3132003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740692" y="3376266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659719" y="5157192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580877" y="5693186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민원길라잡이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체험교육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925988" y="181764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126231" y="177901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참배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832510" y="177252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mtClean="0">
                <a:latin typeface="+mn-ea"/>
                <a:ea typeface="+mn-ea"/>
              </a:rPr>
              <a:t>안장</a:t>
            </a:r>
            <a:r>
              <a:rPr lang="en-US" altLang="ko-KR" dirty="0" smtClean="0">
                <a:latin typeface="+mn-ea"/>
                <a:ea typeface="+mn-ea"/>
              </a:rPr>
              <a:t>/</a:t>
            </a:r>
            <a:r>
              <a:rPr lang="ko-KR" altLang="en-US" dirty="0" smtClean="0">
                <a:latin typeface="+mn-ea"/>
                <a:ea typeface="+mn-ea"/>
              </a:rPr>
              <a:t>이장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538789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봉사활동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245068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체험교육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951347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이용안내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5657626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전화번호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6363904" y="174315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용어해설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4488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960983"/>
              </p:ext>
            </p:extLst>
          </p:nvPr>
        </p:nvGraphicFramePr>
        <p:xfrm>
          <a:off x="7714668" y="781383"/>
          <a:ext cx="2024950" cy="259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참배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안장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이장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봉사활동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체험교육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b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</a:b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민원신청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이용안내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전화번호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용어해설 탭으로 구성</a:t>
                      </a: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민원길라잡이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_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이용안내 이미지 및 텍스트 영역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검색어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입력 후 검색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목록화면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화살표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선택시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답변 펼치기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답변확인하기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다운로드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79" y="2348880"/>
            <a:ext cx="1368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민원 길라잡이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민원질의 응답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https://www.dnc.go.kr/_prog/_board/?code=01100106&amp;site_dvs_cd=kr&amp;menu_dvs_cd=01100106</a:t>
            </a:r>
            <a:endParaRPr lang="ko-KR" altLang="en-US" dirty="0"/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31273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질의응답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695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708920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사무편람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０２０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민원길라잡이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이용안내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민원질의 응답 ＞ 민원 길라잡이</a:t>
            </a:r>
            <a:endParaRPr lang="ko-KR" altLang="en-US" dirty="0"/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20" y="2204864"/>
            <a:ext cx="4129240" cy="3838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224808" y="3034444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7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435583" y="2602396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580877" y="5693186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민원길라잡이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이용안내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299679" y="2996952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110550" y="5526197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925988" y="181764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126231" y="177901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참배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832510" y="177252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mtClean="0">
                <a:latin typeface="+mn-ea"/>
                <a:ea typeface="+mn-ea"/>
              </a:rPr>
              <a:t>안장</a:t>
            </a:r>
            <a:r>
              <a:rPr lang="en-US" altLang="ko-KR" dirty="0" smtClean="0">
                <a:latin typeface="+mn-ea"/>
                <a:ea typeface="+mn-ea"/>
              </a:rPr>
              <a:t>/</a:t>
            </a:r>
            <a:r>
              <a:rPr lang="ko-KR" altLang="en-US" dirty="0" smtClean="0">
                <a:latin typeface="+mn-ea"/>
                <a:ea typeface="+mn-ea"/>
              </a:rPr>
              <a:t>이장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538789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봉사활동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245068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체험교육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951347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이용안내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5657626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전화번호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6363904" y="174315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용어해설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78995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097634"/>
              </p:ext>
            </p:extLst>
          </p:nvPr>
        </p:nvGraphicFramePr>
        <p:xfrm>
          <a:off x="7714668" y="781383"/>
          <a:ext cx="2024950" cy="259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참배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안장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이장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봉사활동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체험교육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b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</a:b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민원신청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이용안내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전화번호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용어해설 탭으로 구성</a:t>
                      </a: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민원길라잡이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_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전화번호 이미지 및 텍스트 영역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검색어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입력 후 검색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목록화면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화살표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선택시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답변 펼치기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답변확인하기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다운로드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79" y="2348880"/>
            <a:ext cx="1368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민원 길라잡이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민원질의 응답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https://www.dnc.go.kr/_prog/_board/?code=01100107&amp;site_dvs_cd=kr&amp;menu_dvs_cd=01100107</a:t>
            </a:r>
            <a:endParaRPr lang="ko-KR" altLang="en-US" dirty="0"/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31273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질의응답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695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708920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사무편람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０２０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민원길라잡이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민원질의 응답 ＞ 민원 길라잡이</a:t>
            </a:r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5580877" y="5693186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민원길라잡이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전화번호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20" y="2348880"/>
            <a:ext cx="4145368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435583" y="3250468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321152" y="3682516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224808" y="3861048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7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092620" y="4276510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925988" y="181764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126231" y="177901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참배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832510" y="177252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mtClean="0">
                <a:latin typeface="+mn-ea"/>
                <a:ea typeface="+mn-ea"/>
              </a:rPr>
              <a:t>안장</a:t>
            </a:r>
            <a:r>
              <a:rPr lang="en-US" altLang="ko-KR" dirty="0" smtClean="0">
                <a:latin typeface="+mn-ea"/>
                <a:ea typeface="+mn-ea"/>
              </a:rPr>
              <a:t>/</a:t>
            </a:r>
            <a:r>
              <a:rPr lang="ko-KR" altLang="en-US" dirty="0" smtClean="0">
                <a:latin typeface="+mn-ea"/>
                <a:ea typeface="+mn-ea"/>
              </a:rPr>
              <a:t>이장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538789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봉사활동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245068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체험교육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951347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이용안내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5657626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전화번호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6363904" y="174315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용어해설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98566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xmlns="" id="{0B768DEF-B41D-4F2A-91C1-413A977BFAB9}"/>
              </a:ext>
            </a:extLst>
          </p:cNvPr>
          <p:cNvSpPr/>
          <p:nvPr/>
        </p:nvSpPr>
        <p:spPr>
          <a:xfrm>
            <a:off x="313458" y="1420396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xmlns="" id="{C578087B-842C-4EE5-9DF7-96FD2B02EF97}"/>
              </a:ext>
            </a:extLst>
          </p:cNvPr>
          <p:cNvSpPr/>
          <p:nvPr/>
        </p:nvSpPr>
        <p:spPr>
          <a:xfrm>
            <a:off x="1137118" y="1420396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Ｍ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endParaRPr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서브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알림마당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532107"/>
              </p:ext>
            </p:extLst>
          </p:nvPr>
        </p:nvGraphicFramePr>
        <p:xfrm>
          <a:off x="7714668" y="781383"/>
          <a:ext cx="2024950" cy="24449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해당 메뉴이동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268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해당 메뉴이동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23461583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해당 메뉴이동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영역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우선순위 글 표시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타이틀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배너영역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187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푸터영역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39646682"/>
                  </a:ext>
                </a:extLst>
              </a:tr>
              <a:tr h="18758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758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j-ea"/>
                        <a:ea typeface="+mj-ea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DF9E31F6-15EA-4014-BC34-B9EC6599E2BD}"/>
              </a:ext>
            </a:extLst>
          </p:cNvPr>
          <p:cNvSpPr/>
          <p:nvPr/>
        </p:nvSpPr>
        <p:spPr bwMode="auto">
          <a:xfrm>
            <a:off x="322616" y="1669157"/>
            <a:ext cx="3549381" cy="291197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바탕체" pitchFamily="17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0054A272-BF20-44FD-8316-953F89E6B979}"/>
              </a:ext>
            </a:extLst>
          </p:cNvPr>
          <p:cNvSpPr/>
          <p:nvPr/>
        </p:nvSpPr>
        <p:spPr bwMode="auto">
          <a:xfrm>
            <a:off x="322616" y="1669807"/>
            <a:ext cx="3549381" cy="28058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바탕체" pitchFamily="17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A0F94BC9-154F-4851-A0A6-973C53800B5C}"/>
              </a:ext>
            </a:extLst>
          </p:cNvPr>
          <p:cNvSpPr/>
          <p:nvPr/>
        </p:nvSpPr>
        <p:spPr bwMode="auto">
          <a:xfrm>
            <a:off x="322617" y="1669158"/>
            <a:ext cx="813960" cy="27493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알림마당</a:t>
            </a:r>
            <a:endParaRPr kumimoji="1" lang="ko-KR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01D023F8-B9BC-49CF-8B60-470ABE3C1059}"/>
              </a:ext>
            </a:extLst>
          </p:cNvPr>
          <p:cNvSpPr/>
          <p:nvPr/>
        </p:nvSpPr>
        <p:spPr bwMode="auto">
          <a:xfrm>
            <a:off x="1136576" y="1670723"/>
            <a:ext cx="813961" cy="279666"/>
          </a:xfrm>
          <a:prstGeom prst="rect">
            <a:avLst/>
          </a:prstGeom>
          <a:solidFill>
            <a:schemeClr val="accent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참여마당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1A77F692-3084-4F19-AA46-517B29D38589}"/>
              </a:ext>
            </a:extLst>
          </p:cNvPr>
          <p:cNvSpPr/>
          <p:nvPr/>
        </p:nvSpPr>
        <p:spPr bwMode="auto">
          <a:xfrm>
            <a:off x="3554785" y="1669158"/>
            <a:ext cx="317212" cy="27493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+</a:t>
            </a:r>
            <a:endParaRPr kumimoji="1" lang="ko-KR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3BC0CA2D-4265-44EA-AFB9-79F8BEF8275F}"/>
              </a:ext>
            </a:extLst>
          </p:cNvPr>
          <p:cNvSpPr txBox="1"/>
          <p:nvPr/>
        </p:nvSpPr>
        <p:spPr>
          <a:xfrm>
            <a:off x="352877" y="2475205"/>
            <a:ext cx="2138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/>
              <a:t>공지사항</a:t>
            </a:r>
            <a:r>
              <a:rPr lang="ko-KR" altLang="en-US" sz="700" dirty="0"/>
              <a:t>              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972A924F-D18D-4B2D-8AF8-D8F8F185C66D}"/>
              </a:ext>
            </a:extLst>
          </p:cNvPr>
          <p:cNvSpPr txBox="1"/>
          <p:nvPr/>
        </p:nvSpPr>
        <p:spPr>
          <a:xfrm>
            <a:off x="344489" y="2812202"/>
            <a:ext cx="27363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</a:rPr>
              <a:t>공지사항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</a:rPr>
              <a:t>1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</a:rPr>
              <a:t>입니다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</a:rPr>
              <a:t>.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</a:rPr>
              <a:t>공지공지공지공지 </a:t>
            </a:r>
            <a:r>
              <a:rPr lang="ko-KR" altLang="en-US" sz="700" dirty="0" err="1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</a:rPr>
              <a:t>공지공지공지공지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ea typeface="나눔고딕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0637E860-6984-4E53-9E49-C8D8C3ED4C30}"/>
              </a:ext>
            </a:extLst>
          </p:cNvPr>
          <p:cNvSpPr txBox="1"/>
          <p:nvPr/>
        </p:nvSpPr>
        <p:spPr>
          <a:xfrm>
            <a:off x="344488" y="3135263"/>
            <a:ext cx="27363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</a:rPr>
              <a:t>공지사항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</a:rPr>
              <a:t>2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</a:rPr>
              <a:t>입니다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</a:rPr>
              <a:t>.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</a:rPr>
              <a:t>공지공지공지공지 </a:t>
            </a:r>
            <a:r>
              <a:rPr lang="ko-KR" altLang="en-US" sz="700" dirty="0" err="1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</a:rPr>
              <a:t>공지공지공지공지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ea typeface="나눔고딕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DA207642-1F0F-4D04-8019-8DD857C6C1DE}"/>
              </a:ext>
            </a:extLst>
          </p:cNvPr>
          <p:cNvSpPr txBox="1"/>
          <p:nvPr/>
        </p:nvSpPr>
        <p:spPr>
          <a:xfrm>
            <a:off x="344488" y="3444240"/>
            <a:ext cx="27363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</a:rPr>
              <a:t>공지사항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</a:rPr>
              <a:t>3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</a:rPr>
              <a:t>입니다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</a:rPr>
              <a:t>.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</a:rPr>
              <a:t>공지공지공지공지 </a:t>
            </a:r>
            <a:r>
              <a:rPr lang="ko-KR" altLang="en-US" sz="700" dirty="0" err="1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</a:rPr>
              <a:t>공지공지공지공지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ea typeface="나눔고딕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8BCE9D4D-3F1E-434C-9641-EF2589D644B6}"/>
              </a:ext>
            </a:extLst>
          </p:cNvPr>
          <p:cNvSpPr txBox="1"/>
          <p:nvPr/>
        </p:nvSpPr>
        <p:spPr>
          <a:xfrm>
            <a:off x="3204538" y="2821159"/>
            <a:ext cx="64312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ea typeface="나눔고딕"/>
              </a:rPr>
              <a:t>2023-10-01</a:t>
            </a:r>
            <a:endParaRPr lang="ko-KR" altLang="en-US" sz="700" dirty="0">
              <a:ea typeface="나눔고딕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C01E5C0F-9E99-4608-9775-53A4B1401E8A}"/>
              </a:ext>
            </a:extLst>
          </p:cNvPr>
          <p:cNvSpPr txBox="1"/>
          <p:nvPr/>
        </p:nvSpPr>
        <p:spPr>
          <a:xfrm>
            <a:off x="3204538" y="3144800"/>
            <a:ext cx="64312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ea typeface="나눔고딕"/>
              </a:rPr>
              <a:t>2023-10-01</a:t>
            </a:r>
            <a:endParaRPr lang="ko-KR" altLang="en-US" sz="700" dirty="0">
              <a:ea typeface="나눔고딕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C36BC4F0-DB5C-4E86-9CD6-026B018922C7}"/>
              </a:ext>
            </a:extLst>
          </p:cNvPr>
          <p:cNvSpPr txBox="1"/>
          <p:nvPr/>
        </p:nvSpPr>
        <p:spPr>
          <a:xfrm>
            <a:off x="3207755" y="3444240"/>
            <a:ext cx="64312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ea typeface="나눔고딕"/>
              </a:rPr>
              <a:t>2023-10-01</a:t>
            </a:r>
            <a:endParaRPr lang="ko-KR" altLang="en-US" sz="700" dirty="0">
              <a:ea typeface="나눔고딕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317066" y="5445224"/>
            <a:ext cx="7311261" cy="1050003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F8A3E85B-893B-4637-8570-3453878DBE30}"/>
              </a:ext>
            </a:extLst>
          </p:cNvPr>
          <p:cNvSpPr txBox="1"/>
          <p:nvPr/>
        </p:nvSpPr>
        <p:spPr>
          <a:xfrm>
            <a:off x="423802" y="5774115"/>
            <a:ext cx="55373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ea typeface="나눔고딕"/>
              </a:rPr>
              <a:t>개인정보처리방침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 </a:t>
            </a:r>
            <a:r>
              <a:rPr lang="ko-KR" altLang="en-US" sz="800" dirty="0" err="1">
                <a:ea typeface="나눔고딕"/>
              </a:rPr>
              <a:t>이메일집단수집거부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홈페이지개선의견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정보마당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저작권보호정책 </a:t>
            </a:r>
            <a:r>
              <a:rPr lang="ko-KR" altLang="en-US" sz="800" dirty="0" err="1">
                <a:ea typeface="나눔고딕"/>
              </a:rPr>
              <a:t>ㅣ이용안내ㅣ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찾아오시는길</a:t>
            </a:r>
            <a:endParaRPr lang="ko-KR" altLang="en-US" sz="800" dirty="0">
              <a:ea typeface="나눔고딕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2754E3B5-32F5-43FD-8315-44FE53AEF68B}"/>
              </a:ext>
            </a:extLst>
          </p:cNvPr>
          <p:cNvSpPr txBox="1"/>
          <p:nvPr/>
        </p:nvSpPr>
        <p:spPr>
          <a:xfrm>
            <a:off x="423803" y="6035114"/>
            <a:ext cx="5177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" dirty="0">
                <a:ea typeface="나눔고딕"/>
              </a:rPr>
              <a:t>34151 </a:t>
            </a:r>
            <a:r>
              <a:rPr lang="ko-KR" altLang="en-US" sz="800" dirty="0">
                <a:ea typeface="나눔고딕"/>
              </a:rPr>
              <a:t>대전광역시 유성구 </a:t>
            </a:r>
            <a:r>
              <a:rPr lang="ko-KR" altLang="en-US" sz="800" dirty="0" err="1">
                <a:ea typeface="나눔고딕"/>
              </a:rPr>
              <a:t>현충원로</a:t>
            </a:r>
            <a:r>
              <a:rPr lang="ko-KR" altLang="en-US" sz="800" dirty="0">
                <a:ea typeface="나눔고딕"/>
              </a:rPr>
              <a:t> </a:t>
            </a:r>
            <a:r>
              <a:rPr lang="en-US" altLang="ko-KR" sz="800" dirty="0">
                <a:ea typeface="나눔고딕"/>
              </a:rPr>
              <a:t>251(</a:t>
            </a:r>
            <a:r>
              <a:rPr lang="ko-KR" altLang="en-US" sz="800" dirty="0">
                <a:ea typeface="나눔고딕"/>
              </a:rPr>
              <a:t>갑동 산 </a:t>
            </a:r>
            <a:r>
              <a:rPr lang="en-US" altLang="ko-KR" sz="800" dirty="0">
                <a:ea typeface="나눔고딕"/>
              </a:rPr>
              <a:t>23-1) TEL : 042)718-7114 FAX : 042)718-7120 </a:t>
            </a:r>
          </a:p>
          <a:p>
            <a:pPr algn="l"/>
            <a:r>
              <a:rPr lang="en-US" altLang="ko-KR" sz="800" dirty="0">
                <a:ea typeface="나눔고딕"/>
              </a:rPr>
              <a:t>COPYRIGHT © 2023 BY DAEJEON NATIONAL CEMETERY.  ALL RIGHTS RESERVED.</a:t>
            </a:r>
            <a:endParaRPr lang="ko-KR" altLang="en-US" sz="800" dirty="0">
              <a:ea typeface="나눔고딕"/>
            </a:endParaRPr>
          </a:p>
        </p:txBody>
      </p:sp>
      <p:sp>
        <p:nvSpPr>
          <p:cNvPr id="112" name="순서도: 연결자 111">
            <a:extLst>
              <a:ext uri="{FF2B5EF4-FFF2-40B4-BE49-F238E27FC236}">
                <a16:creationId xmlns:a16="http://schemas.microsoft.com/office/drawing/2014/main" xmlns="" id="{D6464191-3C84-43A0-88FB-22A93B0088C2}"/>
              </a:ext>
            </a:extLst>
          </p:cNvPr>
          <p:cNvSpPr/>
          <p:nvPr/>
        </p:nvSpPr>
        <p:spPr>
          <a:xfrm>
            <a:off x="272480" y="5733256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xmlns="" id="{EC5C6E4F-7A8A-4AB3-8286-CCFBB5662C2B}"/>
              </a:ext>
            </a:extLst>
          </p:cNvPr>
          <p:cNvGrpSpPr/>
          <p:nvPr/>
        </p:nvGrpSpPr>
        <p:grpSpPr>
          <a:xfrm>
            <a:off x="3917991" y="1688646"/>
            <a:ext cx="3716081" cy="2854349"/>
            <a:chOff x="2419995" y="3437079"/>
            <a:chExt cx="1772373" cy="1185205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xmlns="" id="{395890ED-3001-4A51-A27A-561045E081D1}"/>
                </a:ext>
              </a:extLst>
            </p:cNvPr>
            <p:cNvGrpSpPr/>
            <p:nvPr/>
          </p:nvGrpSpPr>
          <p:grpSpPr>
            <a:xfrm>
              <a:off x="2419995" y="3437079"/>
              <a:ext cx="1772373" cy="1185205"/>
              <a:chOff x="2118963" y="2940905"/>
              <a:chExt cx="1077264" cy="754262"/>
            </a:xfrm>
            <a:solidFill>
              <a:sysClr val="window" lastClr="FFFFFF"/>
            </a:solidFill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xmlns="" id="{0FDA3ED2-2B7D-48E4-AC87-A4DB530A554C}"/>
                  </a:ext>
                </a:extLst>
              </p:cNvPr>
              <p:cNvSpPr/>
              <p:nvPr/>
            </p:nvSpPr>
            <p:spPr>
              <a:xfrm>
                <a:off x="2118963" y="2940905"/>
                <a:ext cx="1074330" cy="750967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31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+mn-cs"/>
                </a:endParaRPr>
              </a:p>
            </p:txBody>
          </p: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xmlns="" id="{BD223AD3-6ACF-4694-9B9A-F5DFB2C76FA4}"/>
                  </a:ext>
                </a:extLst>
              </p:cNvPr>
              <p:cNvCxnSpPr/>
              <p:nvPr/>
            </p:nvCxnSpPr>
            <p:spPr>
              <a:xfrm>
                <a:off x="2121896" y="2944200"/>
                <a:ext cx="1074331" cy="750967"/>
              </a:xfrm>
              <a:prstGeom prst="line">
                <a:avLst/>
              </a:prstGeom>
              <a:grpFill/>
              <a:ln w="3175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32781452-D8DC-4C4E-A770-157B876F9BE9}"/>
                  </a:ext>
                </a:extLst>
              </p:cNvPr>
              <p:cNvCxnSpPr/>
              <p:nvPr/>
            </p:nvCxnSpPr>
            <p:spPr>
              <a:xfrm flipV="1">
                <a:off x="2121896" y="2944200"/>
                <a:ext cx="1074331" cy="750967"/>
              </a:xfrm>
              <a:prstGeom prst="line">
                <a:avLst/>
              </a:prstGeom>
              <a:grpFill/>
              <a:ln w="3175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xmlns="" id="{063A822F-55AF-4A77-97B5-BAD720931042}"/>
                </a:ext>
              </a:extLst>
            </p:cNvPr>
            <p:cNvSpPr/>
            <p:nvPr/>
          </p:nvSpPr>
          <p:spPr>
            <a:xfrm>
              <a:off x="2809411" y="3949379"/>
              <a:ext cx="1070710" cy="173118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+mn-cs"/>
                </a:rPr>
                <a:t>이미지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+mn-cs"/>
                </a:rPr>
                <a:t>(clickable)</a:t>
              </a:r>
            </a:p>
          </p:txBody>
        </p:sp>
      </p:grpSp>
      <p:sp>
        <p:nvSpPr>
          <p:cNvPr id="60" name="순서도: 연결자 59">
            <a:extLst>
              <a:ext uri="{FF2B5EF4-FFF2-40B4-BE49-F238E27FC236}">
                <a16:creationId xmlns:a16="http://schemas.microsoft.com/office/drawing/2014/main" xmlns="" id="{07C92949-8EBA-469C-B9F2-35434D350179}"/>
              </a:ext>
            </a:extLst>
          </p:cNvPr>
          <p:cNvSpPr/>
          <p:nvPr/>
        </p:nvSpPr>
        <p:spPr>
          <a:xfrm>
            <a:off x="1943904" y="1420396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A0F94BC9-154F-4851-A0A6-973C53800B5C}"/>
              </a:ext>
            </a:extLst>
          </p:cNvPr>
          <p:cNvSpPr/>
          <p:nvPr/>
        </p:nvSpPr>
        <p:spPr bwMode="auto">
          <a:xfrm>
            <a:off x="1955940" y="1666900"/>
            <a:ext cx="813960" cy="27493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미디어현충원</a:t>
            </a:r>
            <a:endParaRPr kumimoji="1" lang="ko-KR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0" name="순서도: 연결자 79">
            <a:extLst>
              <a:ext uri="{FF2B5EF4-FFF2-40B4-BE49-F238E27FC236}">
                <a16:creationId xmlns:a16="http://schemas.microsoft.com/office/drawing/2014/main" xmlns="" id="{E38C35AE-DC5F-40D5-9B69-7C82C5852764}"/>
              </a:ext>
            </a:extLst>
          </p:cNvPr>
          <p:cNvSpPr/>
          <p:nvPr/>
        </p:nvSpPr>
        <p:spPr>
          <a:xfrm>
            <a:off x="34448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113" name="순서도: 연결자 112">
            <a:extLst>
              <a:ext uri="{FF2B5EF4-FFF2-40B4-BE49-F238E27FC236}">
                <a16:creationId xmlns:a16="http://schemas.microsoft.com/office/drawing/2014/main" xmlns="" id="{06D549CA-9AF5-4384-8A30-60FB5DFF74B9}"/>
              </a:ext>
            </a:extLst>
          </p:cNvPr>
          <p:cNvSpPr/>
          <p:nvPr/>
        </p:nvSpPr>
        <p:spPr>
          <a:xfrm>
            <a:off x="4160912" y="1842377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854EC592-7514-4F1D-8F3A-4C838866DD1F}"/>
              </a:ext>
            </a:extLst>
          </p:cNvPr>
          <p:cNvSpPr txBox="1"/>
          <p:nvPr/>
        </p:nvSpPr>
        <p:spPr>
          <a:xfrm>
            <a:off x="3872880" y="2977207"/>
            <a:ext cx="452147" cy="307777"/>
          </a:xfrm>
          <a:prstGeom prst="rect">
            <a:avLst/>
          </a:prstGeom>
          <a:noFill/>
          <a:effectLst>
            <a:reflection stA="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바탕"/>
                <a:ea typeface="나눔고딕"/>
              </a:rPr>
              <a:t>&lt;</a:t>
            </a:r>
            <a:endParaRPr lang="ko-KR" altLang="en-US" sz="1400" b="1" dirty="0">
              <a:solidFill>
                <a:srgbClr val="000000"/>
              </a:solidFill>
              <a:ea typeface="나눔고딕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54EC592-7514-4F1D-8F3A-4C838866DD1F}"/>
              </a:ext>
            </a:extLst>
          </p:cNvPr>
          <p:cNvSpPr txBox="1"/>
          <p:nvPr/>
        </p:nvSpPr>
        <p:spPr>
          <a:xfrm rot="10800000">
            <a:off x="7185248" y="2924944"/>
            <a:ext cx="452147" cy="307777"/>
          </a:xfrm>
          <a:prstGeom prst="rect">
            <a:avLst/>
          </a:prstGeom>
          <a:noFill/>
          <a:effectLst>
            <a:reflection stA="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바탕"/>
                <a:ea typeface="나눔고딕"/>
              </a:rPr>
              <a:t>&lt;</a:t>
            </a:r>
            <a:endParaRPr lang="ko-KR" altLang="en-US" sz="1400" b="1" dirty="0">
              <a:solidFill>
                <a:srgbClr val="000000"/>
              </a:solidFill>
              <a:ea typeface="나눔고딕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CFCBD7C9-199D-4B07-B685-0E0D20EEA1DB}"/>
              </a:ext>
            </a:extLst>
          </p:cNvPr>
          <p:cNvSpPr/>
          <p:nvPr/>
        </p:nvSpPr>
        <p:spPr bwMode="auto">
          <a:xfrm>
            <a:off x="464257" y="5085184"/>
            <a:ext cx="600311" cy="648054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Arial" charset="0"/>
              </a:rPr>
              <a:t>주요서비스</a:t>
            </a:r>
            <a:r>
              <a:rPr lang="en-US" altLang="ko-KR" dirty="0">
                <a:latin typeface="Arial" charset="0"/>
              </a:rPr>
              <a:t/>
            </a:r>
            <a:br>
              <a:rPr lang="en-US" altLang="ko-KR" dirty="0">
                <a:latin typeface="Arial" charset="0"/>
              </a:rPr>
            </a:br>
            <a:r>
              <a:rPr lang="en-US" altLang="ko-KR" dirty="0">
                <a:latin typeface="Arial" charset="0"/>
              </a:rPr>
              <a:t>(</a:t>
            </a:r>
            <a:r>
              <a:rPr lang="ko-KR" altLang="en-US" dirty="0">
                <a:latin typeface="Arial" charset="0"/>
              </a:rPr>
              <a:t>로고</a:t>
            </a:r>
            <a:r>
              <a:rPr lang="en-US" altLang="ko-KR" dirty="0">
                <a:latin typeface="Arial" charset="0"/>
              </a:rPr>
              <a:t>)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바탕체" pitchFamily="17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A0F94BC9-154F-4851-A0A6-973C53800B5C}"/>
              </a:ext>
            </a:extLst>
          </p:cNvPr>
          <p:cNvSpPr/>
          <p:nvPr/>
        </p:nvSpPr>
        <p:spPr bwMode="auto">
          <a:xfrm>
            <a:off x="6033120" y="5589240"/>
            <a:ext cx="1268102" cy="2084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국가보훈부</a:t>
            </a:r>
            <a:r>
              <a:rPr lang="ko-KR" altLang="en-US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8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바로가기</a:t>
            </a:r>
            <a:r>
              <a:rPr lang="ko-KR" altLang="en-US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kumimoji="1" lang="ko-KR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A0F94BC9-154F-4851-A0A6-973C53800B5C}"/>
              </a:ext>
            </a:extLst>
          </p:cNvPr>
          <p:cNvSpPr/>
          <p:nvPr/>
        </p:nvSpPr>
        <p:spPr bwMode="auto">
          <a:xfrm>
            <a:off x="6033120" y="5884892"/>
            <a:ext cx="1268102" cy="2084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국립묘지                  </a:t>
            </a:r>
            <a:endParaRPr kumimoji="1" lang="ko-KR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A0F94BC9-154F-4851-A0A6-973C53800B5C}"/>
              </a:ext>
            </a:extLst>
          </p:cNvPr>
          <p:cNvSpPr/>
          <p:nvPr/>
        </p:nvSpPr>
        <p:spPr bwMode="auto">
          <a:xfrm>
            <a:off x="6033120" y="6172924"/>
            <a:ext cx="1268102" cy="2084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기타관련기관             </a:t>
            </a:r>
            <a:endParaRPr kumimoji="1" lang="ko-KR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854EC592-7514-4F1D-8F3A-4C838866DD1F}"/>
              </a:ext>
            </a:extLst>
          </p:cNvPr>
          <p:cNvSpPr txBox="1"/>
          <p:nvPr/>
        </p:nvSpPr>
        <p:spPr>
          <a:xfrm rot="10800000">
            <a:off x="7064093" y="5577710"/>
            <a:ext cx="308131" cy="246221"/>
          </a:xfrm>
          <a:prstGeom prst="rect">
            <a:avLst/>
          </a:prstGeom>
          <a:noFill/>
          <a:effectLst>
            <a:reflection stA="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altLang="ko-KR" b="1" dirty="0">
                <a:solidFill>
                  <a:srgbClr val="000000"/>
                </a:solidFill>
                <a:latin typeface="바탕"/>
                <a:ea typeface="나눔고딕"/>
              </a:rPr>
              <a:t>&lt;</a:t>
            </a:r>
            <a:endParaRPr lang="ko-KR" altLang="en-US" b="1" dirty="0">
              <a:solidFill>
                <a:srgbClr val="000000"/>
              </a:solidFill>
              <a:ea typeface="나눔고딕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854EC592-7514-4F1D-8F3A-4C838866DD1F}"/>
              </a:ext>
            </a:extLst>
          </p:cNvPr>
          <p:cNvSpPr txBox="1"/>
          <p:nvPr/>
        </p:nvSpPr>
        <p:spPr>
          <a:xfrm rot="5400000">
            <a:off x="7033137" y="5880508"/>
            <a:ext cx="308131" cy="246221"/>
          </a:xfrm>
          <a:prstGeom prst="rect">
            <a:avLst/>
          </a:prstGeom>
          <a:noFill/>
          <a:effectLst>
            <a:reflection stA="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altLang="ko-KR" b="1" dirty="0">
                <a:solidFill>
                  <a:srgbClr val="000000"/>
                </a:solidFill>
                <a:latin typeface="바탕"/>
                <a:ea typeface="나눔고딕"/>
              </a:rPr>
              <a:t>&lt;</a:t>
            </a:r>
            <a:endParaRPr lang="ko-KR" altLang="en-US" b="1" dirty="0">
              <a:solidFill>
                <a:srgbClr val="000000"/>
              </a:solidFill>
              <a:ea typeface="나눔고딕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854EC592-7514-4F1D-8F3A-4C838866DD1F}"/>
              </a:ext>
            </a:extLst>
          </p:cNvPr>
          <p:cNvSpPr txBox="1"/>
          <p:nvPr/>
        </p:nvSpPr>
        <p:spPr>
          <a:xfrm rot="5400000">
            <a:off x="7040757" y="6153300"/>
            <a:ext cx="308131" cy="246221"/>
          </a:xfrm>
          <a:prstGeom prst="rect">
            <a:avLst/>
          </a:prstGeom>
          <a:noFill/>
          <a:effectLst>
            <a:reflection stA="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altLang="ko-KR" b="1" dirty="0">
                <a:solidFill>
                  <a:srgbClr val="000000"/>
                </a:solidFill>
                <a:latin typeface="바탕"/>
                <a:ea typeface="나눔고딕"/>
              </a:rPr>
              <a:t>&lt;</a:t>
            </a:r>
            <a:endParaRPr lang="ko-KR" altLang="en-US" b="1" dirty="0">
              <a:solidFill>
                <a:srgbClr val="000000"/>
              </a:solidFill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1383324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93865"/>
              </p:ext>
            </p:extLst>
          </p:nvPr>
        </p:nvGraphicFramePr>
        <p:xfrm>
          <a:off x="7714668" y="781383"/>
          <a:ext cx="2024950" cy="259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참배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안장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이장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봉사활동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체험교육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b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</a:b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민원신청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이용안내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전화번호</a:t>
                      </a:r>
                      <a:r>
                        <a:rPr lang="en-US" altLang="ko-KR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용어해설 탭으로 구성</a:t>
                      </a: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민원길라잡이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_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용어해설 이미지 및 텍스트 영역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검색어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입력 후 검색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목록화면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화살표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선택시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답변 펼치기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답변확인하기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다운로드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79" y="2348880"/>
            <a:ext cx="1368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민원 길라잡이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민원질의 응답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https://www.dnc.go.kr/_prog/_board/?code=01100108&amp;site_dvs_cd=kr&amp;menu_dvs_cd=01100108</a:t>
            </a:r>
            <a:endParaRPr lang="ko-KR" altLang="en-US" dirty="0"/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31273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질의응답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695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708920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사무편람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０２０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민원길라잡이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용어해설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민원질의 응답 ＞ 민원 길라잡이</a:t>
            </a:r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5580877" y="5693186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민원길라잡이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용어해설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460" y="2348880"/>
            <a:ext cx="4500764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745088" y="3394484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347351" y="4114564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7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542598" y="3717032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515703" y="4618620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925988" y="181764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126231" y="177901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참배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832510" y="177252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mtClean="0">
                <a:latin typeface="+mn-ea"/>
                <a:ea typeface="+mn-ea"/>
              </a:rPr>
              <a:t>안장</a:t>
            </a:r>
            <a:r>
              <a:rPr lang="en-US" altLang="ko-KR" dirty="0" smtClean="0">
                <a:latin typeface="+mn-ea"/>
                <a:ea typeface="+mn-ea"/>
              </a:rPr>
              <a:t>/</a:t>
            </a:r>
            <a:r>
              <a:rPr lang="ko-KR" altLang="en-US" dirty="0" smtClean="0">
                <a:latin typeface="+mn-ea"/>
                <a:ea typeface="+mn-ea"/>
              </a:rPr>
              <a:t>이장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538789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봉사활동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245068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체험교육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951347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이용안내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5657626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전화번호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6363904" y="174315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용어해설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32944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211825"/>
              </p:ext>
            </p:extLst>
          </p:nvPr>
        </p:nvGraphicFramePr>
        <p:xfrm>
          <a:off x="7714668" y="781383"/>
          <a:ext cx="2024950" cy="226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민원사무편람 이미지 및 텍스트 영역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작성자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선택후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검색가능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제목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내용창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목록으로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369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79" y="2348880"/>
            <a:ext cx="1368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길라잡이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민원질의 응답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https://www.dnc.go.kr/html/kr/comp/comp_011002.html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6" y="1843496"/>
            <a:ext cx="1107765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민원사무편람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31273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민원 질의응답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99695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708920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민원 사무편람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457056" y="5693186"/>
            <a:ext cx="1964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민원사무편람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및 텍스트 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０２０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민원사무편람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 마당 ＞ 민원질의 응답 ＞ 민원 사무편람</a:t>
            </a:r>
            <a:endParaRPr lang="ko-KR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572" y="2276872"/>
            <a:ext cx="4607221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402978" y="2465713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656856" y="3284984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227670" y="4221088"/>
            <a:ext cx="165490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30015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99247" y="2846601"/>
            <a:ext cx="9205987" cy="707773"/>
          </a:xfrm>
          <a:prstGeom prst="rect">
            <a:avLst/>
          </a:prstGeom>
          <a:noFill/>
        </p:spPr>
        <p:txBody>
          <a:bodyPr wrap="square" lIns="35994" rIns="35994" rtlCol="0">
            <a:spAutoFit/>
          </a:bodyPr>
          <a:lstStyle/>
          <a:p>
            <a:pPr marL="0" marR="0" lvl="0" indent="0" algn="l" defTabSz="9142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999" b="1" noProof="0" dirty="0" err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</a:t>
            </a:r>
            <a:r>
              <a:rPr kumimoji="0" lang="ko-KR" altLang="en-US" sz="3999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마당</a:t>
            </a:r>
            <a:endParaRPr kumimoji="0" lang="ko-KR" altLang="en-US" sz="39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047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13A5C26-CB9D-CCE2-95F7-BFA1F7DCE1BB}"/>
              </a:ext>
            </a:extLst>
          </p:cNvPr>
          <p:cNvSpPr/>
          <p:nvPr/>
        </p:nvSpPr>
        <p:spPr>
          <a:xfrm>
            <a:off x="2008292" y="1299353"/>
            <a:ext cx="446449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="" xmlns:a16="http://schemas.microsoft.com/office/drawing/2014/main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="" xmlns:a16="http://schemas.microsoft.com/office/drawing/2014/main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="" xmlns:a16="http://schemas.microsoft.com/office/drawing/2014/main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861082"/>
              </p:ext>
            </p:extLst>
          </p:nvPr>
        </p:nvGraphicFramePr>
        <p:xfrm>
          <a:off x="7714668" y="781383"/>
          <a:ext cx="2024950" cy="249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="" xmlns:a16="http://schemas.microsoft.com/office/drawing/2014/main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="" xmlns:a16="http://schemas.microsoft.com/office/drawing/2014/main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공지사항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게시글의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제목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내용페이지 이동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할때마다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조회수가 누적됨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작성자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선택후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검색 가능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쓰기 버튼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숫자버튼 클릭 시 페이지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알림마당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A892D6E-1530-5CAD-8CD5-90DD36CDAF27}"/>
              </a:ext>
            </a:extLst>
          </p:cNvPr>
          <p:cNvSpPr txBox="1"/>
          <p:nvPr/>
        </p:nvSpPr>
        <p:spPr>
          <a:xfrm>
            <a:off x="2135135" y="1333148"/>
            <a:ext cx="5842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b="1" dirty="0" smtClean="0">
                <a:solidFill>
                  <a:srgbClr val="FF0000"/>
                </a:solidFill>
                <a:ea typeface="나눔고딕"/>
              </a:rPr>
              <a:t>공지사항      </a:t>
            </a:r>
            <a:r>
              <a:rPr lang="en-US" altLang="ko-KR" dirty="0" smtClean="0">
                <a:ea typeface="나눔고딕"/>
              </a:rPr>
              <a:t>-</a:t>
            </a:r>
            <a:r>
              <a:rPr lang="ko-KR" altLang="en-US" dirty="0" err="1" smtClean="0">
                <a:ea typeface="나눔고딕"/>
              </a:rPr>
              <a:t>현충뉴스</a:t>
            </a:r>
            <a:r>
              <a:rPr lang="ko-KR" altLang="en-US" dirty="0" smtClean="0">
                <a:ea typeface="나눔고딕"/>
              </a:rPr>
              <a:t>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영웅 </a:t>
            </a:r>
            <a:r>
              <a:rPr lang="en-US" altLang="ko-KR" dirty="0" smtClean="0">
                <a:ea typeface="나눔고딕"/>
              </a:rPr>
              <a:t>STORY</a:t>
            </a:r>
            <a:r>
              <a:rPr lang="ko-KR" altLang="en-US" dirty="0" smtClean="0">
                <a:ea typeface="나눔고딕"/>
              </a:rPr>
              <a:t>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err="1" smtClean="0">
                <a:ea typeface="나눔고딕"/>
              </a:rPr>
              <a:t>공훈록</a:t>
            </a:r>
            <a:r>
              <a:rPr lang="en-US" altLang="ko-KR" dirty="0" smtClean="0">
                <a:ea typeface="나눔고딕"/>
              </a:rPr>
              <a:t> </a:t>
            </a:r>
            <a:r>
              <a:rPr lang="ko-KR" altLang="en-US" dirty="0" smtClean="0">
                <a:ea typeface="나눔고딕"/>
              </a:rPr>
              <a:t>보기      </a:t>
            </a:r>
            <a:r>
              <a:rPr lang="en-US" altLang="ko-KR" dirty="0" smtClean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통계 정보</a:t>
            </a:r>
            <a:endParaRPr lang="ko-KR" altLang="en-US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공지사항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14796" y="3369186"/>
            <a:ext cx="18187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https://www.dnc.go.kr/_prog/_board/?code=noti&amp;site_dvs_cd=kr&amp;menu_dvs_cd=0301&amp;site_dvs_cd=kr&amp;menu_dvs_cd=0301&amp;site_dvs_cd=kr&amp;menu_dvs_cd=0301&amp;site_dvs_cd=kr&amp;menu_dvs_cd=0301&amp;site_dvs_cd=kr&amp;menu_dvs_cd=0301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549508" y="112474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4410831" y="1094588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공지사항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０３０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공지 사항 </a:t>
            </a:r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 ＞ 공지 사항</a:t>
            </a:r>
            <a:endParaRPr lang="ko-KR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977" y="2199582"/>
            <a:ext cx="3515175" cy="3821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순서도: 연결자 56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648744" y="2978666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74809" y="5765194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공지사항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순서도: 연결자 7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584848" y="5877272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6" name="순서도: 연결자 75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5666651" y="5805264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7" name="순서도: 연결자 76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5025008" y="2132856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78922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13A5C26-CB9D-CCE2-95F7-BFA1F7DCE1BB}"/>
              </a:ext>
            </a:extLst>
          </p:cNvPr>
          <p:cNvSpPr/>
          <p:nvPr/>
        </p:nvSpPr>
        <p:spPr>
          <a:xfrm>
            <a:off x="2008292" y="1299353"/>
            <a:ext cx="446449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="" xmlns:a16="http://schemas.microsoft.com/office/drawing/2014/main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="" xmlns:a16="http://schemas.microsoft.com/office/drawing/2014/main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="" xmlns:a16="http://schemas.microsoft.com/office/drawing/2014/main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31394"/>
              </p:ext>
            </p:extLst>
          </p:nvPr>
        </p:nvGraphicFramePr>
        <p:xfrm>
          <a:off x="7714668" y="781383"/>
          <a:ext cx="2024950" cy="259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="" xmlns:a16="http://schemas.microsoft.com/office/drawing/2014/main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="" xmlns:a16="http://schemas.microsoft.com/office/drawing/2014/main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현충뉴스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게시글의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제목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내용페이지 이동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할때마다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조회수가 누적됨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작성자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선택후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검색 가능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쓰기 버튼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AS-IS RSS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기능 미사용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숫자버튼 클릭 시 페이지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알림마당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A892D6E-1530-5CAD-8CD5-90DD36CDAF27}"/>
              </a:ext>
            </a:extLst>
          </p:cNvPr>
          <p:cNvSpPr txBox="1"/>
          <p:nvPr/>
        </p:nvSpPr>
        <p:spPr>
          <a:xfrm>
            <a:off x="2135135" y="1333148"/>
            <a:ext cx="5842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공지사항      </a:t>
            </a:r>
            <a:r>
              <a:rPr lang="en-US" altLang="ko-KR" b="1" dirty="0" smtClean="0">
                <a:solidFill>
                  <a:srgbClr val="FF0000"/>
                </a:solidFill>
                <a:ea typeface="나눔고딕"/>
              </a:rPr>
              <a:t>-</a:t>
            </a:r>
            <a:r>
              <a:rPr lang="ko-KR" altLang="en-US" b="1" dirty="0" err="1" smtClean="0">
                <a:solidFill>
                  <a:srgbClr val="FF0000"/>
                </a:solidFill>
                <a:ea typeface="나눔고딕"/>
              </a:rPr>
              <a:t>현충뉴스</a:t>
            </a:r>
            <a:r>
              <a:rPr lang="ko-KR" altLang="en-US" b="1" dirty="0" smtClean="0">
                <a:solidFill>
                  <a:srgbClr val="FF0000"/>
                </a:solidFill>
                <a:ea typeface="나눔고딕"/>
              </a:rPr>
              <a:t>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영웅 </a:t>
            </a:r>
            <a:r>
              <a:rPr lang="en-US" altLang="ko-KR" dirty="0" smtClean="0">
                <a:ea typeface="나눔고딕"/>
              </a:rPr>
              <a:t>STORY</a:t>
            </a:r>
            <a:r>
              <a:rPr lang="ko-KR" altLang="en-US" dirty="0" smtClean="0">
                <a:ea typeface="나눔고딕"/>
              </a:rPr>
              <a:t>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err="1" smtClean="0">
                <a:ea typeface="나눔고딕"/>
              </a:rPr>
              <a:t>공훈록</a:t>
            </a:r>
            <a:r>
              <a:rPr lang="en-US" altLang="ko-KR" dirty="0" smtClean="0">
                <a:ea typeface="나눔고딕"/>
              </a:rPr>
              <a:t> </a:t>
            </a:r>
            <a:r>
              <a:rPr lang="ko-KR" altLang="en-US" dirty="0" smtClean="0">
                <a:ea typeface="나눔고딕"/>
              </a:rPr>
              <a:t>보기      </a:t>
            </a:r>
            <a:r>
              <a:rPr lang="en-US" altLang="ko-KR" dirty="0" smtClean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통계 정보</a:t>
            </a:r>
            <a:endParaRPr lang="ko-KR" altLang="en-US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err="1" smtClean="0">
                <a:latin typeface="+mj-ea"/>
                <a:ea typeface="+mj-ea"/>
              </a:rPr>
              <a:t>현충</a:t>
            </a:r>
            <a:r>
              <a:rPr lang="ko-KR" altLang="en-US" sz="1300" b="1" dirty="0" smtClean="0">
                <a:latin typeface="+mj-ea"/>
                <a:ea typeface="+mj-ea"/>
              </a:rPr>
              <a:t> 뉴스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14796" y="3369186"/>
            <a:ext cx="18187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https://www.dnc.go.kr/_prog/_board/?code=noti&amp;site_dvs_cd=kr&amp;menu_dvs_cd=0301&amp;site_dvs_cd=kr&amp;menu_dvs_cd=0301&amp;site_dvs_cd=kr&amp;menu_dvs_cd=0301&amp;site_dvs_cd=kr&amp;menu_dvs_cd=0301&amp;site_dvs_cd=kr&amp;menu_dvs_cd=0301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549508" y="112474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4410831" y="1094588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현충뉴스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０３０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현충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뉴스 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 ＞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현충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뉴스 </a:t>
            </a:r>
            <a:endParaRPr lang="ko-KR" alt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966" y="2204864"/>
            <a:ext cx="3597186" cy="383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순서도: 연결자 56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648744" y="2978666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74809" y="5765194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현충뉴스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순서도: 연결자 7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584848" y="5877272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6" name="순서도: 연결자 75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5666651" y="5805264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7" name="순서도: 연결자 76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5025008" y="2132856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90416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13A5C26-CB9D-CCE2-95F7-BFA1F7DCE1BB}"/>
              </a:ext>
            </a:extLst>
          </p:cNvPr>
          <p:cNvSpPr/>
          <p:nvPr/>
        </p:nvSpPr>
        <p:spPr>
          <a:xfrm>
            <a:off x="2008292" y="1299353"/>
            <a:ext cx="446449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="" xmlns:a16="http://schemas.microsoft.com/office/drawing/2014/main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="" xmlns:a16="http://schemas.microsoft.com/office/drawing/2014/main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="" xmlns:a16="http://schemas.microsoft.com/office/drawing/2014/main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975238"/>
              </p:ext>
            </p:extLst>
          </p:nvPr>
        </p:nvGraphicFramePr>
        <p:xfrm>
          <a:off x="7714668" y="781383"/>
          <a:ext cx="2024950" cy="2939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="" xmlns:a16="http://schemas.microsoft.com/office/drawing/2014/main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="" xmlns:a16="http://schemas.microsoft.com/office/drawing/2014/main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영웅 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STORY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AS-IS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이달의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현충인물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메뉴 안내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및 영웅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STORY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TO-BE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추가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http://www.dnchero.kr/online/online.php?type=0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이달의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현충인물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년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선택후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해당 년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현충인물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페이지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알림마당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A892D6E-1530-5CAD-8CD5-90DD36CDAF27}"/>
              </a:ext>
            </a:extLst>
          </p:cNvPr>
          <p:cNvSpPr txBox="1"/>
          <p:nvPr/>
        </p:nvSpPr>
        <p:spPr>
          <a:xfrm>
            <a:off x="2135135" y="1333148"/>
            <a:ext cx="5842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공지사항      </a:t>
            </a:r>
            <a:r>
              <a:rPr lang="en-US" altLang="ko-KR" dirty="0" smtClean="0">
                <a:ea typeface="나눔고딕"/>
              </a:rPr>
              <a:t>-</a:t>
            </a:r>
            <a:r>
              <a:rPr lang="ko-KR" altLang="en-US" dirty="0" err="1" smtClean="0">
                <a:ea typeface="나눔고딕"/>
              </a:rPr>
              <a:t>현충뉴스</a:t>
            </a:r>
            <a:r>
              <a:rPr lang="ko-KR" altLang="en-US" dirty="0" smtClean="0">
                <a:ea typeface="나눔고딕"/>
              </a:rPr>
              <a:t>      </a:t>
            </a:r>
            <a:r>
              <a:rPr lang="en-US" altLang="ko-KR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b="1" dirty="0" smtClean="0">
                <a:solidFill>
                  <a:srgbClr val="FF0000"/>
                </a:solidFill>
                <a:ea typeface="나눔고딕"/>
              </a:rPr>
              <a:t>영웅 </a:t>
            </a:r>
            <a:r>
              <a:rPr lang="en-US" altLang="ko-KR" b="1" dirty="0" smtClean="0">
                <a:solidFill>
                  <a:srgbClr val="FF0000"/>
                </a:solidFill>
                <a:ea typeface="나눔고딕"/>
              </a:rPr>
              <a:t>STORY</a:t>
            </a:r>
            <a:r>
              <a:rPr lang="ko-KR" altLang="en-US" b="1" dirty="0" smtClean="0">
                <a:solidFill>
                  <a:srgbClr val="FF0000"/>
                </a:solidFill>
                <a:ea typeface="나눔고딕"/>
              </a:rPr>
              <a:t>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err="1" smtClean="0">
                <a:ea typeface="나눔고딕"/>
              </a:rPr>
              <a:t>공훈록</a:t>
            </a:r>
            <a:r>
              <a:rPr lang="en-US" altLang="ko-KR" dirty="0" smtClean="0">
                <a:ea typeface="나눔고딕"/>
              </a:rPr>
              <a:t> </a:t>
            </a:r>
            <a:r>
              <a:rPr lang="ko-KR" altLang="en-US" dirty="0" smtClean="0">
                <a:ea typeface="나눔고딕"/>
              </a:rPr>
              <a:t>보기      </a:t>
            </a:r>
            <a:r>
              <a:rPr lang="en-US" altLang="ko-KR" dirty="0" smtClean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통계 정보</a:t>
            </a:r>
            <a:endParaRPr lang="ko-KR" altLang="en-US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영웅 </a:t>
            </a:r>
            <a:r>
              <a:rPr lang="en-US" altLang="ko-KR" sz="1300" b="1" dirty="0" smtClean="0">
                <a:latin typeface="+mj-ea"/>
                <a:ea typeface="+mj-ea"/>
              </a:rPr>
              <a:t>STORY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14796" y="4007386"/>
            <a:ext cx="18187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https://www.dnc.go.kr/_prog/mon_person/?</a:t>
            </a:r>
            <a:r>
              <a:rPr lang="en-US" altLang="ko-KR" dirty="0" smtClean="0"/>
              <a:t>site_dvs_cd=kr&amp;menu_dvs_cd=03040</a:t>
            </a:r>
            <a:endParaRPr lang="en-US" altLang="ko-KR" dirty="0"/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549508" y="112474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4410831" y="1094588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영웅 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STORY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BD27E0BE-E66C-1EB4-BB55-5BECAB132245}"/>
              </a:ext>
            </a:extLst>
          </p:cNvPr>
          <p:cNvSpPr/>
          <p:nvPr/>
        </p:nvSpPr>
        <p:spPr>
          <a:xfrm>
            <a:off x="1941912" y="2105106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502" y="2727834"/>
            <a:ext cx="2772586" cy="3365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순서도: 연결자 56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137406" y="2285837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74809" y="5765194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영웅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STORY</a:t>
            </a: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순서도: 연결자 75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5033973" y="2717885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7" name="순서도: 연결자 76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5738659" y="2474610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67771" y="2169004"/>
            <a:ext cx="4104456" cy="477054"/>
            <a:chOff x="2751928" y="2241012"/>
            <a:chExt cx="4104456" cy="477054"/>
          </a:xfrm>
        </p:grpSpPr>
        <p:sp>
          <p:nvSpPr>
            <p:cNvPr id="61" name="TextBox 60"/>
            <p:cNvSpPr txBox="1"/>
            <p:nvPr/>
          </p:nvSpPr>
          <p:spPr>
            <a:xfrm>
              <a:off x="2751928" y="2241012"/>
              <a:ext cx="41044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이달의 </a:t>
              </a:r>
              <a:r>
                <a:rPr lang="ko-KR" altLang="en-US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현충인물은</a:t>
              </a:r>
              <a:r>
                <a:rPr lang="ko-KR" altLang="en-US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2021</a:t>
              </a:r>
              <a:r>
                <a:rPr lang="ko-KR" altLang="en-US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월까지 안내됩니다</a:t>
              </a:r>
              <a:r>
                <a:rPr lang="en-US" altLang="ko-KR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ko-KR" altLang="en-US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영웅 </a:t>
              </a:r>
              <a:r>
                <a:rPr lang="en-US" altLang="ko-KR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STORY</a:t>
              </a: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5160059" y="2495727"/>
              <a:ext cx="720080" cy="195263"/>
              <a:chOff x="5376083" y="2457036"/>
              <a:chExt cx="720080" cy="195263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="" xmlns:a16="http://schemas.microsoft.com/office/drawing/2014/main" id="{97236230-28E6-4D05-B434-567595EDE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6083" y="2457036"/>
                <a:ext cx="554099" cy="195263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>
                <a:lvl1pPr marL="93663" indent="-93663" eaLnBrk="0" hangingPunct="0">
                  <a:defRPr kumimoji="1" sz="1200" b="1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kumimoji="1" sz="1200" b="1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kumimoji="1" sz="1200" b="1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kumimoji="1" sz="1200" b="1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kumimoji="1" sz="1200" b="1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700" b="0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바로가기</a:t>
                </a:r>
                <a:endParaRPr lang="ko-KR" altLang="en-US" sz="700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" name="직사각형 69">
                <a:extLst>
                  <a:ext uri="{FF2B5EF4-FFF2-40B4-BE49-F238E27FC236}">
                    <a16:creationId xmlns="" xmlns:a16="http://schemas.microsoft.com/office/drawing/2014/main" id="{616039BF-B0CB-43D7-8A03-DDCD7C044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8107" y="2457036"/>
                <a:ext cx="168056" cy="1952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>
                <a:lvl1pPr marL="93663" indent="-93663" eaLnBrk="0" hangingPunct="0">
                  <a:defRPr kumimoji="1" sz="1200" b="1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kumimoji="1" sz="1200" b="1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kumimoji="1" sz="1200" b="1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kumimoji="1" sz="1200" b="1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kumimoji="1" sz="1200" b="1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b="1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800" b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▶</a:t>
                </a:r>
                <a:endParaRPr lang="ko-KR" altLang="en-US" sz="800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０３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영웅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STORY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 ＞ 영웅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STORY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32924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13A5C26-CB9D-CCE2-95F7-BFA1F7DCE1BB}"/>
              </a:ext>
            </a:extLst>
          </p:cNvPr>
          <p:cNvSpPr/>
          <p:nvPr/>
        </p:nvSpPr>
        <p:spPr>
          <a:xfrm>
            <a:off x="2008292" y="1299353"/>
            <a:ext cx="446449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="" xmlns:a16="http://schemas.microsoft.com/office/drawing/2014/main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="" xmlns:a16="http://schemas.microsoft.com/office/drawing/2014/main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="" xmlns:a16="http://schemas.microsoft.com/office/drawing/2014/main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920032"/>
              </p:ext>
            </p:extLst>
          </p:nvPr>
        </p:nvGraphicFramePr>
        <p:xfrm>
          <a:off x="7714668" y="781383"/>
          <a:ext cx="2024950" cy="320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="" xmlns:a16="http://schemas.microsoft.com/office/drawing/2014/main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="" xmlns:a16="http://schemas.microsoft.com/office/drawing/2014/main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공훈록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보기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호국전몰용사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호국전몰용사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https://imhc.mil.kr/user/indexSub.action?codyMenuSeq=70397&amp;siteId=imhc&amp;menuUIType=sub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페이지 이동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독립유공자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독립유공자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바로가기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https://e-gonghun.mpva.go.kr/user/ContribuMeritList.do?goTocode=20002 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알림마당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A892D6E-1530-5CAD-8CD5-90DD36CDAF27}"/>
              </a:ext>
            </a:extLst>
          </p:cNvPr>
          <p:cNvSpPr txBox="1"/>
          <p:nvPr/>
        </p:nvSpPr>
        <p:spPr>
          <a:xfrm>
            <a:off x="2135135" y="1333148"/>
            <a:ext cx="5842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공지사항      </a:t>
            </a:r>
            <a:r>
              <a:rPr lang="en-US" altLang="ko-KR" dirty="0" smtClean="0">
                <a:ea typeface="나눔고딕"/>
              </a:rPr>
              <a:t>-</a:t>
            </a:r>
            <a:r>
              <a:rPr lang="ko-KR" altLang="en-US" dirty="0" err="1" smtClean="0">
                <a:ea typeface="나눔고딕"/>
              </a:rPr>
              <a:t>현충뉴스</a:t>
            </a:r>
            <a:r>
              <a:rPr lang="ko-KR" altLang="en-US" dirty="0" smtClean="0">
                <a:ea typeface="나눔고딕"/>
              </a:rPr>
              <a:t>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영웅 </a:t>
            </a:r>
            <a:r>
              <a:rPr lang="en-US" altLang="ko-KR" dirty="0" smtClean="0">
                <a:ea typeface="나눔고딕"/>
              </a:rPr>
              <a:t>STORY</a:t>
            </a:r>
            <a:r>
              <a:rPr lang="ko-KR" altLang="en-US" dirty="0" smtClean="0">
                <a:ea typeface="나눔고딕"/>
              </a:rPr>
              <a:t>      </a:t>
            </a:r>
            <a:r>
              <a:rPr lang="en-US" altLang="ko-KR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b="1" dirty="0" err="1" smtClean="0">
                <a:solidFill>
                  <a:srgbClr val="FF0000"/>
                </a:solidFill>
                <a:ea typeface="나눔고딕"/>
              </a:rPr>
              <a:t>공훈록</a:t>
            </a:r>
            <a:r>
              <a:rPr lang="en-US" altLang="ko-KR" b="1" dirty="0" smtClean="0">
                <a:solidFill>
                  <a:srgbClr val="FF0000"/>
                </a:solidFill>
                <a:ea typeface="나눔고딕"/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  <a:ea typeface="나눔고딕"/>
              </a:rPr>
              <a:t>보기      </a:t>
            </a:r>
            <a:r>
              <a:rPr lang="en-US" altLang="ko-KR" dirty="0" smtClean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통계 정보</a:t>
            </a:r>
            <a:endParaRPr lang="ko-KR" altLang="en-US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호국전몰 용사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5484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72480" y="236681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독립 유공자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err="1" smtClean="0">
                <a:latin typeface="+mj-ea"/>
                <a:ea typeface="+mj-ea"/>
              </a:rPr>
              <a:t>공훈록보기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14796" y="3719354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https://www.dnc.go.kr/html/kr/part/part_0208.html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549508" y="112474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4410831" y="1094588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공훈록보기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BD27E0BE-E66C-1EB4-BB55-5BECAB132245}"/>
              </a:ext>
            </a:extLst>
          </p:cNvPr>
          <p:cNvSpPr/>
          <p:nvPr/>
        </p:nvSpPr>
        <p:spPr>
          <a:xfrm>
            <a:off x="1941912" y="2105106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０３０４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공훈록보기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 ＞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공훈록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보기 </a:t>
            </a:r>
            <a:endParaRPr lang="ko-KR" altLang="en-US" dirty="0"/>
          </a:p>
        </p:txBody>
      </p:sp>
      <p:sp>
        <p:nvSpPr>
          <p:cNvPr id="75" name="순서도: 연결자 7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182542" y="2069813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735" y="2420888"/>
            <a:ext cx="4288613" cy="234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" name="순서도: 연결자 80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168582" y="3843118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774809" y="5765194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공훈록보기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순서도: 연결자 82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5247849" y="3843118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84" name="순서도: 연결자 83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182542" y="2402670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1415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13A5C26-CB9D-CCE2-95F7-BFA1F7DCE1BB}"/>
              </a:ext>
            </a:extLst>
          </p:cNvPr>
          <p:cNvSpPr/>
          <p:nvPr/>
        </p:nvSpPr>
        <p:spPr>
          <a:xfrm>
            <a:off x="2008292" y="1299353"/>
            <a:ext cx="446449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="" xmlns:a16="http://schemas.microsoft.com/office/drawing/2014/main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="" xmlns:a16="http://schemas.microsoft.com/office/drawing/2014/main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="" xmlns:a16="http://schemas.microsoft.com/office/drawing/2014/main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099134"/>
              </p:ext>
            </p:extLst>
          </p:nvPr>
        </p:nvGraphicFramePr>
        <p:xfrm>
          <a:off x="7714668" y="781383"/>
          <a:ext cx="2024950" cy="3081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="" xmlns:a16="http://schemas.microsoft.com/office/drawing/2014/main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="" xmlns:a16="http://schemas.microsoft.com/office/drawing/2014/main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호국전몰용사 클릭 시  </a:t>
                      </a:r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https://imhc.mil.kr/user/indexSub.action?codyMenuSeq=70397&amp;siteId=imhc&amp;menuUIType=sub 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이동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호국전몰용사 클릭 후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이동시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국방부 군사편찬연구소로 이동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국방부 군사편찬연구소 이미지 및 게시판영역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알림마당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A892D6E-1530-5CAD-8CD5-90DD36CDAF27}"/>
              </a:ext>
            </a:extLst>
          </p:cNvPr>
          <p:cNvSpPr txBox="1"/>
          <p:nvPr/>
        </p:nvSpPr>
        <p:spPr>
          <a:xfrm>
            <a:off x="2135135" y="1333148"/>
            <a:ext cx="5842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공지사항      </a:t>
            </a:r>
            <a:r>
              <a:rPr lang="en-US" altLang="ko-KR" dirty="0" smtClean="0">
                <a:ea typeface="나눔고딕"/>
              </a:rPr>
              <a:t>-</a:t>
            </a:r>
            <a:r>
              <a:rPr lang="ko-KR" altLang="en-US" dirty="0" err="1" smtClean="0">
                <a:ea typeface="나눔고딕"/>
              </a:rPr>
              <a:t>현충뉴스</a:t>
            </a:r>
            <a:r>
              <a:rPr lang="ko-KR" altLang="en-US" dirty="0" smtClean="0">
                <a:ea typeface="나눔고딕"/>
              </a:rPr>
              <a:t>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영웅 </a:t>
            </a:r>
            <a:r>
              <a:rPr lang="en-US" altLang="ko-KR" dirty="0" smtClean="0">
                <a:ea typeface="나눔고딕"/>
              </a:rPr>
              <a:t>STORY</a:t>
            </a:r>
            <a:r>
              <a:rPr lang="ko-KR" altLang="en-US" dirty="0" smtClean="0">
                <a:ea typeface="나눔고딕"/>
              </a:rPr>
              <a:t>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err="1" smtClean="0">
                <a:ea typeface="나눔고딕"/>
              </a:rPr>
              <a:t>공훈록</a:t>
            </a:r>
            <a:r>
              <a:rPr lang="en-US" altLang="ko-KR" dirty="0" smtClean="0">
                <a:ea typeface="나눔고딕"/>
              </a:rPr>
              <a:t> </a:t>
            </a:r>
            <a:r>
              <a:rPr lang="ko-KR" altLang="en-US" dirty="0" smtClean="0">
                <a:ea typeface="나눔고딕"/>
              </a:rPr>
              <a:t>보기      </a:t>
            </a:r>
            <a:r>
              <a:rPr lang="en-US" altLang="ko-KR" dirty="0" smtClean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통계 정보</a:t>
            </a:r>
            <a:endParaRPr lang="ko-KR" altLang="en-US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호국전몰용사        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5484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72480" y="236681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독립 유공자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err="1" smtClean="0">
                <a:latin typeface="+mj-ea"/>
                <a:ea typeface="+mj-ea"/>
              </a:rPr>
              <a:t>공훈록보기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549508" y="112474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4410831" y="1094588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공훈록보기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BD27E0BE-E66C-1EB4-BB55-5BECAB132245}"/>
              </a:ext>
            </a:extLst>
          </p:cNvPr>
          <p:cNvSpPr/>
          <p:nvPr/>
        </p:nvSpPr>
        <p:spPr>
          <a:xfrm>
            <a:off x="1941912" y="2105106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０３０４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0 1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호국전몰 용사 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 ＞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공훈록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보기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호국전몰 용사 </a:t>
            </a: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2134198" y="5539298"/>
            <a:ext cx="48350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호국전몰용사 클릭 시 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https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://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imhc.mil.kr/user/indexSub.action?codyMenuSeq=70397&amp;siteId=imhc&amp;menuUIType=sub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469" y="2204864"/>
            <a:ext cx="4314739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순서도: 연결자 7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137566" y="2080487"/>
            <a:ext cx="182038" cy="196385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14796" y="3588112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https://www.dnc.go.kr/html/kr/part/part_0208.html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93619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13A5C26-CB9D-CCE2-95F7-BFA1F7DCE1BB}"/>
              </a:ext>
            </a:extLst>
          </p:cNvPr>
          <p:cNvSpPr/>
          <p:nvPr/>
        </p:nvSpPr>
        <p:spPr>
          <a:xfrm>
            <a:off x="2008292" y="1299353"/>
            <a:ext cx="446449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="" xmlns:a16="http://schemas.microsoft.com/office/drawing/2014/main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="" xmlns:a16="http://schemas.microsoft.com/office/drawing/2014/main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="" xmlns:a16="http://schemas.microsoft.com/office/drawing/2014/main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184147"/>
              </p:ext>
            </p:extLst>
          </p:nvPr>
        </p:nvGraphicFramePr>
        <p:xfrm>
          <a:off x="7714668" y="781383"/>
          <a:ext cx="2024950" cy="295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="" xmlns:a16="http://schemas.microsoft.com/office/drawing/2014/main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="" xmlns:a16="http://schemas.microsoft.com/office/drawing/2014/main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독립유공자 클릭 시  </a:t>
                      </a:r>
                      <a:endParaRPr lang="en-US" altLang="ko-KR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https://e-gonghun.mpva.go.kr/user/ContribuMeritList.do?goTocode=20002 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이동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독립유공자 클릭 후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이동시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공훈전자사료관로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이동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공훈전자사료관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이미지 및 게시판영역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알림마당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A892D6E-1530-5CAD-8CD5-90DD36CDAF27}"/>
              </a:ext>
            </a:extLst>
          </p:cNvPr>
          <p:cNvSpPr txBox="1"/>
          <p:nvPr/>
        </p:nvSpPr>
        <p:spPr>
          <a:xfrm>
            <a:off x="2135135" y="1333148"/>
            <a:ext cx="5842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공지사항      </a:t>
            </a:r>
            <a:r>
              <a:rPr lang="en-US" altLang="ko-KR" dirty="0" smtClean="0">
                <a:ea typeface="나눔고딕"/>
              </a:rPr>
              <a:t>-</a:t>
            </a:r>
            <a:r>
              <a:rPr lang="ko-KR" altLang="en-US" dirty="0" err="1" smtClean="0">
                <a:ea typeface="나눔고딕"/>
              </a:rPr>
              <a:t>현충뉴스</a:t>
            </a:r>
            <a:r>
              <a:rPr lang="ko-KR" altLang="en-US" dirty="0" smtClean="0">
                <a:ea typeface="나눔고딕"/>
              </a:rPr>
              <a:t>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영웅 </a:t>
            </a:r>
            <a:r>
              <a:rPr lang="en-US" altLang="ko-KR" dirty="0" smtClean="0">
                <a:ea typeface="나눔고딕"/>
              </a:rPr>
              <a:t>STORY</a:t>
            </a:r>
            <a:r>
              <a:rPr lang="ko-KR" altLang="en-US" dirty="0" smtClean="0">
                <a:ea typeface="나눔고딕"/>
              </a:rPr>
              <a:t>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err="1" smtClean="0">
                <a:ea typeface="나눔고딕"/>
              </a:rPr>
              <a:t>공훈록</a:t>
            </a:r>
            <a:r>
              <a:rPr lang="en-US" altLang="ko-KR" dirty="0" smtClean="0">
                <a:ea typeface="나눔고딕"/>
              </a:rPr>
              <a:t> </a:t>
            </a:r>
            <a:r>
              <a:rPr lang="ko-KR" altLang="en-US" dirty="0" smtClean="0">
                <a:ea typeface="나눔고딕"/>
              </a:rPr>
              <a:t>보기      </a:t>
            </a:r>
            <a:r>
              <a:rPr lang="en-US" altLang="ko-KR" dirty="0" smtClean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통계 정보</a:t>
            </a:r>
            <a:endParaRPr lang="ko-KR" altLang="en-US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err="1" smtClean="0">
                <a:latin typeface="+mj-ea"/>
                <a:ea typeface="+mj-ea"/>
              </a:rPr>
              <a:t>공훈록보기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549508" y="112474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4410831" y="1094588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독립유공자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BD27E0BE-E66C-1EB4-BB55-5BECAB132245}"/>
              </a:ext>
            </a:extLst>
          </p:cNvPr>
          <p:cNvSpPr/>
          <p:nvPr/>
        </p:nvSpPr>
        <p:spPr>
          <a:xfrm>
            <a:off x="1941912" y="2105106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０３０４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0 2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독립유공자 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 ＞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공훈록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보기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독립유공자 </a:t>
            </a: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2134198" y="5539298"/>
            <a:ext cx="48350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독립유공자 클릭 시 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https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://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e-gonghun.mpva.go.kr/user/ContribuMeritList.do?goTocode=20002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14796" y="3588112"/>
            <a:ext cx="181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https://www.dnc.go.kr/html/kr/part/part_0208.html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826" y="2229706"/>
            <a:ext cx="4532361" cy="3143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7" name="직선 연결선 56">
            <a:extLst>
              <a:ext uri="{FF2B5EF4-FFF2-40B4-BE49-F238E27FC236}">
                <a16:creationId xmlns="" xmlns:a16="http://schemas.microsoft.com/office/drawing/2014/main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호국전몰용사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5484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72480" y="236681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독립 유공자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6" name="순서도: 연결자 75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137566" y="2404667"/>
            <a:ext cx="182038" cy="196385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15230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13A5C26-CB9D-CCE2-95F7-BFA1F7DCE1BB}"/>
              </a:ext>
            </a:extLst>
          </p:cNvPr>
          <p:cNvSpPr/>
          <p:nvPr/>
        </p:nvSpPr>
        <p:spPr>
          <a:xfrm>
            <a:off x="2008292" y="1299353"/>
            <a:ext cx="446449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="" xmlns:a16="http://schemas.microsoft.com/office/drawing/2014/main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="" xmlns:a16="http://schemas.microsoft.com/office/drawing/2014/main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="" xmlns:a16="http://schemas.microsoft.com/office/drawing/2014/main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639862"/>
              </p:ext>
            </p:extLst>
          </p:nvPr>
        </p:nvGraphicFramePr>
        <p:xfrm>
          <a:off x="7714668" y="781383"/>
          <a:ext cx="2024950" cy="249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="" xmlns:a16="http://schemas.microsoft.com/office/drawing/2014/main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="" xmlns:a16="http://schemas.microsoft.com/office/drawing/2014/main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안장</a:t>
                      </a:r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위패현황 이미지 및 텍스트 영역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AS-IS 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하단에 있는 </a:t>
                      </a:r>
                      <a:r>
                        <a:rPr kumimoji="0" lang="ko-KR" altLang="en-US" sz="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서울현충원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안장</a:t>
                      </a: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위패 </a:t>
                      </a:r>
                      <a:r>
                        <a:rPr kumimoji="0" lang="ko-KR" altLang="en-US" sz="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현황바로가기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기능 </a:t>
                      </a:r>
                      <a:r>
                        <a:rPr kumimoji="0" lang="ko-KR" altLang="en-US" sz="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사용안함</a:t>
                      </a: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알림마당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A892D6E-1530-5CAD-8CD5-90DD36CDAF27}"/>
              </a:ext>
            </a:extLst>
          </p:cNvPr>
          <p:cNvSpPr txBox="1"/>
          <p:nvPr/>
        </p:nvSpPr>
        <p:spPr>
          <a:xfrm>
            <a:off x="2135135" y="1333148"/>
            <a:ext cx="52661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공지사항      </a:t>
            </a:r>
            <a:r>
              <a:rPr lang="en-US" altLang="ko-KR" dirty="0" smtClean="0">
                <a:ea typeface="나눔고딕"/>
              </a:rPr>
              <a:t>-</a:t>
            </a:r>
            <a:r>
              <a:rPr lang="ko-KR" altLang="en-US" dirty="0" err="1" smtClean="0">
                <a:ea typeface="나눔고딕"/>
              </a:rPr>
              <a:t>현충뉴스</a:t>
            </a:r>
            <a:r>
              <a:rPr lang="ko-KR" altLang="en-US" dirty="0" smtClean="0">
                <a:ea typeface="나눔고딕"/>
              </a:rPr>
              <a:t>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영웅 </a:t>
            </a:r>
            <a:r>
              <a:rPr lang="en-US" altLang="ko-KR" dirty="0" smtClean="0">
                <a:ea typeface="나눔고딕"/>
              </a:rPr>
              <a:t>STORY</a:t>
            </a:r>
            <a:r>
              <a:rPr lang="ko-KR" altLang="en-US" dirty="0" smtClean="0">
                <a:ea typeface="나눔고딕"/>
              </a:rPr>
              <a:t>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err="1" smtClean="0">
                <a:ea typeface="나눔고딕"/>
              </a:rPr>
              <a:t>공훈록</a:t>
            </a:r>
            <a:r>
              <a:rPr lang="en-US" altLang="ko-KR" dirty="0" smtClean="0">
                <a:ea typeface="나눔고딕"/>
              </a:rPr>
              <a:t> </a:t>
            </a:r>
            <a:r>
              <a:rPr lang="ko-KR" altLang="en-US" dirty="0" smtClean="0">
                <a:ea typeface="나눔고딕"/>
              </a:rPr>
              <a:t>보기      </a:t>
            </a:r>
            <a:r>
              <a:rPr lang="en-US" altLang="ko-KR" dirty="0" smtClean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통계 정보</a:t>
            </a:r>
            <a:endParaRPr lang="ko-KR" altLang="en-US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안장</a:t>
            </a:r>
            <a:r>
              <a:rPr lang="en-US" altLang="ko-KR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위패현황        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5484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72480" y="236681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방문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참배현황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통계 정보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549508" y="112474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4410831" y="1094588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안장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위패 현황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BD27E0BE-E66C-1EB4-BB55-5BECAB132245}"/>
              </a:ext>
            </a:extLst>
          </p:cNvPr>
          <p:cNvSpPr/>
          <p:nvPr/>
        </p:nvSpPr>
        <p:spPr>
          <a:xfrm>
            <a:off x="1941912" y="2105106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14796" y="3588112"/>
            <a:ext cx="18187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https://www.dnc.go.kr/_prog/stats/stats1.php?site_dvs_cd=kr&amp;menu_dvs_cd=040301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０３０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5 0 1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위패 현황 </a:t>
            </a:r>
            <a:endParaRPr lang="ko-KR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 ＞ 통계 정보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위패 현황</a:t>
            </a:r>
            <a:endParaRPr lang="ko-KR" alt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5774809" y="5765194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안장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위패현황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977" y="2297888"/>
            <a:ext cx="3227143" cy="372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72837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xmlns="" id="{0B768DEF-B41D-4F2A-91C1-413A977BFAB9}"/>
              </a:ext>
            </a:extLst>
          </p:cNvPr>
          <p:cNvSpPr/>
          <p:nvPr/>
        </p:nvSpPr>
        <p:spPr>
          <a:xfrm>
            <a:off x="313458" y="1420396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xmlns="" id="{C578087B-842C-4EE5-9DF7-96FD2B02EF97}"/>
              </a:ext>
            </a:extLst>
          </p:cNvPr>
          <p:cNvSpPr/>
          <p:nvPr/>
        </p:nvSpPr>
        <p:spPr>
          <a:xfrm>
            <a:off x="1137118" y="1420396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Ｍ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endParaRPr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서브화면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참여마당</a:t>
            </a:r>
            <a:endParaRPr lang="ko-KR" altLang="en-US" sz="800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947201"/>
              </p:ext>
            </p:extLst>
          </p:nvPr>
        </p:nvGraphicFramePr>
        <p:xfrm>
          <a:off x="7714668" y="781383"/>
          <a:ext cx="2024950" cy="24449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해당 메뉴이동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268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해당 메뉴이동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23461583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해당 메뉴이동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참여마당 영역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우선순위 글 표시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타이틀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배너영역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187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푸터영역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39646682"/>
                  </a:ext>
                </a:extLst>
              </a:tr>
              <a:tr h="18758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758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j-ea"/>
                        <a:ea typeface="+mj-ea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DF9E31F6-15EA-4014-BC34-B9EC6599E2BD}"/>
              </a:ext>
            </a:extLst>
          </p:cNvPr>
          <p:cNvSpPr/>
          <p:nvPr/>
        </p:nvSpPr>
        <p:spPr bwMode="auto">
          <a:xfrm>
            <a:off x="322616" y="1669157"/>
            <a:ext cx="3549381" cy="291197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바탕체" pitchFamily="17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0054A272-BF20-44FD-8316-953F89E6B979}"/>
              </a:ext>
            </a:extLst>
          </p:cNvPr>
          <p:cNvSpPr/>
          <p:nvPr/>
        </p:nvSpPr>
        <p:spPr bwMode="auto">
          <a:xfrm>
            <a:off x="322616" y="1669807"/>
            <a:ext cx="3549381" cy="28058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바탕체" pitchFamily="17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A0F94BC9-154F-4851-A0A6-973C53800B5C}"/>
              </a:ext>
            </a:extLst>
          </p:cNvPr>
          <p:cNvSpPr/>
          <p:nvPr/>
        </p:nvSpPr>
        <p:spPr bwMode="auto">
          <a:xfrm>
            <a:off x="322617" y="1669158"/>
            <a:ext cx="813960" cy="27493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알림마당</a:t>
            </a:r>
            <a:endParaRPr kumimoji="1" lang="ko-KR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01D023F8-B9BC-49CF-8B60-470ABE3C1059}"/>
              </a:ext>
            </a:extLst>
          </p:cNvPr>
          <p:cNvSpPr/>
          <p:nvPr/>
        </p:nvSpPr>
        <p:spPr bwMode="auto">
          <a:xfrm>
            <a:off x="1136576" y="1670723"/>
            <a:ext cx="813961" cy="279666"/>
          </a:xfrm>
          <a:prstGeom prst="rect">
            <a:avLst/>
          </a:prstGeom>
          <a:solidFill>
            <a:schemeClr val="accent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참여마당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1A77F692-3084-4F19-AA46-517B29D38589}"/>
              </a:ext>
            </a:extLst>
          </p:cNvPr>
          <p:cNvSpPr/>
          <p:nvPr/>
        </p:nvSpPr>
        <p:spPr bwMode="auto">
          <a:xfrm>
            <a:off x="3554785" y="1669158"/>
            <a:ext cx="317212" cy="27493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+</a:t>
            </a:r>
            <a:endParaRPr kumimoji="1" lang="ko-KR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3BC0CA2D-4265-44EA-AFB9-79F8BEF8275F}"/>
              </a:ext>
            </a:extLst>
          </p:cNvPr>
          <p:cNvSpPr txBox="1"/>
          <p:nvPr/>
        </p:nvSpPr>
        <p:spPr>
          <a:xfrm>
            <a:off x="352877" y="2475205"/>
            <a:ext cx="2138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/>
              <a:t>참여마당</a:t>
            </a:r>
            <a:r>
              <a:rPr lang="ko-KR" altLang="en-US" sz="700" dirty="0"/>
              <a:t>             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972A924F-D18D-4B2D-8AF8-D8F8F185C66D}"/>
              </a:ext>
            </a:extLst>
          </p:cNvPr>
          <p:cNvSpPr txBox="1"/>
          <p:nvPr/>
        </p:nvSpPr>
        <p:spPr>
          <a:xfrm>
            <a:off x="344489" y="2884210"/>
            <a:ext cx="27363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</a:rPr>
              <a:t>참배 안내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0637E860-6984-4E53-9E49-C8D8C3ED4C30}"/>
              </a:ext>
            </a:extLst>
          </p:cNvPr>
          <p:cNvSpPr txBox="1"/>
          <p:nvPr/>
        </p:nvSpPr>
        <p:spPr>
          <a:xfrm>
            <a:off x="344488" y="3279279"/>
            <a:ext cx="27363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</a:rPr>
              <a:t>봉사활동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DA207642-1F0F-4D04-8019-8DD857C6C1DE}"/>
              </a:ext>
            </a:extLst>
          </p:cNvPr>
          <p:cNvSpPr txBox="1"/>
          <p:nvPr/>
        </p:nvSpPr>
        <p:spPr>
          <a:xfrm>
            <a:off x="344488" y="3733001"/>
            <a:ext cx="27363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</a:rPr>
              <a:t>보훈동산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</a:rPr>
              <a:t>/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</a:rPr>
              <a:t>보훈공연장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xmlns="" id="{EC5C6E4F-7A8A-4AB3-8286-CCFBB5662C2B}"/>
              </a:ext>
            </a:extLst>
          </p:cNvPr>
          <p:cNvGrpSpPr/>
          <p:nvPr/>
        </p:nvGrpSpPr>
        <p:grpSpPr>
          <a:xfrm>
            <a:off x="3917991" y="1688646"/>
            <a:ext cx="3716081" cy="2854349"/>
            <a:chOff x="2419995" y="3437079"/>
            <a:chExt cx="1772373" cy="1185205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xmlns="" id="{395890ED-3001-4A51-A27A-561045E081D1}"/>
                </a:ext>
              </a:extLst>
            </p:cNvPr>
            <p:cNvGrpSpPr/>
            <p:nvPr/>
          </p:nvGrpSpPr>
          <p:grpSpPr>
            <a:xfrm>
              <a:off x="2419995" y="3437079"/>
              <a:ext cx="1772373" cy="1185205"/>
              <a:chOff x="2118963" y="2940905"/>
              <a:chExt cx="1077264" cy="754262"/>
            </a:xfrm>
            <a:solidFill>
              <a:sysClr val="window" lastClr="FFFFFF"/>
            </a:solidFill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xmlns="" id="{0FDA3ED2-2B7D-48E4-AC87-A4DB530A554C}"/>
                  </a:ext>
                </a:extLst>
              </p:cNvPr>
              <p:cNvSpPr/>
              <p:nvPr/>
            </p:nvSpPr>
            <p:spPr>
              <a:xfrm>
                <a:off x="2118963" y="2940905"/>
                <a:ext cx="1074330" cy="750967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31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+mn-cs"/>
                </a:endParaRPr>
              </a:p>
            </p:txBody>
          </p: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xmlns="" id="{BD223AD3-6ACF-4694-9B9A-F5DFB2C76FA4}"/>
                  </a:ext>
                </a:extLst>
              </p:cNvPr>
              <p:cNvCxnSpPr/>
              <p:nvPr/>
            </p:nvCxnSpPr>
            <p:spPr>
              <a:xfrm>
                <a:off x="2121896" y="2944200"/>
                <a:ext cx="1074331" cy="750967"/>
              </a:xfrm>
              <a:prstGeom prst="line">
                <a:avLst/>
              </a:prstGeom>
              <a:grpFill/>
              <a:ln w="3175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32781452-D8DC-4C4E-A770-157B876F9BE9}"/>
                  </a:ext>
                </a:extLst>
              </p:cNvPr>
              <p:cNvCxnSpPr/>
              <p:nvPr/>
            </p:nvCxnSpPr>
            <p:spPr>
              <a:xfrm flipV="1">
                <a:off x="2121896" y="2944200"/>
                <a:ext cx="1074331" cy="750967"/>
              </a:xfrm>
              <a:prstGeom prst="line">
                <a:avLst/>
              </a:prstGeom>
              <a:grpFill/>
              <a:ln w="3175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xmlns="" id="{063A822F-55AF-4A77-97B5-BAD720931042}"/>
                </a:ext>
              </a:extLst>
            </p:cNvPr>
            <p:cNvSpPr/>
            <p:nvPr/>
          </p:nvSpPr>
          <p:spPr>
            <a:xfrm>
              <a:off x="2809411" y="3949379"/>
              <a:ext cx="1070710" cy="173118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+mn-cs"/>
                </a:rPr>
                <a:t>이미지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+mn-cs"/>
                </a:rPr>
                <a:t>(clickable)</a:t>
              </a:r>
            </a:p>
          </p:txBody>
        </p:sp>
      </p:grpSp>
      <p:sp>
        <p:nvSpPr>
          <p:cNvPr id="60" name="순서도: 연결자 59">
            <a:extLst>
              <a:ext uri="{FF2B5EF4-FFF2-40B4-BE49-F238E27FC236}">
                <a16:creationId xmlns:a16="http://schemas.microsoft.com/office/drawing/2014/main" xmlns="" id="{07C92949-8EBA-469C-B9F2-35434D350179}"/>
              </a:ext>
            </a:extLst>
          </p:cNvPr>
          <p:cNvSpPr/>
          <p:nvPr/>
        </p:nvSpPr>
        <p:spPr>
          <a:xfrm>
            <a:off x="1943904" y="1420396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A0F94BC9-154F-4851-A0A6-973C53800B5C}"/>
              </a:ext>
            </a:extLst>
          </p:cNvPr>
          <p:cNvSpPr/>
          <p:nvPr/>
        </p:nvSpPr>
        <p:spPr bwMode="auto">
          <a:xfrm>
            <a:off x="1955940" y="1666900"/>
            <a:ext cx="813960" cy="27493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미디어현충원</a:t>
            </a:r>
            <a:endParaRPr kumimoji="1" lang="ko-KR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0" name="순서도: 연결자 79">
            <a:extLst>
              <a:ext uri="{FF2B5EF4-FFF2-40B4-BE49-F238E27FC236}">
                <a16:creationId xmlns:a16="http://schemas.microsoft.com/office/drawing/2014/main" xmlns="" id="{E38C35AE-DC5F-40D5-9B69-7C82C5852764}"/>
              </a:ext>
            </a:extLst>
          </p:cNvPr>
          <p:cNvSpPr/>
          <p:nvPr/>
        </p:nvSpPr>
        <p:spPr>
          <a:xfrm>
            <a:off x="704528" y="220486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113" name="순서도: 연결자 112">
            <a:extLst>
              <a:ext uri="{FF2B5EF4-FFF2-40B4-BE49-F238E27FC236}">
                <a16:creationId xmlns:a16="http://schemas.microsoft.com/office/drawing/2014/main" xmlns="" id="{06D549CA-9AF5-4384-8A30-60FB5DFF74B9}"/>
              </a:ext>
            </a:extLst>
          </p:cNvPr>
          <p:cNvSpPr/>
          <p:nvPr/>
        </p:nvSpPr>
        <p:spPr>
          <a:xfrm>
            <a:off x="4160912" y="1842377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1" name="순서도: 수행의 시작/종료 40"/>
          <p:cNvSpPr/>
          <p:nvPr/>
        </p:nvSpPr>
        <p:spPr>
          <a:xfrm>
            <a:off x="2944396" y="3637404"/>
            <a:ext cx="724823" cy="235764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dirty="0" err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바로가기</a:t>
            </a:r>
            <a:endParaRPr kumimoji="1" lang="en-US" altLang="ko-KR" sz="8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순서도: 수행의 시작/종료 43"/>
          <p:cNvSpPr/>
          <p:nvPr/>
        </p:nvSpPr>
        <p:spPr>
          <a:xfrm>
            <a:off x="2936776" y="3223716"/>
            <a:ext cx="724823" cy="235764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dirty="0" err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바로가기</a:t>
            </a:r>
            <a:endParaRPr kumimoji="1" lang="en-US" altLang="ko-KR" sz="8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순서도: 수행의 시작/종료 44"/>
          <p:cNvSpPr/>
          <p:nvPr/>
        </p:nvSpPr>
        <p:spPr>
          <a:xfrm>
            <a:off x="2932033" y="2856056"/>
            <a:ext cx="724823" cy="235764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dirty="0" err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바로가기</a:t>
            </a:r>
            <a:endParaRPr kumimoji="1" lang="en-US" altLang="ko-KR" sz="8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854EC592-7514-4F1D-8F3A-4C838866DD1F}"/>
              </a:ext>
            </a:extLst>
          </p:cNvPr>
          <p:cNvSpPr txBox="1"/>
          <p:nvPr/>
        </p:nvSpPr>
        <p:spPr>
          <a:xfrm>
            <a:off x="3872880" y="2977207"/>
            <a:ext cx="452147" cy="307777"/>
          </a:xfrm>
          <a:prstGeom prst="rect">
            <a:avLst/>
          </a:prstGeom>
          <a:noFill/>
          <a:effectLst>
            <a:reflection stA="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바탕"/>
                <a:ea typeface="나눔고딕"/>
              </a:rPr>
              <a:t>&lt;</a:t>
            </a:r>
            <a:endParaRPr lang="ko-KR" altLang="en-US" sz="1400" b="1" dirty="0">
              <a:solidFill>
                <a:srgbClr val="000000"/>
              </a:solidFill>
              <a:ea typeface="나눔고딕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854EC592-7514-4F1D-8F3A-4C838866DD1F}"/>
              </a:ext>
            </a:extLst>
          </p:cNvPr>
          <p:cNvSpPr txBox="1"/>
          <p:nvPr/>
        </p:nvSpPr>
        <p:spPr>
          <a:xfrm rot="10800000">
            <a:off x="7185248" y="2924944"/>
            <a:ext cx="452147" cy="307777"/>
          </a:xfrm>
          <a:prstGeom prst="rect">
            <a:avLst/>
          </a:prstGeom>
          <a:noFill/>
          <a:effectLst>
            <a:reflection stA="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바탕"/>
                <a:ea typeface="나눔고딕"/>
              </a:rPr>
              <a:t>&lt;</a:t>
            </a:r>
            <a:endParaRPr lang="ko-KR" altLang="en-US" sz="1400" b="1" dirty="0">
              <a:solidFill>
                <a:srgbClr val="000000"/>
              </a:solidFill>
              <a:ea typeface="나눔고딕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317066" y="5445224"/>
            <a:ext cx="7311261" cy="1050003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F8A3E85B-893B-4637-8570-3453878DBE30}"/>
              </a:ext>
            </a:extLst>
          </p:cNvPr>
          <p:cNvSpPr txBox="1"/>
          <p:nvPr/>
        </p:nvSpPr>
        <p:spPr>
          <a:xfrm>
            <a:off x="423802" y="5774115"/>
            <a:ext cx="55373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ea typeface="나눔고딕"/>
              </a:rPr>
              <a:t>개인정보처리방침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 </a:t>
            </a:r>
            <a:r>
              <a:rPr lang="ko-KR" altLang="en-US" sz="800" dirty="0" err="1">
                <a:ea typeface="나눔고딕"/>
              </a:rPr>
              <a:t>이메일집단수집거부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홈페이지개선의견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정보마당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저작권보호정책 </a:t>
            </a:r>
            <a:r>
              <a:rPr lang="ko-KR" altLang="en-US" sz="800" dirty="0" err="1">
                <a:ea typeface="나눔고딕"/>
              </a:rPr>
              <a:t>ㅣ이용안내ㅣ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찾아오시는길</a:t>
            </a:r>
            <a:endParaRPr lang="ko-KR" altLang="en-US" sz="800" dirty="0">
              <a:ea typeface="나눔고딕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2754E3B5-32F5-43FD-8315-44FE53AEF68B}"/>
              </a:ext>
            </a:extLst>
          </p:cNvPr>
          <p:cNvSpPr txBox="1"/>
          <p:nvPr/>
        </p:nvSpPr>
        <p:spPr>
          <a:xfrm>
            <a:off x="423803" y="6035114"/>
            <a:ext cx="5177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" dirty="0">
                <a:ea typeface="나눔고딕"/>
              </a:rPr>
              <a:t>34151 </a:t>
            </a:r>
            <a:r>
              <a:rPr lang="ko-KR" altLang="en-US" sz="800" dirty="0">
                <a:ea typeface="나눔고딕"/>
              </a:rPr>
              <a:t>대전광역시 유성구 </a:t>
            </a:r>
            <a:r>
              <a:rPr lang="ko-KR" altLang="en-US" sz="800" dirty="0" err="1">
                <a:ea typeface="나눔고딕"/>
              </a:rPr>
              <a:t>현충원로</a:t>
            </a:r>
            <a:r>
              <a:rPr lang="ko-KR" altLang="en-US" sz="800" dirty="0">
                <a:ea typeface="나눔고딕"/>
              </a:rPr>
              <a:t> </a:t>
            </a:r>
            <a:r>
              <a:rPr lang="en-US" altLang="ko-KR" sz="800" dirty="0">
                <a:ea typeface="나눔고딕"/>
              </a:rPr>
              <a:t>251(</a:t>
            </a:r>
            <a:r>
              <a:rPr lang="ko-KR" altLang="en-US" sz="800" dirty="0">
                <a:ea typeface="나눔고딕"/>
              </a:rPr>
              <a:t>갑동 산 </a:t>
            </a:r>
            <a:r>
              <a:rPr lang="en-US" altLang="ko-KR" sz="800" dirty="0">
                <a:ea typeface="나눔고딕"/>
              </a:rPr>
              <a:t>23-1) TEL : 042)718-7114 FAX : 042)718-7120 </a:t>
            </a:r>
          </a:p>
          <a:p>
            <a:pPr algn="l"/>
            <a:r>
              <a:rPr lang="en-US" altLang="ko-KR" sz="800" dirty="0">
                <a:ea typeface="나눔고딕"/>
              </a:rPr>
              <a:t>COPYRIGHT © 2023 BY DAEJEON NATIONAL CEMETERY.  ALL RIGHTS RESERVED.</a:t>
            </a:r>
            <a:endParaRPr lang="ko-KR" altLang="en-US" sz="800" dirty="0">
              <a:ea typeface="나눔고딕"/>
            </a:endParaRPr>
          </a:p>
        </p:txBody>
      </p:sp>
      <p:sp>
        <p:nvSpPr>
          <p:cNvPr id="73" name="순서도: 연결자 72">
            <a:extLst>
              <a:ext uri="{FF2B5EF4-FFF2-40B4-BE49-F238E27FC236}">
                <a16:creationId xmlns:a16="http://schemas.microsoft.com/office/drawing/2014/main" xmlns="" id="{D6464191-3C84-43A0-88FB-22A93B0088C2}"/>
              </a:ext>
            </a:extLst>
          </p:cNvPr>
          <p:cNvSpPr/>
          <p:nvPr/>
        </p:nvSpPr>
        <p:spPr>
          <a:xfrm>
            <a:off x="272480" y="5733256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xmlns="" id="{CFCBD7C9-199D-4B07-B685-0E0D20EEA1DB}"/>
              </a:ext>
            </a:extLst>
          </p:cNvPr>
          <p:cNvSpPr/>
          <p:nvPr/>
        </p:nvSpPr>
        <p:spPr bwMode="auto">
          <a:xfrm>
            <a:off x="464257" y="5085184"/>
            <a:ext cx="600311" cy="648054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Arial" charset="0"/>
              </a:rPr>
              <a:t>주요서비스</a:t>
            </a:r>
            <a:r>
              <a:rPr lang="en-US" altLang="ko-KR" dirty="0">
                <a:latin typeface="Arial" charset="0"/>
              </a:rPr>
              <a:t/>
            </a:r>
            <a:br>
              <a:rPr lang="en-US" altLang="ko-KR" dirty="0">
                <a:latin typeface="Arial" charset="0"/>
              </a:rPr>
            </a:br>
            <a:r>
              <a:rPr lang="en-US" altLang="ko-KR" dirty="0">
                <a:latin typeface="Arial" charset="0"/>
              </a:rPr>
              <a:t>(</a:t>
            </a:r>
            <a:r>
              <a:rPr lang="ko-KR" altLang="en-US" dirty="0">
                <a:latin typeface="Arial" charset="0"/>
              </a:rPr>
              <a:t>로고</a:t>
            </a:r>
            <a:r>
              <a:rPr lang="en-US" altLang="ko-KR" dirty="0">
                <a:latin typeface="Arial" charset="0"/>
              </a:rPr>
              <a:t>)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바탕체" pitchFamily="17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A0F94BC9-154F-4851-A0A6-973C53800B5C}"/>
              </a:ext>
            </a:extLst>
          </p:cNvPr>
          <p:cNvSpPr/>
          <p:nvPr/>
        </p:nvSpPr>
        <p:spPr bwMode="auto">
          <a:xfrm>
            <a:off x="6033120" y="5589240"/>
            <a:ext cx="1268102" cy="2084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국가보훈부</a:t>
            </a:r>
            <a:r>
              <a:rPr lang="ko-KR" altLang="en-US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8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바로가기</a:t>
            </a:r>
            <a:r>
              <a:rPr lang="ko-KR" altLang="en-US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kumimoji="1" lang="ko-KR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A0F94BC9-154F-4851-A0A6-973C53800B5C}"/>
              </a:ext>
            </a:extLst>
          </p:cNvPr>
          <p:cNvSpPr/>
          <p:nvPr/>
        </p:nvSpPr>
        <p:spPr bwMode="auto">
          <a:xfrm>
            <a:off x="6033120" y="5884892"/>
            <a:ext cx="1268102" cy="2084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국립묘지                  </a:t>
            </a:r>
            <a:endParaRPr kumimoji="1" lang="ko-KR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A0F94BC9-154F-4851-A0A6-973C53800B5C}"/>
              </a:ext>
            </a:extLst>
          </p:cNvPr>
          <p:cNvSpPr/>
          <p:nvPr/>
        </p:nvSpPr>
        <p:spPr bwMode="auto">
          <a:xfrm>
            <a:off x="6033120" y="6172924"/>
            <a:ext cx="1268102" cy="2084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기타관련기관             </a:t>
            </a:r>
            <a:endParaRPr kumimoji="1" lang="ko-KR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854EC592-7514-4F1D-8F3A-4C838866DD1F}"/>
              </a:ext>
            </a:extLst>
          </p:cNvPr>
          <p:cNvSpPr txBox="1"/>
          <p:nvPr/>
        </p:nvSpPr>
        <p:spPr>
          <a:xfrm rot="10800000">
            <a:off x="7064093" y="5577710"/>
            <a:ext cx="308131" cy="246221"/>
          </a:xfrm>
          <a:prstGeom prst="rect">
            <a:avLst/>
          </a:prstGeom>
          <a:noFill/>
          <a:effectLst>
            <a:reflection stA="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altLang="ko-KR" b="1" dirty="0">
                <a:solidFill>
                  <a:srgbClr val="000000"/>
                </a:solidFill>
                <a:latin typeface="바탕"/>
                <a:ea typeface="나눔고딕"/>
              </a:rPr>
              <a:t>&lt;</a:t>
            </a:r>
            <a:endParaRPr lang="ko-KR" altLang="en-US" b="1" dirty="0">
              <a:solidFill>
                <a:srgbClr val="000000"/>
              </a:solidFill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854EC592-7514-4F1D-8F3A-4C838866DD1F}"/>
              </a:ext>
            </a:extLst>
          </p:cNvPr>
          <p:cNvSpPr txBox="1"/>
          <p:nvPr/>
        </p:nvSpPr>
        <p:spPr>
          <a:xfrm rot="5400000">
            <a:off x="7033137" y="5880508"/>
            <a:ext cx="308131" cy="246221"/>
          </a:xfrm>
          <a:prstGeom prst="rect">
            <a:avLst/>
          </a:prstGeom>
          <a:noFill/>
          <a:effectLst>
            <a:reflection stA="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altLang="ko-KR" b="1" dirty="0">
                <a:solidFill>
                  <a:srgbClr val="000000"/>
                </a:solidFill>
                <a:latin typeface="바탕"/>
                <a:ea typeface="나눔고딕"/>
              </a:rPr>
              <a:t>&lt;</a:t>
            </a:r>
            <a:endParaRPr lang="ko-KR" altLang="en-US" b="1" dirty="0">
              <a:solidFill>
                <a:srgbClr val="000000"/>
              </a:solidFill>
              <a:ea typeface="나눔고딕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854EC592-7514-4F1D-8F3A-4C838866DD1F}"/>
              </a:ext>
            </a:extLst>
          </p:cNvPr>
          <p:cNvSpPr txBox="1"/>
          <p:nvPr/>
        </p:nvSpPr>
        <p:spPr>
          <a:xfrm rot="5400000">
            <a:off x="7040757" y="6153300"/>
            <a:ext cx="308131" cy="246221"/>
          </a:xfrm>
          <a:prstGeom prst="rect">
            <a:avLst/>
          </a:prstGeom>
          <a:noFill/>
          <a:effectLst>
            <a:reflection stA="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altLang="ko-KR" b="1" dirty="0">
                <a:solidFill>
                  <a:srgbClr val="000000"/>
                </a:solidFill>
                <a:latin typeface="바탕"/>
                <a:ea typeface="나눔고딕"/>
              </a:rPr>
              <a:t>&lt;</a:t>
            </a:r>
            <a:endParaRPr lang="ko-KR" altLang="en-US" b="1" dirty="0">
              <a:solidFill>
                <a:srgbClr val="000000"/>
              </a:solidFill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86586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13A5C26-CB9D-CCE2-95F7-BFA1F7DCE1BB}"/>
              </a:ext>
            </a:extLst>
          </p:cNvPr>
          <p:cNvSpPr/>
          <p:nvPr/>
        </p:nvSpPr>
        <p:spPr>
          <a:xfrm>
            <a:off x="2008292" y="1299353"/>
            <a:ext cx="446449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="" xmlns:a16="http://schemas.microsoft.com/office/drawing/2014/main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="" xmlns:a16="http://schemas.microsoft.com/office/drawing/2014/main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="" xmlns:a16="http://schemas.microsoft.com/office/drawing/2014/main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324881"/>
              </p:ext>
            </p:extLst>
          </p:nvPr>
        </p:nvGraphicFramePr>
        <p:xfrm>
          <a:off x="7714668" y="781383"/>
          <a:ext cx="2024950" cy="226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="" xmlns:a16="http://schemas.microsoft.com/office/drawing/2014/main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="" xmlns:a16="http://schemas.microsoft.com/office/drawing/2014/main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방문</a:t>
                      </a:r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참배 현황 이미지 및 텍스트 영역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알림마당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A892D6E-1530-5CAD-8CD5-90DD36CDAF27}"/>
              </a:ext>
            </a:extLst>
          </p:cNvPr>
          <p:cNvSpPr txBox="1"/>
          <p:nvPr/>
        </p:nvSpPr>
        <p:spPr>
          <a:xfrm>
            <a:off x="2135136" y="1333148"/>
            <a:ext cx="51442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공지사항      </a:t>
            </a:r>
            <a:r>
              <a:rPr lang="en-US" altLang="ko-KR" dirty="0" smtClean="0">
                <a:ea typeface="나눔고딕"/>
              </a:rPr>
              <a:t>-</a:t>
            </a:r>
            <a:r>
              <a:rPr lang="ko-KR" altLang="en-US" dirty="0" err="1" smtClean="0">
                <a:ea typeface="나눔고딕"/>
              </a:rPr>
              <a:t>현충뉴스</a:t>
            </a:r>
            <a:r>
              <a:rPr lang="ko-KR" altLang="en-US" dirty="0" smtClean="0">
                <a:ea typeface="나눔고딕"/>
              </a:rPr>
              <a:t>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영웅 </a:t>
            </a:r>
            <a:r>
              <a:rPr lang="en-US" altLang="ko-KR" dirty="0" smtClean="0">
                <a:ea typeface="나눔고딕"/>
              </a:rPr>
              <a:t>STORY</a:t>
            </a:r>
            <a:r>
              <a:rPr lang="ko-KR" altLang="en-US" dirty="0" smtClean="0">
                <a:ea typeface="나눔고딕"/>
              </a:rPr>
              <a:t>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err="1" smtClean="0">
                <a:ea typeface="나눔고딕"/>
              </a:rPr>
              <a:t>공훈록</a:t>
            </a:r>
            <a:r>
              <a:rPr lang="en-US" altLang="ko-KR" dirty="0" smtClean="0">
                <a:ea typeface="나눔고딕"/>
              </a:rPr>
              <a:t> </a:t>
            </a:r>
            <a:r>
              <a:rPr lang="ko-KR" altLang="en-US" dirty="0" smtClean="0">
                <a:ea typeface="나눔고딕"/>
              </a:rPr>
              <a:t>보기      </a:t>
            </a:r>
            <a:r>
              <a:rPr lang="en-US" altLang="ko-KR" dirty="0" smtClean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통계 정보</a:t>
            </a:r>
            <a:endParaRPr lang="ko-KR" altLang="en-US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통계 정보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549508" y="112474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:a16="http://schemas.microsoft.com/office/drawing/2014/main" xmlns="" id="{AECD5900-9FE9-491B-9A49-206F5AA3FDF4}"/>
              </a:ext>
            </a:extLst>
          </p:cNvPr>
          <p:cNvSpPr/>
          <p:nvPr/>
        </p:nvSpPr>
        <p:spPr>
          <a:xfrm rot="19157216">
            <a:off x="4410831" y="1094588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1665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방문</a:t>
            </a:r>
            <a:r>
              <a:rPr lang="en-US" altLang="ko-KR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참배현황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BD27E0BE-E66C-1EB4-BB55-5BECAB132245}"/>
              </a:ext>
            </a:extLst>
          </p:cNvPr>
          <p:cNvSpPr/>
          <p:nvPr/>
        </p:nvSpPr>
        <p:spPr>
          <a:xfrm>
            <a:off x="1941912" y="2105106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1445BD6F-6C97-4B16-DF8B-6BF0880D0033}"/>
              </a:ext>
            </a:extLst>
          </p:cNvPr>
          <p:cNvSpPr txBox="1"/>
          <p:nvPr/>
        </p:nvSpPr>
        <p:spPr>
          <a:xfrm>
            <a:off x="7814796" y="3588112"/>
            <a:ext cx="18187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https://www.dnc.go.kr/_prog/stats/stats2.php?site_dvs_cd=kr&amp;menu_dvs_cd=040302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774809" y="5765194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방문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참배현황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０３０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0 2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방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참배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현황 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알림 마당 ＞ 통계 정보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방문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참배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lang="ko-KR" alt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688" y="2584099"/>
            <a:ext cx="4786077" cy="2645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9" name="직선 연결선 48">
            <a:extLst>
              <a:ext uri="{FF2B5EF4-FFF2-40B4-BE49-F238E27FC236}">
                <a16:creationId xmlns="" xmlns:a16="http://schemas.microsoft.com/office/drawing/2014/main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안장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위패현황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="" xmlns:a16="http://schemas.microsoft.com/office/drawing/2014/main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5484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8FC00BE-D3CC-BB6F-99DB-3211E0A22506}"/>
              </a:ext>
            </a:extLst>
          </p:cNvPr>
          <p:cNvSpPr txBox="1"/>
          <p:nvPr/>
        </p:nvSpPr>
        <p:spPr>
          <a:xfrm>
            <a:off x="272480" y="236681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방문</a:t>
            </a:r>
            <a:r>
              <a:rPr lang="en-US" altLang="ko-KR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참배현황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98902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99247" y="2846601"/>
            <a:ext cx="9205987" cy="707773"/>
          </a:xfrm>
          <a:prstGeom prst="rect">
            <a:avLst/>
          </a:prstGeom>
          <a:noFill/>
        </p:spPr>
        <p:txBody>
          <a:bodyPr wrap="square" lIns="35994" rIns="35994" rtlCol="0">
            <a:spAutoFit/>
          </a:bodyPr>
          <a:lstStyle/>
          <a:p>
            <a:pPr marL="0" marR="0" lvl="0" indent="0" algn="l" defTabSz="9142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999" b="1" noProof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 행사</a:t>
            </a:r>
            <a:endParaRPr kumimoji="0" lang="ko-KR" altLang="en-US" sz="39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794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3467343" y="1299352"/>
            <a:ext cx="4149953" cy="433906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771937"/>
              </p:ext>
            </p:extLst>
          </p:nvPr>
        </p:nvGraphicFramePr>
        <p:xfrm>
          <a:off x="7714668" y="781383"/>
          <a:ext cx="2024950" cy="226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체험교육 소개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3467344" y="1333148"/>
            <a:ext cx="4149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smtClean="0">
                <a:solidFill>
                  <a:srgbClr val="FF0000"/>
                </a:solidFill>
                <a:ea typeface="나눔고딕"/>
              </a:rPr>
              <a:t>-</a:t>
            </a:r>
            <a:r>
              <a:rPr lang="ko-KR" altLang="en-US" b="1" dirty="0" smtClean="0">
                <a:solidFill>
                  <a:srgbClr val="FF0000"/>
                </a:solidFill>
                <a:ea typeface="나눔고딕"/>
              </a:rPr>
              <a:t>나라사랑체험교육 소개</a:t>
            </a:r>
            <a:r>
              <a:rPr lang="ko-KR" altLang="en-US" dirty="0" smtClean="0">
                <a:ea typeface="나눔고딕"/>
              </a:rPr>
              <a:t>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해설</a:t>
            </a:r>
            <a:r>
              <a:rPr lang="en-US" altLang="ko-KR" dirty="0" smtClean="0">
                <a:ea typeface="나눔고딕"/>
              </a:rPr>
              <a:t>(</a:t>
            </a:r>
            <a:r>
              <a:rPr lang="ko-KR" altLang="en-US" dirty="0" smtClean="0">
                <a:ea typeface="나눔고딕"/>
              </a:rPr>
              <a:t>견학</a:t>
            </a:r>
            <a:r>
              <a:rPr lang="en-US" altLang="ko-KR" dirty="0" smtClean="0">
                <a:ea typeface="나눔고딕"/>
              </a:rPr>
              <a:t>)</a:t>
            </a:r>
            <a:r>
              <a:rPr lang="ko-KR" altLang="en-US" dirty="0" smtClean="0">
                <a:ea typeface="나눔고딕"/>
              </a:rPr>
              <a:t>프로그램      </a:t>
            </a:r>
            <a:r>
              <a:rPr lang="en-US" altLang="ko-KR" dirty="0" smtClean="0">
                <a:ea typeface="나눔고딕"/>
              </a:rPr>
              <a:t>-</a:t>
            </a:r>
            <a:r>
              <a:rPr lang="ko-KR" altLang="en-US" dirty="0" smtClean="0">
                <a:ea typeface="나눔고딕"/>
              </a:rPr>
              <a:t>휴가장병 프로그램</a:t>
            </a:r>
            <a:r>
              <a:rPr lang="ko-KR" altLang="en-US" b="1" dirty="0" smtClean="0">
                <a:solidFill>
                  <a:srgbClr val="FF0000"/>
                </a:solidFill>
                <a:ea typeface="나눔고딕"/>
              </a:rPr>
              <a:t>      </a:t>
            </a:r>
            <a:endParaRPr lang="en-US" altLang="ko-KR" b="1" dirty="0" smtClean="0">
              <a:solidFill>
                <a:srgbClr val="FF0000"/>
              </a:solidFill>
              <a:ea typeface="나눔고딕"/>
            </a:endParaRPr>
          </a:p>
          <a:p>
            <a:pPr algn="l"/>
            <a:r>
              <a:rPr lang="en-US" altLang="ko-KR" dirty="0" smtClean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나라사랑 보훈스쿨       </a:t>
            </a:r>
            <a:r>
              <a:rPr lang="en-US" altLang="ko-KR" dirty="0" smtClean="0">
                <a:ea typeface="나눔고딕"/>
              </a:rPr>
              <a:t>-</a:t>
            </a:r>
            <a:r>
              <a:rPr lang="ko-KR" altLang="en-US" dirty="0" smtClean="0">
                <a:ea typeface="나눔고딕"/>
              </a:rPr>
              <a:t>나라사랑 </a:t>
            </a:r>
            <a:r>
              <a:rPr lang="ko-KR" altLang="en-US" dirty="0" err="1" smtClean="0">
                <a:ea typeface="나눔고딕"/>
              </a:rPr>
              <a:t>체험소감문</a:t>
            </a:r>
            <a:r>
              <a:rPr lang="ko-KR" altLang="en-US" dirty="0" smtClean="0">
                <a:ea typeface="나눔고딕"/>
              </a:rPr>
              <a:t> </a:t>
            </a:r>
            <a:endParaRPr lang="ko-KR" altLang="en-US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나라사랑</a:t>
            </a:r>
            <a:endParaRPr lang="en-US" altLang="ko-KR" sz="1300" b="1" dirty="0" smtClean="0">
              <a:latin typeface="+mj-ea"/>
              <a:ea typeface="+mj-ea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체험교육소개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en-US" altLang="ko-KR" dirty="0"/>
              <a:t>https://www.dnc.go.kr/html/kr/part/part_020301.html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한글 첨부파일 참조</a:t>
            </a:r>
            <a:endParaRPr lang="en-US" altLang="ko-KR" dirty="0" smtClean="0"/>
          </a:p>
          <a:p>
            <a:r>
              <a:rPr lang="ko-KR" altLang="en-US" dirty="0"/>
              <a:t>★홈페이지 </a:t>
            </a:r>
            <a:r>
              <a:rPr lang="ko-KR" altLang="en-US" dirty="0" err="1"/>
              <a:t>변경안</a:t>
            </a:r>
            <a:r>
              <a:rPr lang="en-US" altLang="ko-KR" dirty="0"/>
              <a:t>_</a:t>
            </a:r>
            <a:r>
              <a:rPr lang="ko-KR" altLang="en-US" dirty="0"/>
              <a:t>체험교육</a:t>
            </a:r>
            <a:r>
              <a:rPr lang="en-US" altLang="ko-KR" dirty="0"/>
              <a:t>_</a:t>
            </a:r>
            <a:r>
              <a:rPr lang="ko-KR" altLang="en-US" dirty="0"/>
              <a:t>최종</a:t>
            </a:r>
            <a:r>
              <a:rPr lang="en-US" altLang="ko-KR" dirty="0"/>
              <a:t>.</a:t>
            </a:r>
            <a:r>
              <a:rPr lang="en-US" altLang="ko-KR" dirty="0" err="1"/>
              <a:t>hwp</a:t>
            </a:r>
            <a:endParaRPr lang="en-US" altLang="ko-KR" dirty="0"/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5688862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5550185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2101316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체험교육 소개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580877" y="5837202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체험교육 소개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0 4 0 1 0 1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endParaRPr lang="ko-KR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·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행사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나라사랑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체험교육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0486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193298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소개</a:t>
            </a:r>
            <a:endParaRPr lang="en-US" altLang="ko-KR" sz="1100" b="1" dirty="0" smtClean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76735" y="2276872"/>
            <a:ext cx="42886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800" b="1" dirty="0" err="1">
                <a:latin typeface="+mn-ea"/>
                <a:ea typeface="+mn-ea"/>
              </a:rPr>
              <a:t>국립대전현충원은</a:t>
            </a:r>
            <a:r>
              <a:rPr lang="ko-KR" altLang="en-US" sz="800" b="1" dirty="0">
                <a:latin typeface="+mn-ea"/>
                <a:ea typeface="+mn-ea"/>
              </a:rPr>
              <a:t> 순국선열과 호국영령들의 숭고한 희생정신을 널리 알리고</a:t>
            </a:r>
            <a:r>
              <a:rPr lang="en-US" altLang="ko-KR" sz="800" b="1" dirty="0">
                <a:latin typeface="+mn-ea"/>
                <a:ea typeface="+mn-ea"/>
              </a:rPr>
              <a:t>, </a:t>
            </a:r>
            <a:r>
              <a:rPr lang="ko-KR" altLang="en-US" sz="800" b="1" dirty="0">
                <a:latin typeface="+mn-ea"/>
                <a:ea typeface="+mn-ea"/>
              </a:rPr>
              <a:t>나라를 사랑하는 마음을 키우는 </a:t>
            </a:r>
            <a:r>
              <a:rPr lang="ko-KR" altLang="en-US" sz="800" b="1" dirty="0" err="1">
                <a:latin typeface="+mn-ea"/>
                <a:ea typeface="+mn-ea"/>
              </a:rPr>
              <a:t>체험형</a:t>
            </a:r>
            <a:r>
              <a:rPr lang="ko-KR" altLang="en-US" sz="800" b="1" dirty="0">
                <a:latin typeface="+mn-ea"/>
                <a:ea typeface="+mn-ea"/>
              </a:rPr>
              <a:t> 교육프로그램을 운영하고 있습니다</a:t>
            </a:r>
            <a:r>
              <a:rPr lang="en-US" altLang="ko-KR" sz="800" b="1" dirty="0">
                <a:latin typeface="+mn-ea"/>
                <a:ea typeface="+mn-ea"/>
              </a:rPr>
              <a:t>. </a:t>
            </a:r>
            <a:r>
              <a:rPr lang="ko-KR" altLang="en-US" sz="800" b="1" dirty="0">
                <a:latin typeface="+mn-ea"/>
                <a:ea typeface="+mn-ea"/>
              </a:rPr>
              <a:t>다양한 프로그램을 통하여 나라사랑 실천의 시간을 가져보시길 바랍니다</a:t>
            </a:r>
            <a:r>
              <a:rPr lang="en-US" altLang="ko-KR" sz="800" b="1" dirty="0">
                <a:latin typeface="+mn-ea"/>
                <a:ea typeface="+mn-ea"/>
              </a:rPr>
              <a:t>.</a:t>
            </a:r>
            <a:endParaRPr lang="ko-KR" altLang="en-US" sz="800" dirty="0">
              <a:latin typeface="+mn-ea"/>
              <a:ea typeface="+mn-ea"/>
            </a:endParaRPr>
          </a:p>
          <a:p>
            <a:pPr algn="l" latinLnBrk="1"/>
            <a:r>
              <a:rPr lang="en-US" altLang="ko-KR" sz="800" b="1" dirty="0">
                <a:latin typeface="+mn-ea"/>
                <a:ea typeface="+mn-ea"/>
              </a:rPr>
              <a:t>※ </a:t>
            </a:r>
            <a:r>
              <a:rPr lang="ko-KR" altLang="en-US" sz="800" b="1" dirty="0" err="1">
                <a:latin typeface="+mn-ea"/>
                <a:ea typeface="+mn-ea"/>
              </a:rPr>
              <a:t>예약전</a:t>
            </a:r>
            <a:r>
              <a:rPr lang="ko-KR" altLang="en-US" sz="800" b="1" dirty="0">
                <a:latin typeface="+mn-ea"/>
                <a:ea typeface="+mn-ea"/>
              </a:rPr>
              <a:t> 체크사항</a:t>
            </a:r>
            <a:endParaRPr lang="ko-KR" altLang="en-US" sz="800" dirty="0">
              <a:latin typeface="+mn-ea"/>
              <a:ea typeface="+mn-ea"/>
            </a:endParaRPr>
          </a:p>
          <a:p>
            <a:pPr algn="l" latinLnBrk="1"/>
            <a:r>
              <a:rPr lang="en-US" altLang="ko-KR" sz="800" b="1" dirty="0">
                <a:latin typeface="+mn-ea"/>
                <a:ea typeface="+mn-ea"/>
              </a:rPr>
              <a:t>1. 15</a:t>
            </a:r>
            <a:r>
              <a:rPr lang="ko-KR" altLang="en-US" sz="800" b="1" dirty="0">
                <a:latin typeface="+mn-ea"/>
                <a:ea typeface="+mn-ea"/>
              </a:rPr>
              <a:t>인 이상 </a:t>
            </a:r>
            <a:r>
              <a:rPr lang="en-US" altLang="ko-KR" sz="800" b="1" dirty="0">
                <a:latin typeface="+mn-ea"/>
                <a:ea typeface="+mn-ea"/>
              </a:rPr>
              <a:t>~ 44</a:t>
            </a:r>
            <a:r>
              <a:rPr lang="ko-KR" altLang="en-US" sz="800" b="1" dirty="0">
                <a:latin typeface="+mn-ea"/>
                <a:ea typeface="+mn-ea"/>
              </a:rPr>
              <a:t>인 이하의 단체만 예약 가능합니다</a:t>
            </a:r>
            <a:r>
              <a:rPr lang="en-US" altLang="ko-KR" sz="800" b="1" dirty="0">
                <a:latin typeface="+mn-ea"/>
                <a:ea typeface="+mn-ea"/>
              </a:rPr>
              <a:t>.</a:t>
            </a:r>
            <a:endParaRPr lang="ko-KR" altLang="en-US" sz="800" dirty="0">
              <a:latin typeface="+mn-ea"/>
              <a:ea typeface="+mn-ea"/>
            </a:endParaRPr>
          </a:p>
          <a:p>
            <a:pPr algn="l" latinLnBrk="1"/>
            <a:r>
              <a:rPr lang="en-US" altLang="ko-KR" sz="800" b="1" dirty="0">
                <a:latin typeface="+mn-ea"/>
                <a:ea typeface="+mn-ea"/>
              </a:rPr>
              <a:t>2. </a:t>
            </a:r>
            <a:r>
              <a:rPr lang="ko-KR" altLang="en-US" sz="800" b="1" dirty="0">
                <a:latin typeface="+mn-ea"/>
                <a:ea typeface="+mn-ea"/>
              </a:rPr>
              <a:t>차량에 따라 신청할 수 있는 프로그램이 달라집니다</a:t>
            </a:r>
            <a:r>
              <a:rPr lang="en-US" altLang="ko-KR" sz="800" b="1" dirty="0">
                <a:latin typeface="+mn-ea"/>
                <a:ea typeface="+mn-ea"/>
              </a:rPr>
              <a:t>. (</a:t>
            </a:r>
            <a:r>
              <a:rPr lang="ko-KR" altLang="en-US" sz="800" b="1" dirty="0">
                <a:latin typeface="+mn-ea"/>
                <a:ea typeface="+mn-ea"/>
              </a:rPr>
              <a:t>차량기준은 중형버스 이상</a:t>
            </a:r>
            <a:r>
              <a:rPr lang="en-US" altLang="ko-KR" sz="800" b="1" dirty="0">
                <a:latin typeface="+mn-ea"/>
                <a:ea typeface="+mn-ea"/>
              </a:rPr>
              <a:t>)</a:t>
            </a:r>
            <a:endParaRPr lang="ko-KR" altLang="en-US" sz="800" dirty="0">
              <a:latin typeface="+mn-ea"/>
              <a:ea typeface="+mn-ea"/>
            </a:endParaRPr>
          </a:p>
          <a:p>
            <a:pPr algn="l" latinLnBrk="1"/>
            <a:r>
              <a:rPr lang="en-US" altLang="ko-KR" sz="800" b="1" dirty="0">
                <a:latin typeface="+mn-ea"/>
                <a:ea typeface="+mn-ea"/>
              </a:rPr>
              <a:t>3. </a:t>
            </a:r>
            <a:r>
              <a:rPr lang="ko-KR" altLang="en-US" sz="800" b="1" dirty="0">
                <a:latin typeface="+mn-ea"/>
                <a:ea typeface="+mn-ea"/>
              </a:rPr>
              <a:t>공휴일</a:t>
            </a:r>
            <a:r>
              <a:rPr lang="en-US" altLang="ko-KR" sz="800" b="1" dirty="0">
                <a:latin typeface="+mn-ea"/>
                <a:ea typeface="+mn-ea"/>
              </a:rPr>
              <a:t>, </a:t>
            </a:r>
            <a:r>
              <a:rPr lang="ko-KR" altLang="en-US" sz="800" b="1" dirty="0">
                <a:latin typeface="+mn-ea"/>
                <a:ea typeface="+mn-ea"/>
              </a:rPr>
              <a:t>주말에는 해설프로그램을 운영하지 않습니다</a:t>
            </a:r>
            <a:r>
              <a:rPr lang="en-US" altLang="ko-KR" sz="800" b="1" dirty="0">
                <a:latin typeface="+mn-ea"/>
                <a:ea typeface="+mn-ea"/>
              </a:rPr>
              <a:t>. (</a:t>
            </a:r>
            <a:r>
              <a:rPr lang="ko-KR" altLang="en-US" sz="800" b="1" dirty="0">
                <a:latin typeface="+mn-ea"/>
                <a:ea typeface="+mn-ea"/>
              </a:rPr>
              <a:t>자유관람은 가능합니다</a:t>
            </a:r>
            <a:r>
              <a:rPr lang="en-US" altLang="ko-KR" sz="800" b="1" dirty="0">
                <a:latin typeface="+mn-ea"/>
                <a:ea typeface="+mn-ea"/>
              </a:rPr>
              <a:t>)</a:t>
            </a:r>
            <a:endParaRPr lang="ko-KR" altLang="en-US" sz="800" dirty="0">
              <a:latin typeface="+mn-ea"/>
              <a:ea typeface="+mn-ea"/>
            </a:endParaRPr>
          </a:p>
          <a:p>
            <a:pPr algn="l" latinLnBrk="1"/>
            <a:r>
              <a:rPr lang="en-US" altLang="ko-KR" sz="800" b="1" dirty="0">
                <a:latin typeface="+mn-ea"/>
                <a:ea typeface="+mn-ea"/>
              </a:rPr>
              <a:t>4. </a:t>
            </a:r>
            <a:r>
              <a:rPr lang="ko-KR" altLang="en-US" sz="800" b="1" dirty="0">
                <a:latin typeface="+mn-ea"/>
                <a:ea typeface="+mn-ea"/>
              </a:rPr>
              <a:t>예약사항에 변동이 있는 경우</a:t>
            </a:r>
            <a:r>
              <a:rPr lang="en-US" altLang="ko-KR" sz="800" b="1" dirty="0">
                <a:latin typeface="+mn-ea"/>
                <a:ea typeface="+mn-ea"/>
              </a:rPr>
              <a:t>(</a:t>
            </a:r>
            <a:r>
              <a:rPr lang="ko-KR" altLang="en-US" sz="800" b="1" dirty="0">
                <a:latin typeface="+mn-ea"/>
                <a:ea typeface="+mn-ea"/>
              </a:rPr>
              <a:t>인원 및 시간</a:t>
            </a:r>
            <a:r>
              <a:rPr lang="en-US" altLang="ko-KR" sz="800" b="1" dirty="0">
                <a:latin typeface="+mn-ea"/>
                <a:ea typeface="+mn-ea"/>
              </a:rPr>
              <a:t>) </a:t>
            </a:r>
            <a:r>
              <a:rPr lang="ko-KR" altLang="en-US" sz="800" b="1" dirty="0">
                <a:latin typeface="+mn-ea"/>
                <a:ea typeface="+mn-ea"/>
              </a:rPr>
              <a:t>예약일 하루 전까지 미리 변경 바랍니다</a:t>
            </a:r>
            <a:r>
              <a:rPr lang="en-US" altLang="ko-KR" sz="800" b="1" dirty="0">
                <a:latin typeface="+mn-ea"/>
                <a:ea typeface="+mn-ea"/>
              </a:rPr>
              <a:t>.</a:t>
            </a:r>
            <a:endParaRPr lang="ko-KR" altLang="en-US" sz="800" dirty="0">
              <a:latin typeface="+mn-ea"/>
              <a:ea typeface="+mn-ea"/>
            </a:endParaRPr>
          </a:p>
          <a:p>
            <a:pPr algn="l" latinLnBrk="1"/>
            <a:r>
              <a:rPr lang="en-US" altLang="ko-KR" sz="800" b="1" dirty="0">
                <a:latin typeface="+mn-ea"/>
                <a:ea typeface="+mn-ea"/>
              </a:rPr>
              <a:t>※ </a:t>
            </a:r>
            <a:r>
              <a:rPr lang="ko-KR" altLang="en-US" sz="800" b="1" dirty="0">
                <a:latin typeface="+mn-ea"/>
                <a:ea typeface="+mn-ea"/>
              </a:rPr>
              <a:t>당일 예약변경 시 예약이 취소될 수 있습니다</a:t>
            </a:r>
            <a:r>
              <a:rPr lang="en-US" altLang="ko-KR" sz="800" b="1" dirty="0">
                <a:latin typeface="+mn-ea"/>
                <a:ea typeface="+mn-ea"/>
              </a:rPr>
              <a:t>.</a:t>
            </a:r>
            <a:endParaRPr lang="ko-KR" altLang="en-US" sz="800" dirty="0">
              <a:latin typeface="+mn-ea"/>
              <a:ea typeface="+mn-ea"/>
            </a:endParaRPr>
          </a:p>
          <a:p>
            <a:pPr algn="l" latinLnBrk="1"/>
            <a:r>
              <a:rPr lang="en-US" altLang="ko-KR" sz="800" b="1" dirty="0">
                <a:latin typeface="+mn-ea"/>
                <a:ea typeface="+mn-ea"/>
              </a:rPr>
              <a:t>5. </a:t>
            </a:r>
            <a:r>
              <a:rPr lang="ko-KR" altLang="en-US" sz="800" b="1" dirty="0">
                <a:latin typeface="+mn-ea"/>
                <a:ea typeface="+mn-ea"/>
              </a:rPr>
              <a:t>날씨 및 원내 사정에 따라 해설 내용 및 일정이 변경될 수 있습니다</a:t>
            </a:r>
            <a:r>
              <a:rPr lang="en-US" altLang="ko-KR" sz="800" b="1" dirty="0" smtClean="0">
                <a:latin typeface="+mn-ea"/>
                <a:ea typeface="+mn-ea"/>
              </a:rPr>
              <a:t>.</a:t>
            </a:r>
            <a:endParaRPr lang="ko-KR" altLang="en-US" sz="800" dirty="0">
              <a:latin typeface="+mn-ea"/>
              <a:ea typeface="+mn-ea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752" y="3645024"/>
            <a:ext cx="4104456" cy="2213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아래쪽 화살표 37"/>
          <p:cNvSpPr/>
          <p:nvPr/>
        </p:nvSpPr>
        <p:spPr>
          <a:xfrm>
            <a:off x="6927105" y="5495503"/>
            <a:ext cx="1338263" cy="885825"/>
          </a:xfrm>
          <a:prstGeom prst="downArrow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다음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페이지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이어서</a:t>
            </a:r>
          </a:p>
        </p:txBody>
      </p:sp>
    </p:spTree>
    <p:extLst>
      <p:ext uri="{BB962C8B-B14F-4D97-AF65-F5344CB8AC3E}">
        <p14:creationId xmlns:p14="http://schemas.microsoft.com/office/powerpoint/2010/main" val="213540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3467343" y="1299352"/>
            <a:ext cx="4149953" cy="433906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403036"/>
              </p:ext>
            </p:extLst>
          </p:nvPr>
        </p:nvGraphicFramePr>
        <p:xfrm>
          <a:off x="7714668" y="781383"/>
          <a:ext cx="2024950" cy="249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체험교육 소개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첨부된 아이콘은 예시입니다</a:t>
                      </a:r>
                      <a:r>
                        <a:rPr lang="en-US" altLang="ko-KR" sz="8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제목 위의 </a:t>
                      </a:r>
                      <a:r>
                        <a:rPr lang="en-US" altLang="ko-KR" sz="800" dirty="0" smtClean="0">
                          <a:latin typeface="+mn-ea"/>
                          <a:ea typeface="+mn-ea"/>
                        </a:rPr>
                        <a:t>[ ]</a:t>
                      </a:r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표시된 글자는 키워드 아이콘입니다</a:t>
                      </a:r>
                      <a:r>
                        <a:rPr lang="en-US" altLang="ko-KR" sz="80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3467344" y="1333148"/>
            <a:ext cx="4149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smtClean="0">
                <a:solidFill>
                  <a:srgbClr val="FF0000"/>
                </a:solidFill>
                <a:ea typeface="나눔고딕"/>
              </a:rPr>
              <a:t>-</a:t>
            </a:r>
            <a:r>
              <a:rPr lang="ko-KR" altLang="en-US" b="1" dirty="0" smtClean="0">
                <a:solidFill>
                  <a:srgbClr val="FF0000"/>
                </a:solidFill>
                <a:ea typeface="나눔고딕"/>
              </a:rPr>
              <a:t>나라사랑체험교육 소개</a:t>
            </a:r>
            <a:r>
              <a:rPr lang="ko-KR" altLang="en-US" dirty="0" smtClean="0">
                <a:ea typeface="나눔고딕"/>
              </a:rPr>
              <a:t>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해설</a:t>
            </a:r>
            <a:r>
              <a:rPr lang="en-US" altLang="ko-KR" dirty="0" smtClean="0">
                <a:ea typeface="나눔고딕"/>
              </a:rPr>
              <a:t>(</a:t>
            </a:r>
            <a:r>
              <a:rPr lang="ko-KR" altLang="en-US" dirty="0" smtClean="0">
                <a:ea typeface="나눔고딕"/>
              </a:rPr>
              <a:t>견학</a:t>
            </a:r>
            <a:r>
              <a:rPr lang="en-US" altLang="ko-KR" dirty="0" smtClean="0">
                <a:ea typeface="나눔고딕"/>
              </a:rPr>
              <a:t>)</a:t>
            </a:r>
            <a:r>
              <a:rPr lang="ko-KR" altLang="en-US" dirty="0" smtClean="0">
                <a:ea typeface="나눔고딕"/>
              </a:rPr>
              <a:t>프로그램      </a:t>
            </a:r>
            <a:r>
              <a:rPr lang="en-US" altLang="ko-KR" dirty="0" smtClean="0">
                <a:ea typeface="나눔고딕"/>
              </a:rPr>
              <a:t>-</a:t>
            </a:r>
            <a:r>
              <a:rPr lang="ko-KR" altLang="en-US" dirty="0" smtClean="0">
                <a:ea typeface="나눔고딕"/>
              </a:rPr>
              <a:t>휴가장병 프로그램</a:t>
            </a:r>
            <a:r>
              <a:rPr lang="ko-KR" altLang="en-US" b="1" dirty="0" smtClean="0">
                <a:solidFill>
                  <a:srgbClr val="FF0000"/>
                </a:solidFill>
                <a:ea typeface="나눔고딕"/>
              </a:rPr>
              <a:t>      </a:t>
            </a:r>
            <a:endParaRPr lang="en-US" altLang="ko-KR" b="1" dirty="0" smtClean="0">
              <a:solidFill>
                <a:srgbClr val="FF0000"/>
              </a:solidFill>
              <a:ea typeface="나눔고딕"/>
            </a:endParaRPr>
          </a:p>
          <a:p>
            <a:pPr algn="l"/>
            <a:r>
              <a:rPr lang="en-US" altLang="ko-KR" dirty="0" smtClean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나라사랑 보훈스쿨       </a:t>
            </a:r>
            <a:r>
              <a:rPr lang="en-US" altLang="ko-KR" dirty="0" smtClean="0">
                <a:ea typeface="나눔고딕"/>
              </a:rPr>
              <a:t>-</a:t>
            </a:r>
            <a:r>
              <a:rPr lang="ko-KR" altLang="en-US" dirty="0" smtClean="0">
                <a:ea typeface="나눔고딕"/>
              </a:rPr>
              <a:t>나라사랑 </a:t>
            </a:r>
            <a:r>
              <a:rPr lang="ko-KR" altLang="en-US" dirty="0" err="1" smtClean="0">
                <a:ea typeface="나눔고딕"/>
              </a:rPr>
              <a:t>체험소감문</a:t>
            </a:r>
            <a:r>
              <a:rPr lang="ko-KR" altLang="en-US" dirty="0" smtClean="0">
                <a:ea typeface="나눔고딕"/>
              </a:rPr>
              <a:t> </a:t>
            </a:r>
            <a:endParaRPr lang="ko-KR" altLang="en-US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나라사랑</a:t>
            </a:r>
            <a:endParaRPr lang="en-US" altLang="ko-KR" sz="1300" b="1" dirty="0" smtClean="0">
              <a:latin typeface="+mj-ea"/>
              <a:ea typeface="+mj-ea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체험교육소개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en-US" altLang="ko-KR" dirty="0"/>
              <a:t>https://</a:t>
            </a:r>
            <a:r>
              <a:rPr lang="en-US" altLang="ko-KR" dirty="0" smtClean="0"/>
              <a:t>www.dnc.go.kr/html/kr/part/part_020301.html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한글 </a:t>
            </a:r>
            <a:r>
              <a:rPr lang="ko-KR" altLang="en-US" dirty="0"/>
              <a:t>첨부파일 참조</a:t>
            </a:r>
            <a:endParaRPr lang="en-US" altLang="ko-KR" dirty="0"/>
          </a:p>
          <a:p>
            <a:r>
              <a:rPr lang="ko-KR" altLang="en-US" dirty="0"/>
              <a:t>★홈페이지 </a:t>
            </a:r>
            <a:r>
              <a:rPr lang="ko-KR" altLang="en-US" dirty="0" err="1"/>
              <a:t>변경안</a:t>
            </a:r>
            <a:r>
              <a:rPr lang="en-US" altLang="ko-KR" dirty="0"/>
              <a:t>_</a:t>
            </a:r>
            <a:r>
              <a:rPr lang="ko-KR" altLang="en-US" dirty="0"/>
              <a:t>체험교육</a:t>
            </a:r>
            <a:r>
              <a:rPr lang="en-US" altLang="ko-KR" dirty="0"/>
              <a:t>_</a:t>
            </a:r>
            <a:r>
              <a:rPr lang="ko-KR" altLang="en-US" dirty="0"/>
              <a:t>최종</a:t>
            </a:r>
            <a:r>
              <a:rPr lang="en-US" altLang="ko-KR" dirty="0"/>
              <a:t>.</a:t>
            </a:r>
            <a:r>
              <a:rPr lang="en-US" altLang="ko-KR" dirty="0" err="1"/>
              <a:t>hwp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5688862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5550185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2101316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체험교육 소개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02801" y="5805264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체험교육 소개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0 4 0 1 0 1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endParaRPr lang="ko-KR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·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행사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나라사랑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체험교육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0486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193298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소개</a:t>
            </a:r>
            <a:endParaRPr lang="en-US" altLang="ko-KR" sz="1100" b="1" dirty="0" smtClean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736" y="2305411"/>
            <a:ext cx="4176464" cy="2995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262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237355"/>
              </p:ext>
            </p:extLst>
          </p:nvPr>
        </p:nvGraphicFramePr>
        <p:xfrm>
          <a:off x="7714668" y="781383"/>
          <a:ext cx="2024950" cy="226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보훈찾기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해설</a:t>
            </a:r>
            <a:r>
              <a:rPr lang="en-US" altLang="ko-KR" sz="1300" b="1" dirty="0" smtClean="0">
                <a:latin typeface="+mj-ea"/>
                <a:ea typeface="+mj-ea"/>
              </a:rPr>
              <a:t>(</a:t>
            </a:r>
            <a:r>
              <a:rPr lang="ko-KR" altLang="en-US" sz="1300" b="1" dirty="0" smtClean="0">
                <a:latin typeface="+mj-ea"/>
                <a:ea typeface="+mj-ea"/>
              </a:rPr>
              <a:t>견학</a:t>
            </a:r>
            <a:r>
              <a:rPr lang="en-US" altLang="ko-KR" sz="1300" b="1" dirty="0" smtClean="0">
                <a:latin typeface="+mj-ea"/>
                <a:ea typeface="+mj-ea"/>
              </a:rPr>
              <a:t>)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프로그램</a:t>
            </a:r>
            <a:endParaRPr lang="en-US" altLang="ko-KR" sz="1300" b="1" dirty="0" smtClean="0"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https://</a:t>
            </a:r>
            <a:r>
              <a:rPr lang="en-US" altLang="ko-KR" dirty="0" smtClean="0"/>
              <a:t>www.dnc.go.kr/html/kr/part/part_020306.html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한글 </a:t>
            </a:r>
            <a:r>
              <a:rPr lang="ko-KR" altLang="en-US" dirty="0"/>
              <a:t>첨부파일 참조</a:t>
            </a:r>
            <a:endParaRPr lang="en-US" altLang="ko-KR" dirty="0"/>
          </a:p>
          <a:p>
            <a:r>
              <a:rPr lang="ko-KR" altLang="en-US" dirty="0"/>
              <a:t>★홈페이지 </a:t>
            </a:r>
            <a:r>
              <a:rPr lang="ko-KR" altLang="en-US" dirty="0" err="1"/>
              <a:t>변경안</a:t>
            </a:r>
            <a:r>
              <a:rPr lang="en-US" altLang="ko-KR" dirty="0"/>
              <a:t>_</a:t>
            </a:r>
            <a:r>
              <a:rPr lang="ko-KR" altLang="en-US" dirty="0"/>
              <a:t>체험교육</a:t>
            </a:r>
            <a:r>
              <a:rPr lang="en-US" altLang="ko-KR" dirty="0"/>
              <a:t>_</a:t>
            </a:r>
            <a:r>
              <a:rPr lang="ko-KR" altLang="en-US" dirty="0"/>
              <a:t>최종</a:t>
            </a:r>
            <a:r>
              <a:rPr lang="en-US" altLang="ko-KR" dirty="0"/>
              <a:t>.</a:t>
            </a:r>
            <a:r>
              <a:rPr lang="en-US" altLang="ko-KR" dirty="0" err="1"/>
              <a:t>hwp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2101316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현충원과 </a:t>
            </a:r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보훈찾기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0486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193298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현충원과 </a:t>
            </a:r>
            <a:r>
              <a:rPr lang="ko-KR" altLang="en-US" sz="1100" b="1" dirty="0" err="1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보훈찾기</a:t>
            </a:r>
            <a:endParaRPr lang="en-US" altLang="ko-KR" sz="1100" b="1" dirty="0" smtClean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1887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2276872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 키움이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44488" y="2977930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50390" y="2659772"/>
            <a:ext cx="1489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호국 배움이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66579" y="33948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72480" y="3068156"/>
            <a:ext cx="12462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현충원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한바퀴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 0 4 0 2 0 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현충원과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보훈찾기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·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행사 ＞ 해설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견학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현충원과 보훈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찾기 </a:t>
            </a:r>
            <a:endParaRPr lang="ko-KR" altLang="en-US" dirty="0"/>
          </a:p>
        </p:txBody>
      </p:sp>
      <p:cxnSp>
        <p:nvCxnSpPr>
          <p:cNvPr id="100" name="직선 연결선 99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66579" y="3808930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1" name="TextBox 100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72480" y="348227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smtClean="0">
                <a:latin typeface="돋움" panose="020B0600000101010101" pitchFamily="50" charset="-127"/>
                <a:ea typeface="돋움" panose="020B0600000101010101" pitchFamily="50" charset="-127"/>
              </a:rPr>
              <a:t>나라사랑 영상상영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3467343" y="1299352"/>
            <a:ext cx="4149953" cy="433906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3467344" y="1333148"/>
            <a:ext cx="4149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smtClean="0">
                <a:solidFill>
                  <a:srgbClr val="FF0000"/>
                </a:solidFill>
                <a:ea typeface="나눔고딕"/>
              </a:rPr>
              <a:t>-</a:t>
            </a:r>
            <a:r>
              <a:rPr lang="ko-KR" altLang="en-US" b="1" dirty="0" smtClean="0">
                <a:solidFill>
                  <a:srgbClr val="FF0000"/>
                </a:solidFill>
                <a:ea typeface="나눔고딕"/>
              </a:rPr>
              <a:t>나라사랑체험교육 소개</a:t>
            </a:r>
            <a:r>
              <a:rPr lang="ko-KR" altLang="en-US" dirty="0" smtClean="0">
                <a:ea typeface="나눔고딕"/>
              </a:rPr>
              <a:t>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해설</a:t>
            </a:r>
            <a:r>
              <a:rPr lang="en-US" altLang="ko-KR" dirty="0" smtClean="0">
                <a:ea typeface="나눔고딕"/>
              </a:rPr>
              <a:t>(</a:t>
            </a:r>
            <a:r>
              <a:rPr lang="ko-KR" altLang="en-US" dirty="0" smtClean="0">
                <a:ea typeface="나눔고딕"/>
              </a:rPr>
              <a:t>견학</a:t>
            </a:r>
            <a:r>
              <a:rPr lang="en-US" altLang="ko-KR" dirty="0" smtClean="0">
                <a:ea typeface="나눔고딕"/>
              </a:rPr>
              <a:t>)</a:t>
            </a:r>
            <a:r>
              <a:rPr lang="ko-KR" altLang="en-US" dirty="0" smtClean="0">
                <a:ea typeface="나눔고딕"/>
              </a:rPr>
              <a:t>프로그램      </a:t>
            </a:r>
            <a:r>
              <a:rPr lang="en-US" altLang="ko-KR" dirty="0" smtClean="0">
                <a:ea typeface="나눔고딕"/>
              </a:rPr>
              <a:t>-</a:t>
            </a:r>
            <a:r>
              <a:rPr lang="ko-KR" altLang="en-US" dirty="0" smtClean="0">
                <a:ea typeface="나눔고딕"/>
              </a:rPr>
              <a:t>휴가장병 프로그램</a:t>
            </a:r>
            <a:r>
              <a:rPr lang="ko-KR" altLang="en-US" b="1" dirty="0" smtClean="0">
                <a:solidFill>
                  <a:srgbClr val="FF0000"/>
                </a:solidFill>
                <a:ea typeface="나눔고딕"/>
              </a:rPr>
              <a:t>      </a:t>
            </a:r>
            <a:endParaRPr lang="en-US" altLang="ko-KR" b="1" dirty="0" smtClean="0">
              <a:solidFill>
                <a:srgbClr val="FF0000"/>
              </a:solidFill>
              <a:ea typeface="나눔고딕"/>
            </a:endParaRPr>
          </a:p>
          <a:p>
            <a:pPr algn="l"/>
            <a:r>
              <a:rPr lang="en-US" altLang="ko-KR" dirty="0" smtClean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나라사랑 보훈스쿨       </a:t>
            </a:r>
            <a:r>
              <a:rPr lang="en-US" altLang="ko-KR" dirty="0" smtClean="0">
                <a:ea typeface="나눔고딕"/>
              </a:rPr>
              <a:t>-</a:t>
            </a:r>
            <a:r>
              <a:rPr lang="ko-KR" altLang="en-US" dirty="0" smtClean="0">
                <a:ea typeface="나눔고딕"/>
              </a:rPr>
              <a:t>나라사랑 </a:t>
            </a:r>
            <a:r>
              <a:rPr lang="ko-KR" altLang="en-US" dirty="0" err="1" smtClean="0">
                <a:ea typeface="나눔고딕"/>
              </a:rPr>
              <a:t>체험소감문</a:t>
            </a:r>
            <a:r>
              <a:rPr lang="ko-KR" altLang="en-US" dirty="0" smtClean="0">
                <a:ea typeface="나눔고딕"/>
              </a:rPr>
              <a:t> </a:t>
            </a:r>
            <a:endParaRPr lang="ko-KR" altLang="en-US" dirty="0">
              <a:ea typeface="나눔고딕"/>
            </a:endParaRPr>
          </a:p>
        </p:txBody>
      </p:sp>
      <p:sp>
        <p:nvSpPr>
          <p:cNvPr id="108" name="순서도: 연결자 107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5688862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109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5550185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76736" y="2276872"/>
            <a:ext cx="39604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초등</a:t>
            </a:r>
            <a:r>
              <a:rPr lang="en-US" altLang="ko-KR" dirty="0"/>
              <a:t>] [</a:t>
            </a:r>
            <a:r>
              <a:rPr lang="ko-KR" altLang="en-US" dirty="0"/>
              <a:t>대형버스</a:t>
            </a:r>
            <a:r>
              <a:rPr lang="en-US" altLang="ko-KR" dirty="0"/>
              <a:t>] [</a:t>
            </a:r>
            <a:r>
              <a:rPr lang="ko-KR" altLang="en-US" dirty="0"/>
              <a:t>도보</a:t>
            </a:r>
            <a:r>
              <a:rPr lang="en-US" altLang="ko-KR" dirty="0"/>
              <a:t>] [</a:t>
            </a:r>
            <a:r>
              <a:rPr lang="ko-KR" altLang="en-US" dirty="0" err="1"/>
              <a:t>해설사</a:t>
            </a:r>
            <a:r>
              <a:rPr lang="en-US" altLang="ko-KR" dirty="0"/>
              <a:t>] [</a:t>
            </a:r>
            <a:r>
              <a:rPr lang="ko-KR" altLang="en-US" dirty="0" err="1"/>
              <a:t>활동지</a:t>
            </a:r>
            <a:r>
              <a:rPr lang="en-US" altLang="ko-KR" dirty="0"/>
              <a:t>]</a:t>
            </a:r>
            <a:endParaRPr lang="ko-KR" altLang="en-US" dirty="0"/>
          </a:p>
          <a:p>
            <a:r>
              <a:rPr lang="ko-KR" altLang="en-US" b="1" dirty="0"/>
              <a:t>현충원과 </a:t>
            </a:r>
            <a:r>
              <a:rPr lang="ko-KR" altLang="en-US" b="1" dirty="0" err="1"/>
              <a:t>보훈찾기</a:t>
            </a:r>
            <a:endParaRPr lang="ko-KR" altLang="en-US" dirty="0"/>
          </a:p>
          <a:p>
            <a:r>
              <a:rPr lang="ko-KR" altLang="en-US" dirty="0"/>
              <a:t>소요시간</a:t>
            </a:r>
            <a:r>
              <a:rPr lang="en-US" altLang="ko-KR" dirty="0"/>
              <a:t>: 40</a:t>
            </a:r>
            <a:r>
              <a:rPr lang="ko-KR" altLang="en-US" dirty="0"/>
              <a:t>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32599" y="2852936"/>
            <a:ext cx="4532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/>
              <a:t>보훈해설사의 해설과 함께 어린이 </a:t>
            </a:r>
            <a:r>
              <a:rPr lang="ko-KR" altLang="en-US" sz="800" dirty="0" err="1"/>
              <a:t>활동지를</a:t>
            </a:r>
            <a:r>
              <a:rPr lang="ko-KR" altLang="en-US" sz="800" dirty="0"/>
              <a:t> 직접 채워보며 </a:t>
            </a:r>
          </a:p>
          <a:p>
            <a:pPr algn="l"/>
            <a:r>
              <a:rPr lang="ko-KR" altLang="en-US" sz="800" dirty="0" err="1"/>
              <a:t>현충과</a:t>
            </a:r>
            <a:r>
              <a:rPr lang="ko-KR" altLang="en-US" sz="800" dirty="0"/>
              <a:t> 보훈의 의미를 배우고 느낄 수 있습니다</a:t>
            </a:r>
            <a:r>
              <a:rPr lang="en-US" altLang="ko-KR" sz="800" dirty="0"/>
              <a:t>.</a:t>
            </a:r>
            <a:endParaRPr lang="ko-KR" altLang="en-US" sz="800" dirty="0"/>
          </a:p>
          <a:p>
            <a:pPr algn="l" latinLnBrk="1"/>
            <a:r>
              <a:rPr lang="ko-KR" altLang="en-US" sz="800" dirty="0"/>
              <a:t>◆ 대상 </a:t>
            </a:r>
            <a:r>
              <a:rPr lang="en-US" altLang="ko-KR" sz="800" dirty="0"/>
              <a:t>: </a:t>
            </a:r>
            <a:r>
              <a:rPr lang="ko-KR" altLang="en-US" sz="800" dirty="0"/>
              <a:t>초등학생</a:t>
            </a:r>
            <a:r>
              <a:rPr lang="en-US" altLang="ko-KR" sz="800" dirty="0"/>
              <a:t>(</a:t>
            </a:r>
            <a:r>
              <a:rPr lang="ko-KR" altLang="en-US" sz="800" dirty="0"/>
              <a:t>전 학년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algn="l" latinLnBrk="1"/>
            <a:r>
              <a:rPr lang="ko-KR" altLang="en-US" sz="800" dirty="0"/>
              <a:t>◆ 이용가능 인원 </a:t>
            </a:r>
            <a:r>
              <a:rPr lang="en-US" altLang="ko-KR" sz="800" dirty="0"/>
              <a:t>: 15~44</a:t>
            </a:r>
            <a:r>
              <a:rPr lang="ko-KR" altLang="en-US" sz="800" dirty="0"/>
              <a:t>명</a:t>
            </a:r>
          </a:p>
          <a:p>
            <a:pPr algn="l" latinLnBrk="1"/>
            <a:r>
              <a:rPr lang="ko-KR" altLang="en-US" sz="800" dirty="0"/>
              <a:t>◆ 프로그램 진행순서</a:t>
            </a:r>
          </a:p>
          <a:p>
            <a:pPr algn="l" latinLnBrk="1"/>
            <a:r>
              <a:rPr lang="ko-KR" altLang="en-US" sz="800" dirty="0"/>
              <a:t>시작</a:t>
            </a:r>
            <a:r>
              <a:rPr lang="en-US" altLang="ko-KR" sz="800" dirty="0"/>
              <a:t>(</a:t>
            </a:r>
            <a:r>
              <a:rPr lang="ko-KR" altLang="en-US" sz="800" dirty="0" err="1"/>
              <a:t>보훈미래관</a:t>
            </a:r>
            <a:r>
              <a:rPr lang="en-US" altLang="ko-KR" sz="800" dirty="0"/>
              <a:t>) - </a:t>
            </a:r>
            <a:r>
              <a:rPr lang="ko-KR" altLang="en-US" sz="800" dirty="0"/>
              <a:t>선택 코스</a:t>
            </a:r>
            <a:r>
              <a:rPr lang="en-US" altLang="ko-KR" sz="800" dirty="0"/>
              <a:t>(</a:t>
            </a:r>
            <a:r>
              <a:rPr lang="ko-KR" altLang="en-US" sz="800" dirty="0"/>
              <a:t>묘역참배 및 해설</a:t>
            </a:r>
            <a:r>
              <a:rPr lang="en-US" altLang="ko-KR" sz="800" dirty="0"/>
              <a:t>) - </a:t>
            </a:r>
            <a:r>
              <a:rPr lang="ko-KR" altLang="en-US" sz="800" dirty="0"/>
              <a:t>전시 관람</a:t>
            </a:r>
            <a:r>
              <a:rPr lang="en-US" altLang="ko-KR" sz="800" dirty="0"/>
              <a:t>(</a:t>
            </a:r>
            <a:r>
              <a:rPr lang="ko-KR" altLang="en-US" sz="800" dirty="0" err="1"/>
              <a:t>보훈미래관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algn="l" latinLnBrk="1"/>
            <a:r>
              <a:rPr lang="ko-KR" altLang="en-US" sz="800" dirty="0"/>
              <a:t>* 영상관람을 원하는 경우</a:t>
            </a:r>
            <a:r>
              <a:rPr lang="en-US" altLang="ko-KR" sz="800" dirty="0"/>
              <a:t>, </a:t>
            </a:r>
            <a:r>
              <a:rPr lang="ko-KR" altLang="en-US" sz="800" dirty="0" err="1"/>
              <a:t>예약시</a:t>
            </a:r>
            <a:r>
              <a:rPr lang="ko-KR" altLang="en-US" sz="800" dirty="0"/>
              <a:t> 함께 신청해주세요</a:t>
            </a:r>
            <a:r>
              <a:rPr lang="en-US" altLang="ko-KR" sz="800" dirty="0"/>
              <a:t>.</a:t>
            </a:r>
            <a:endParaRPr lang="ko-KR" altLang="en-US" sz="800" dirty="0"/>
          </a:p>
          <a:p>
            <a:pPr algn="l" latinLnBrk="1"/>
            <a:r>
              <a:rPr lang="ko-KR" altLang="en-US" sz="800" dirty="0"/>
              <a:t>** 우천시 진행순서가 변동될 수 있습니다</a:t>
            </a:r>
            <a:r>
              <a:rPr lang="en-US" altLang="ko-KR" sz="800" dirty="0"/>
              <a:t>.</a:t>
            </a:r>
            <a:endParaRPr lang="ko-KR" altLang="en-US" sz="800" dirty="0"/>
          </a:p>
          <a:p>
            <a:pPr algn="l" latinLnBrk="1"/>
            <a:r>
              <a:rPr lang="ko-KR" altLang="en-US" sz="800" dirty="0"/>
              <a:t>◆ 코스 설명</a:t>
            </a:r>
            <a:r>
              <a:rPr lang="en-US" altLang="ko-KR" sz="800" dirty="0"/>
              <a:t>(</a:t>
            </a:r>
            <a:r>
              <a:rPr lang="ko-KR" altLang="en-US" sz="800" dirty="0" err="1"/>
              <a:t>택</a:t>
            </a:r>
            <a:r>
              <a:rPr lang="en-US" altLang="ko-KR" sz="800" dirty="0"/>
              <a:t>1)</a:t>
            </a:r>
            <a:endParaRPr lang="ko-KR" altLang="en-US" sz="800" dirty="0"/>
          </a:p>
          <a:p>
            <a:pPr algn="l" latinLnBrk="1"/>
            <a:r>
              <a:rPr lang="en-US" altLang="ko-KR" sz="800" dirty="0"/>
              <a:t>1) </a:t>
            </a:r>
            <a:r>
              <a:rPr lang="ko-KR" altLang="en-US" sz="800" dirty="0"/>
              <a:t>독립 코스</a:t>
            </a:r>
          </a:p>
          <a:p>
            <a:pPr algn="l" latinLnBrk="1"/>
            <a:r>
              <a:rPr lang="ko-KR" altLang="en-US" sz="800" dirty="0"/>
              <a:t>독립유공자 제</a:t>
            </a:r>
            <a:r>
              <a:rPr lang="en-US" altLang="ko-KR" sz="800" dirty="0"/>
              <a:t>3</a:t>
            </a:r>
            <a:r>
              <a:rPr lang="ko-KR" altLang="en-US" sz="800" dirty="0"/>
              <a:t>묘역</a:t>
            </a:r>
            <a:r>
              <a:rPr lang="en-US" altLang="ko-KR" sz="800" dirty="0"/>
              <a:t>(</a:t>
            </a:r>
            <a:r>
              <a:rPr lang="ko-KR" altLang="en-US" sz="800" dirty="0"/>
              <a:t>홍범도</a:t>
            </a:r>
            <a:r>
              <a:rPr lang="en-US" altLang="ko-KR" sz="800" dirty="0"/>
              <a:t>, </a:t>
            </a:r>
            <a:r>
              <a:rPr lang="ko-KR" altLang="en-US" sz="800" dirty="0"/>
              <a:t>이대위</a:t>
            </a:r>
            <a:r>
              <a:rPr lang="en-US" altLang="ko-KR" sz="800" dirty="0"/>
              <a:t>, </a:t>
            </a:r>
            <a:r>
              <a:rPr lang="ko-KR" altLang="en-US" sz="800" dirty="0"/>
              <a:t>신석우 등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algn="l" latinLnBrk="1"/>
            <a:r>
              <a:rPr lang="en-US" altLang="ko-KR" sz="800" dirty="0"/>
              <a:t>2) </a:t>
            </a:r>
            <a:r>
              <a:rPr lang="ko-KR" altLang="en-US" sz="800" dirty="0"/>
              <a:t>사회 코스</a:t>
            </a:r>
          </a:p>
          <a:p>
            <a:pPr algn="l" latinLnBrk="1"/>
            <a:r>
              <a:rPr lang="ko-KR" altLang="en-US" sz="800" dirty="0"/>
              <a:t>소방</a:t>
            </a:r>
            <a:r>
              <a:rPr lang="en-US" altLang="ko-KR" sz="800" dirty="0"/>
              <a:t>•</a:t>
            </a:r>
            <a:r>
              <a:rPr lang="ko-KR" altLang="en-US" sz="800" dirty="0"/>
              <a:t>순직공무원</a:t>
            </a:r>
            <a:r>
              <a:rPr lang="en-US" altLang="ko-KR" sz="800" dirty="0"/>
              <a:t>•</a:t>
            </a:r>
            <a:r>
              <a:rPr lang="ko-KR" altLang="en-US" sz="800" dirty="0"/>
              <a:t>의사상자 묘역</a:t>
            </a:r>
          </a:p>
          <a:p>
            <a:pPr algn="l" latinLnBrk="1"/>
            <a:r>
              <a:rPr lang="ko-KR" altLang="en-US" sz="800" dirty="0"/>
              <a:t>◆ 준비물 </a:t>
            </a:r>
            <a:r>
              <a:rPr lang="en-US" altLang="ko-KR" sz="800" dirty="0"/>
              <a:t>: </a:t>
            </a:r>
            <a:r>
              <a:rPr lang="ko-KR" altLang="en-US" sz="800" dirty="0"/>
              <a:t>연필</a:t>
            </a:r>
            <a:r>
              <a:rPr lang="en-US" altLang="ko-KR" sz="800" dirty="0"/>
              <a:t>, </a:t>
            </a:r>
            <a:r>
              <a:rPr lang="ko-KR" altLang="en-US" sz="800" dirty="0"/>
              <a:t>받침대</a:t>
            </a:r>
          </a:p>
          <a:p>
            <a:pPr algn="l" latinLnBrk="1"/>
            <a:r>
              <a:rPr lang="ko-KR" altLang="en-US" sz="800" dirty="0"/>
              <a:t>‘</a:t>
            </a:r>
            <a:r>
              <a:rPr lang="ko-KR" altLang="en-US" sz="800" dirty="0" err="1"/>
              <a:t>국립대전현충원에서</a:t>
            </a:r>
            <a:r>
              <a:rPr lang="ko-KR" altLang="en-US" sz="800" dirty="0"/>
              <a:t> 보훈 찾기’ </a:t>
            </a:r>
            <a:r>
              <a:rPr lang="ko-KR" altLang="en-US" sz="800" dirty="0" err="1"/>
              <a:t>활동지와</a:t>
            </a:r>
            <a:r>
              <a:rPr lang="ko-KR" altLang="en-US" sz="800" dirty="0"/>
              <a:t> 스티커 제공 </a:t>
            </a:r>
          </a:p>
        </p:txBody>
      </p:sp>
      <p:sp>
        <p:nvSpPr>
          <p:cNvPr id="40" name="아래쪽 화살표 39"/>
          <p:cNvSpPr/>
          <p:nvPr/>
        </p:nvSpPr>
        <p:spPr>
          <a:xfrm>
            <a:off x="6927105" y="5495503"/>
            <a:ext cx="1338263" cy="885825"/>
          </a:xfrm>
          <a:prstGeom prst="downArrow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다음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페이지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이어서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089" y="4902367"/>
            <a:ext cx="3429039" cy="104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5774809" y="5549170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현충원과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보훈찾기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724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314396"/>
              </p:ext>
            </p:extLst>
          </p:nvPr>
        </p:nvGraphicFramePr>
        <p:xfrm>
          <a:off x="7714668" y="781383"/>
          <a:ext cx="2024950" cy="226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보훈찾기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해설</a:t>
            </a:r>
            <a:r>
              <a:rPr lang="en-US" altLang="ko-KR" sz="1300" b="1" dirty="0" smtClean="0">
                <a:latin typeface="+mj-ea"/>
                <a:ea typeface="+mj-ea"/>
              </a:rPr>
              <a:t>(</a:t>
            </a:r>
            <a:r>
              <a:rPr lang="ko-KR" altLang="en-US" sz="1300" b="1" dirty="0" smtClean="0">
                <a:latin typeface="+mj-ea"/>
                <a:ea typeface="+mj-ea"/>
              </a:rPr>
              <a:t>견학</a:t>
            </a:r>
            <a:r>
              <a:rPr lang="en-US" altLang="ko-KR" sz="1300" b="1" dirty="0" smtClean="0">
                <a:latin typeface="+mj-ea"/>
                <a:ea typeface="+mj-ea"/>
              </a:rPr>
              <a:t>)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프로그램</a:t>
            </a:r>
            <a:endParaRPr lang="en-US" altLang="ko-KR" sz="1300" b="1" dirty="0" smtClean="0"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https://</a:t>
            </a:r>
            <a:r>
              <a:rPr lang="en-US" altLang="ko-KR" dirty="0" smtClean="0"/>
              <a:t>www.dnc.go.kr/html/kr/part/part_020306.html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한글 </a:t>
            </a:r>
            <a:r>
              <a:rPr lang="ko-KR" altLang="en-US" dirty="0"/>
              <a:t>첨부파일 참조</a:t>
            </a:r>
            <a:endParaRPr lang="en-US" altLang="ko-KR" dirty="0"/>
          </a:p>
          <a:p>
            <a:r>
              <a:rPr lang="ko-KR" altLang="en-US" dirty="0"/>
              <a:t>★홈페이지 </a:t>
            </a:r>
            <a:r>
              <a:rPr lang="ko-KR" altLang="en-US" dirty="0" err="1"/>
              <a:t>변경안</a:t>
            </a:r>
            <a:r>
              <a:rPr lang="en-US" altLang="ko-KR" dirty="0"/>
              <a:t>_</a:t>
            </a:r>
            <a:r>
              <a:rPr lang="ko-KR" altLang="en-US" dirty="0"/>
              <a:t>체험교육</a:t>
            </a:r>
            <a:r>
              <a:rPr lang="en-US" altLang="ko-KR" dirty="0"/>
              <a:t>_</a:t>
            </a:r>
            <a:r>
              <a:rPr lang="ko-KR" altLang="en-US" dirty="0"/>
              <a:t>최종</a:t>
            </a:r>
            <a:r>
              <a:rPr lang="en-US" altLang="ko-KR" dirty="0"/>
              <a:t>.</a:t>
            </a:r>
            <a:r>
              <a:rPr lang="en-US" altLang="ko-KR" dirty="0" err="1"/>
              <a:t>hwp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2101316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현충원과 </a:t>
            </a:r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보훈찾기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0486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193298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현충원과 </a:t>
            </a:r>
            <a:r>
              <a:rPr lang="ko-KR" altLang="en-US" sz="1100" b="1" dirty="0" err="1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보훈찾기</a:t>
            </a:r>
            <a:endParaRPr lang="en-US" altLang="ko-KR" sz="1100" b="1" dirty="0" smtClean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1887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2276872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 키움이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44488" y="2977930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50390" y="2659772"/>
            <a:ext cx="1489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호국 배움이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66579" y="33948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72480" y="3068156"/>
            <a:ext cx="12462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현충원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한바퀴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 0 4 0 2 0 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현충원과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보훈찾기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·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행사 ＞ 해설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견학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현충원과 보훈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찾기 </a:t>
            </a:r>
            <a:endParaRPr lang="ko-KR" altLang="en-US" dirty="0"/>
          </a:p>
        </p:txBody>
      </p:sp>
      <p:cxnSp>
        <p:nvCxnSpPr>
          <p:cNvPr id="100" name="직선 연결선 99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66579" y="3808930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1" name="TextBox 100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72480" y="348227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smtClean="0">
                <a:latin typeface="돋움" panose="020B0600000101010101" pitchFamily="50" charset="-127"/>
                <a:ea typeface="돋움" panose="020B0600000101010101" pitchFamily="50" charset="-127"/>
              </a:rPr>
              <a:t>나라사랑 영상상영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3467343" y="1299352"/>
            <a:ext cx="4149953" cy="433906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3467344" y="1333148"/>
            <a:ext cx="4149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smtClean="0">
                <a:solidFill>
                  <a:srgbClr val="FF0000"/>
                </a:solidFill>
                <a:ea typeface="나눔고딕"/>
              </a:rPr>
              <a:t>-</a:t>
            </a:r>
            <a:r>
              <a:rPr lang="ko-KR" altLang="en-US" b="1" dirty="0" smtClean="0">
                <a:solidFill>
                  <a:srgbClr val="FF0000"/>
                </a:solidFill>
                <a:ea typeface="나눔고딕"/>
              </a:rPr>
              <a:t>나라사랑체험교육 소개</a:t>
            </a:r>
            <a:r>
              <a:rPr lang="ko-KR" altLang="en-US" dirty="0" smtClean="0">
                <a:ea typeface="나눔고딕"/>
              </a:rPr>
              <a:t>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해설</a:t>
            </a:r>
            <a:r>
              <a:rPr lang="en-US" altLang="ko-KR" dirty="0" smtClean="0">
                <a:ea typeface="나눔고딕"/>
              </a:rPr>
              <a:t>(</a:t>
            </a:r>
            <a:r>
              <a:rPr lang="ko-KR" altLang="en-US" dirty="0" smtClean="0">
                <a:ea typeface="나눔고딕"/>
              </a:rPr>
              <a:t>견학</a:t>
            </a:r>
            <a:r>
              <a:rPr lang="en-US" altLang="ko-KR" dirty="0" smtClean="0">
                <a:ea typeface="나눔고딕"/>
              </a:rPr>
              <a:t>)</a:t>
            </a:r>
            <a:r>
              <a:rPr lang="ko-KR" altLang="en-US" dirty="0" smtClean="0">
                <a:ea typeface="나눔고딕"/>
              </a:rPr>
              <a:t>프로그램      </a:t>
            </a:r>
            <a:r>
              <a:rPr lang="en-US" altLang="ko-KR" dirty="0" smtClean="0">
                <a:ea typeface="나눔고딕"/>
              </a:rPr>
              <a:t>-</a:t>
            </a:r>
            <a:r>
              <a:rPr lang="ko-KR" altLang="en-US" dirty="0" smtClean="0">
                <a:ea typeface="나눔고딕"/>
              </a:rPr>
              <a:t>휴가장병 프로그램</a:t>
            </a:r>
            <a:r>
              <a:rPr lang="ko-KR" altLang="en-US" b="1" dirty="0" smtClean="0">
                <a:solidFill>
                  <a:srgbClr val="FF0000"/>
                </a:solidFill>
                <a:ea typeface="나눔고딕"/>
              </a:rPr>
              <a:t>      </a:t>
            </a:r>
            <a:endParaRPr lang="en-US" altLang="ko-KR" b="1" dirty="0" smtClean="0">
              <a:solidFill>
                <a:srgbClr val="FF0000"/>
              </a:solidFill>
              <a:ea typeface="나눔고딕"/>
            </a:endParaRPr>
          </a:p>
          <a:p>
            <a:pPr algn="l"/>
            <a:r>
              <a:rPr lang="en-US" altLang="ko-KR" dirty="0" smtClean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나라사랑 보훈스쿨       </a:t>
            </a:r>
            <a:r>
              <a:rPr lang="en-US" altLang="ko-KR" dirty="0" smtClean="0">
                <a:ea typeface="나눔고딕"/>
              </a:rPr>
              <a:t>-</a:t>
            </a:r>
            <a:r>
              <a:rPr lang="ko-KR" altLang="en-US" dirty="0" smtClean="0">
                <a:ea typeface="나눔고딕"/>
              </a:rPr>
              <a:t>나라사랑 </a:t>
            </a:r>
            <a:r>
              <a:rPr lang="ko-KR" altLang="en-US" dirty="0" err="1" smtClean="0">
                <a:ea typeface="나눔고딕"/>
              </a:rPr>
              <a:t>체험소감문</a:t>
            </a:r>
            <a:r>
              <a:rPr lang="ko-KR" altLang="en-US" dirty="0" smtClean="0">
                <a:ea typeface="나눔고딕"/>
              </a:rPr>
              <a:t> </a:t>
            </a:r>
            <a:endParaRPr lang="ko-KR" altLang="en-US" dirty="0">
              <a:ea typeface="나눔고딕"/>
            </a:endParaRPr>
          </a:p>
        </p:txBody>
      </p:sp>
      <p:sp>
        <p:nvSpPr>
          <p:cNvPr id="108" name="순서도: 연결자 107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5688862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109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5550185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32599" y="2708920"/>
            <a:ext cx="45327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800" dirty="0"/>
              <a:t>◆ 프로그램 신청 및 문의</a:t>
            </a:r>
          </a:p>
          <a:p>
            <a:pPr algn="l" latinLnBrk="1"/>
            <a:r>
              <a:rPr lang="ko-KR" altLang="en-US" sz="800" dirty="0"/>
              <a:t>전화상담 ☎ </a:t>
            </a:r>
            <a:r>
              <a:rPr lang="en-US" altLang="ko-KR" sz="800" dirty="0"/>
              <a:t>042-820-7079,7064 (</a:t>
            </a:r>
            <a:r>
              <a:rPr lang="ko-KR" altLang="en-US" sz="800" dirty="0"/>
              <a:t>당일 접수불가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algn="l" latinLnBrk="1"/>
            <a:r>
              <a:rPr lang="ko-KR" altLang="en-US" sz="800" dirty="0"/>
              <a:t>방문상담 </a:t>
            </a:r>
            <a:r>
              <a:rPr lang="ko-KR" altLang="en-US" sz="800" dirty="0" err="1"/>
              <a:t>국립대전현충원</a:t>
            </a:r>
            <a:r>
              <a:rPr lang="ko-KR" altLang="en-US" sz="800" dirty="0"/>
              <a:t> </a:t>
            </a:r>
            <a:r>
              <a:rPr lang="ko-KR" altLang="en-US" sz="800" dirty="0" err="1"/>
              <a:t>보훈미래관</a:t>
            </a:r>
            <a:endParaRPr lang="ko-KR" altLang="en-US" sz="800" dirty="0"/>
          </a:p>
          <a:p>
            <a:pPr algn="l" latinLnBrk="1"/>
            <a:r>
              <a:rPr lang="en-US" altLang="ko-KR" sz="800" b="1" dirty="0">
                <a:solidFill>
                  <a:srgbClr val="FF0000"/>
                </a:solidFill>
              </a:rPr>
              <a:t>※ </a:t>
            </a:r>
            <a:r>
              <a:rPr lang="ko-KR" altLang="en-US" sz="800" b="1" dirty="0" err="1">
                <a:solidFill>
                  <a:srgbClr val="FF0000"/>
                </a:solidFill>
              </a:rPr>
              <a:t>예약전</a:t>
            </a:r>
            <a:r>
              <a:rPr lang="ko-KR" altLang="en-US" sz="800" b="1" dirty="0">
                <a:solidFill>
                  <a:srgbClr val="FF0000"/>
                </a:solidFill>
              </a:rPr>
              <a:t> 체크사항</a:t>
            </a:r>
          </a:p>
          <a:p>
            <a:pPr algn="l" latinLnBrk="1"/>
            <a:r>
              <a:rPr lang="en-US" altLang="ko-KR" sz="800" dirty="0"/>
              <a:t>1. 15</a:t>
            </a:r>
            <a:r>
              <a:rPr lang="ko-KR" altLang="en-US" sz="800" dirty="0"/>
              <a:t>인 이상 </a:t>
            </a:r>
            <a:r>
              <a:rPr lang="en-US" altLang="ko-KR" sz="800" dirty="0"/>
              <a:t>~ 44</a:t>
            </a:r>
            <a:r>
              <a:rPr lang="ko-KR" altLang="en-US" sz="800" dirty="0"/>
              <a:t>인 이하의 단체만 예약 가능합니다</a:t>
            </a:r>
            <a:r>
              <a:rPr lang="en-US" altLang="ko-KR" sz="800" dirty="0"/>
              <a:t>.</a:t>
            </a:r>
            <a:endParaRPr lang="ko-KR" altLang="en-US" sz="800" dirty="0"/>
          </a:p>
          <a:p>
            <a:pPr algn="l" latinLnBrk="1"/>
            <a:r>
              <a:rPr lang="en-US" altLang="ko-KR" sz="800" dirty="0"/>
              <a:t>2. </a:t>
            </a:r>
            <a:r>
              <a:rPr lang="ko-KR" altLang="en-US" sz="800" dirty="0"/>
              <a:t>차량에 따라 신청할 수 있는 프로그램이 달라집니다</a:t>
            </a:r>
            <a:r>
              <a:rPr lang="en-US" altLang="ko-KR" sz="800" dirty="0"/>
              <a:t>. (</a:t>
            </a:r>
            <a:r>
              <a:rPr lang="ko-KR" altLang="en-US" sz="800" dirty="0"/>
              <a:t>차량기준은 중형버스 이상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algn="l" latinLnBrk="1"/>
            <a:r>
              <a:rPr lang="en-US" altLang="ko-KR" sz="800" dirty="0"/>
              <a:t>3. </a:t>
            </a:r>
            <a:r>
              <a:rPr lang="ko-KR" altLang="en-US" sz="800" dirty="0"/>
              <a:t>공휴일</a:t>
            </a:r>
            <a:r>
              <a:rPr lang="en-US" altLang="ko-KR" sz="800" dirty="0"/>
              <a:t>, </a:t>
            </a:r>
            <a:r>
              <a:rPr lang="ko-KR" altLang="en-US" sz="800" dirty="0"/>
              <a:t>주말에는 해설프로그램을 운영하지 않습니다</a:t>
            </a:r>
            <a:r>
              <a:rPr lang="en-US" altLang="ko-KR" sz="800" dirty="0"/>
              <a:t>. (</a:t>
            </a:r>
            <a:r>
              <a:rPr lang="ko-KR" altLang="en-US" sz="800" dirty="0"/>
              <a:t>자유관람은 가능합니다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algn="l" latinLnBrk="1"/>
            <a:r>
              <a:rPr lang="en-US" altLang="ko-KR" sz="800" dirty="0"/>
              <a:t>4. </a:t>
            </a:r>
            <a:r>
              <a:rPr lang="ko-KR" altLang="en-US" sz="800" dirty="0"/>
              <a:t>예약사항에 변동이 있는 경우</a:t>
            </a:r>
            <a:r>
              <a:rPr lang="en-US" altLang="ko-KR" sz="800" dirty="0"/>
              <a:t>(</a:t>
            </a:r>
            <a:r>
              <a:rPr lang="ko-KR" altLang="en-US" sz="800" dirty="0"/>
              <a:t>인원 및 시간</a:t>
            </a:r>
            <a:r>
              <a:rPr lang="en-US" altLang="ko-KR" sz="800" dirty="0"/>
              <a:t>) </a:t>
            </a:r>
            <a:r>
              <a:rPr lang="ko-KR" altLang="en-US" sz="800" dirty="0"/>
              <a:t>예약일 하루 전까지 미리 변경바랍니다</a:t>
            </a:r>
            <a:r>
              <a:rPr lang="en-US" altLang="ko-KR" sz="800" dirty="0"/>
              <a:t>.</a:t>
            </a:r>
            <a:endParaRPr lang="ko-KR" altLang="en-US" sz="800" dirty="0"/>
          </a:p>
          <a:p>
            <a:pPr algn="l" latinLnBrk="1"/>
            <a:r>
              <a:rPr lang="en-US" altLang="ko-KR" sz="800" dirty="0"/>
              <a:t>※ </a:t>
            </a:r>
            <a:r>
              <a:rPr lang="ko-KR" altLang="en-US" sz="800" dirty="0"/>
              <a:t>당일 예약변경 시 예약이 취소될 수 있습니다</a:t>
            </a:r>
            <a:r>
              <a:rPr lang="en-US" altLang="ko-KR" sz="800" dirty="0"/>
              <a:t>.</a:t>
            </a:r>
            <a:endParaRPr lang="ko-KR" altLang="en-US" sz="800" dirty="0"/>
          </a:p>
          <a:p>
            <a:pPr algn="l" latinLnBrk="1"/>
            <a:r>
              <a:rPr lang="en-US" altLang="ko-KR" sz="800" dirty="0"/>
              <a:t>5. </a:t>
            </a:r>
            <a:r>
              <a:rPr lang="ko-KR" altLang="en-US" sz="800" dirty="0"/>
              <a:t>날씨 및 원내 사정에 따라 해설 내용 및 일정이 변경될 수 있습니다</a:t>
            </a:r>
            <a:r>
              <a:rPr lang="en-US" altLang="ko-KR" sz="800" dirty="0"/>
              <a:t>.</a:t>
            </a:r>
            <a:endParaRPr lang="ko-KR" altLang="en-US" sz="800" dirty="0"/>
          </a:p>
          <a:p>
            <a:pPr algn="l"/>
            <a:endParaRPr lang="ko-KR" alt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5580877" y="5549170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현충원과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보훈찾기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98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1784648" y="1299353"/>
            <a:ext cx="587066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118677"/>
              </p:ext>
            </p:extLst>
          </p:nvPr>
        </p:nvGraphicFramePr>
        <p:xfrm>
          <a:off x="7714668" y="781383"/>
          <a:ext cx="2024950" cy="226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보훈 키움이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1911491" y="1333148"/>
            <a:ext cx="5842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참배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봉사활동      </a:t>
            </a:r>
            <a:r>
              <a:rPr lang="en-US" altLang="ko-KR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b="1" dirty="0" smtClean="0">
                <a:solidFill>
                  <a:srgbClr val="FF0000"/>
                </a:solidFill>
                <a:ea typeface="나눔고딕"/>
              </a:rPr>
              <a:t>나라사랑 체험교육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보훈동산</a:t>
            </a:r>
            <a:r>
              <a:rPr lang="en-US" altLang="ko-KR" dirty="0" smtClean="0">
                <a:ea typeface="나눔고딕"/>
              </a:rPr>
              <a:t>/</a:t>
            </a:r>
            <a:r>
              <a:rPr lang="ko-KR" altLang="en-US" dirty="0" smtClean="0">
                <a:ea typeface="나눔고딕"/>
              </a:rPr>
              <a:t>공연장 이용      </a:t>
            </a:r>
            <a:r>
              <a:rPr lang="en-US" altLang="ko-KR" dirty="0" smtClean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대화의 장      </a:t>
            </a:r>
            <a:r>
              <a:rPr lang="en-US" altLang="ko-KR" dirty="0" smtClean="0">
                <a:ea typeface="나눔고딕"/>
              </a:rPr>
              <a:t>-</a:t>
            </a:r>
            <a:r>
              <a:rPr lang="ko-KR" altLang="en-US" dirty="0" smtClean="0">
                <a:ea typeface="나눔고딕"/>
              </a:rPr>
              <a:t>민원질의 응답 </a:t>
            </a:r>
            <a:endParaRPr lang="ko-KR" altLang="en-US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https://</a:t>
            </a:r>
            <a:r>
              <a:rPr lang="en-US" altLang="ko-KR" dirty="0" smtClean="0"/>
              <a:t>www.dnc.go.kr/html/kr/part/part_020307.html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한글 </a:t>
            </a:r>
            <a:r>
              <a:rPr lang="ko-KR" altLang="en-US" dirty="0"/>
              <a:t>첨부파일 참조</a:t>
            </a:r>
            <a:endParaRPr lang="en-US" altLang="ko-KR" dirty="0"/>
          </a:p>
          <a:p>
            <a:r>
              <a:rPr lang="ko-KR" altLang="en-US" dirty="0"/>
              <a:t>★홈페이지 </a:t>
            </a:r>
            <a:r>
              <a:rPr lang="ko-KR" altLang="en-US" dirty="0" err="1"/>
              <a:t>변경안</a:t>
            </a:r>
            <a:r>
              <a:rPr lang="en-US" altLang="ko-KR" dirty="0"/>
              <a:t>_</a:t>
            </a:r>
            <a:r>
              <a:rPr lang="ko-KR" altLang="en-US" dirty="0"/>
              <a:t>체험교육</a:t>
            </a:r>
            <a:r>
              <a:rPr lang="en-US" altLang="ko-KR" dirty="0"/>
              <a:t>_</a:t>
            </a:r>
            <a:r>
              <a:rPr lang="ko-KR" altLang="en-US" dirty="0"/>
              <a:t>최종</a:t>
            </a:r>
            <a:r>
              <a:rPr lang="en-US" altLang="ko-KR" dirty="0"/>
              <a:t>.</a:t>
            </a:r>
            <a:r>
              <a:rPr lang="en-US" altLang="ko-KR" dirty="0" err="1"/>
              <a:t>hwp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2101316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 키움이 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580877" y="5549170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보훈 키움이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해설</a:t>
            </a:r>
            <a:r>
              <a:rPr lang="en-US" altLang="ko-KR" sz="1300" b="1" dirty="0" smtClean="0">
                <a:latin typeface="+mj-ea"/>
                <a:ea typeface="+mj-ea"/>
              </a:rPr>
              <a:t>(</a:t>
            </a:r>
            <a:r>
              <a:rPr lang="ko-KR" altLang="en-US" sz="1300" b="1" dirty="0" smtClean="0">
                <a:latin typeface="+mj-ea"/>
                <a:ea typeface="+mj-ea"/>
              </a:rPr>
              <a:t>견학</a:t>
            </a:r>
            <a:r>
              <a:rPr lang="en-US" altLang="ko-KR" sz="1300" b="1" dirty="0" smtClean="0">
                <a:latin typeface="+mj-ea"/>
                <a:ea typeface="+mj-ea"/>
              </a:rPr>
              <a:t>)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프로그램</a:t>
            </a:r>
            <a:endParaRPr lang="en-US" altLang="ko-KR" sz="1300" b="1" dirty="0" smtClean="0">
              <a:latin typeface="+mj-ea"/>
              <a:ea typeface="+mj-ea"/>
            </a:endParaRP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0486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1887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2276872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보훈 키움이 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44488" y="2977930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TextBox 106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50390" y="2659772"/>
            <a:ext cx="1489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호국 배움이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8" name="직선 연결선 107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66579" y="33948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9" name="TextBox 108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72480" y="3068156"/>
            <a:ext cx="12462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현충원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한바퀴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 0 4 0 2 0 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보훈키움이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·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행사 ＞ 해설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견학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보훈 키움이 </a:t>
            </a:r>
            <a:endParaRPr lang="ko-KR" altLang="en-US" dirty="0"/>
          </a:p>
        </p:txBody>
      </p:sp>
      <p:cxnSp>
        <p:nvCxnSpPr>
          <p:cNvPr id="113" name="직선 연결선 112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66579" y="3808930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4" name="TextBox 113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72480" y="348227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smtClean="0">
                <a:latin typeface="돋움" panose="020B0600000101010101" pitchFamily="50" charset="-127"/>
                <a:ea typeface="돋움" panose="020B0600000101010101" pitchFamily="50" charset="-127"/>
              </a:rPr>
              <a:t>나라사랑 영상상영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193298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현충원과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보훈찾기</a:t>
            </a:r>
            <a:endParaRPr lang="en-US" altLang="ko-KR" sz="1100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76736" y="2276872"/>
            <a:ext cx="396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중</a:t>
            </a:r>
            <a:r>
              <a:rPr lang="en-US" altLang="ko-KR" dirty="0"/>
              <a:t>/</a:t>
            </a:r>
            <a:r>
              <a:rPr lang="ko-KR" altLang="en-US" dirty="0"/>
              <a:t>고등</a:t>
            </a:r>
            <a:r>
              <a:rPr lang="en-US" altLang="ko-KR" dirty="0"/>
              <a:t>] [</a:t>
            </a:r>
            <a:r>
              <a:rPr lang="ko-KR" altLang="en-US" dirty="0"/>
              <a:t>대형버스</a:t>
            </a:r>
            <a:r>
              <a:rPr lang="en-US" altLang="ko-KR" dirty="0"/>
              <a:t>] [</a:t>
            </a:r>
            <a:r>
              <a:rPr lang="ko-KR" altLang="en-US" dirty="0"/>
              <a:t>도보</a:t>
            </a:r>
            <a:r>
              <a:rPr lang="en-US" altLang="ko-KR" dirty="0"/>
              <a:t>] [</a:t>
            </a:r>
            <a:r>
              <a:rPr lang="ko-KR" altLang="en-US" dirty="0" err="1"/>
              <a:t>해설사</a:t>
            </a:r>
            <a:r>
              <a:rPr lang="en-US" altLang="ko-KR" dirty="0"/>
              <a:t>]</a:t>
            </a:r>
            <a:endParaRPr lang="ko-KR" altLang="en-US" dirty="0"/>
          </a:p>
          <a:p>
            <a:r>
              <a:rPr lang="ko-KR" altLang="en-US" b="1" dirty="0" err="1"/>
              <a:t>보훈키움이</a:t>
            </a:r>
            <a:endParaRPr lang="ko-KR" altLang="en-US" dirty="0"/>
          </a:p>
          <a:p>
            <a:r>
              <a:rPr lang="ko-KR" altLang="en-US" dirty="0"/>
              <a:t>소요시간</a:t>
            </a:r>
            <a:r>
              <a:rPr lang="en-US" altLang="ko-KR" dirty="0"/>
              <a:t>: 40~60</a:t>
            </a:r>
            <a:r>
              <a:rPr lang="ko-KR" altLang="en-US" dirty="0"/>
              <a:t>분</a:t>
            </a:r>
          </a:p>
          <a:p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332599" y="3002176"/>
            <a:ext cx="453275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ko-KR" altLang="en-US" sz="600" dirty="0"/>
          </a:p>
          <a:p>
            <a:pPr algn="l"/>
            <a:r>
              <a:rPr lang="ko-KR" altLang="en-US" sz="600" dirty="0"/>
              <a:t>보훈해설사의 해설과 함께하는 묘역참배 프로그램으로</a:t>
            </a:r>
            <a:r>
              <a:rPr lang="en-US" altLang="ko-KR" sz="600" dirty="0"/>
              <a:t>, </a:t>
            </a:r>
            <a:r>
              <a:rPr lang="ko-KR" altLang="en-US" sz="600" dirty="0"/>
              <a:t>안장자의 다양한 이야기를 알고</a:t>
            </a:r>
            <a:r>
              <a:rPr lang="en-US" altLang="ko-KR" sz="600" dirty="0"/>
              <a:t>, </a:t>
            </a:r>
            <a:r>
              <a:rPr lang="ko-KR" altLang="en-US" sz="600" dirty="0" err="1"/>
              <a:t>국립대전현충원</a:t>
            </a:r>
            <a:r>
              <a:rPr lang="ko-KR" altLang="en-US" sz="600" dirty="0"/>
              <a:t> 곳곳에 담긴 나라사랑 정신을 되새겨 보훈의 마음을 키울 수 있습니다</a:t>
            </a:r>
            <a:r>
              <a:rPr lang="en-US" altLang="ko-KR" sz="600" dirty="0"/>
              <a:t>.</a:t>
            </a:r>
            <a:endParaRPr lang="ko-KR" altLang="en-US" sz="600" dirty="0"/>
          </a:p>
          <a:p>
            <a:pPr algn="l" latinLnBrk="1"/>
            <a:r>
              <a:rPr lang="ko-KR" altLang="en-US" sz="600" dirty="0"/>
              <a:t>◆ 대상 </a:t>
            </a:r>
            <a:r>
              <a:rPr lang="en-US" altLang="ko-KR" sz="600" dirty="0"/>
              <a:t>: </a:t>
            </a:r>
            <a:r>
              <a:rPr lang="ko-KR" altLang="en-US" sz="600" dirty="0"/>
              <a:t>중등 이상의 학생 및 성인</a:t>
            </a:r>
            <a:r>
              <a:rPr lang="en-US" altLang="ko-KR" sz="600" dirty="0"/>
              <a:t>(</a:t>
            </a:r>
            <a:r>
              <a:rPr lang="ko-KR" altLang="en-US" sz="600" dirty="0"/>
              <a:t>군인포함</a:t>
            </a:r>
            <a:r>
              <a:rPr lang="en-US" altLang="ko-KR" sz="600" dirty="0"/>
              <a:t>)</a:t>
            </a:r>
            <a:endParaRPr lang="ko-KR" altLang="en-US" sz="600" dirty="0"/>
          </a:p>
          <a:p>
            <a:pPr algn="l" latinLnBrk="1"/>
            <a:r>
              <a:rPr lang="ko-KR" altLang="en-US" sz="600" dirty="0"/>
              <a:t>◆ 이용가능 인원 </a:t>
            </a:r>
            <a:r>
              <a:rPr lang="en-US" altLang="ko-KR" sz="600" dirty="0"/>
              <a:t>: 15~44</a:t>
            </a:r>
            <a:r>
              <a:rPr lang="ko-KR" altLang="en-US" sz="600" dirty="0"/>
              <a:t>명</a:t>
            </a:r>
          </a:p>
          <a:p>
            <a:pPr algn="l" latinLnBrk="1"/>
            <a:r>
              <a:rPr lang="ko-KR" altLang="en-US" sz="600" dirty="0"/>
              <a:t>◆ 프로그램 진행순서</a:t>
            </a:r>
          </a:p>
          <a:p>
            <a:pPr algn="l" latinLnBrk="1"/>
            <a:r>
              <a:rPr lang="ko-KR" altLang="en-US" sz="600" dirty="0"/>
              <a:t>시작</a:t>
            </a:r>
            <a:r>
              <a:rPr lang="en-US" altLang="ko-KR" sz="600" dirty="0"/>
              <a:t>(</a:t>
            </a:r>
            <a:r>
              <a:rPr lang="ko-KR" altLang="en-US" sz="600" dirty="0" err="1"/>
              <a:t>보훈미래관</a:t>
            </a:r>
            <a:r>
              <a:rPr lang="en-US" altLang="ko-KR" sz="600" dirty="0"/>
              <a:t>) - </a:t>
            </a:r>
            <a:r>
              <a:rPr lang="ko-KR" altLang="en-US" sz="600" dirty="0"/>
              <a:t>선택 코스</a:t>
            </a:r>
            <a:r>
              <a:rPr lang="en-US" altLang="ko-KR" sz="600" dirty="0"/>
              <a:t>(</a:t>
            </a:r>
            <a:r>
              <a:rPr lang="ko-KR" altLang="en-US" sz="600" dirty="0"/>
              <a:t>묘역참배 및 해설</a:t>
            </a:r>
            <a:r>
              <a:rPr lang="en-US" altLang="ko-KR" sz="600" dirty="0"/>
              <a:t>) - </a:t>
            </a:r>
            <a:r>
              <a:rPr lang="ko-KR" altLang="en-US" sz="600" dirty="0"/>
              <a:t>전시 관람</a:t>
            </a:r>
            <a:r>
              <a:rPr lang="en-US" altLang="ko-KR" sz="600" dirty="0"/>
              <a:t>(</a:t>
            </a:r>
            <a:r>
              <a:rPr lang="ko-KR" altLang="en-US" sz="600" dirty="0" err="1"/>
              <a:t>보훈미래관</a:t>
            </a:r>
            <a:r>
              <a:rPr lang="en-US" altLang="ko-KR" sz="600" dirty="0"/>
              <a:t>)</a:t>
            </a:r>
            <a:endParaRPr lang="ko-KR" altLang="en-US" sz="600" dirty="0"/>
          </a:p>
          <a:p>
            <a:pPr algn="l" latinLnBrk="1"/>
            <a:r>
              <a:rPr lang="ko-KR" altLang="en-US" sz="600" dirty="0"/>
              <a:t>* 영상관람을 원하는 경우</a:t>
            </a:r>
            <a:r>
              <a:rPr lang="en-US" altLang="ko-KR" sz="600" dirty="0"/>
              <a:t>, </a:t>
            </a:r>
            <a:r>
              <a:rPr lang="ko-KR" altLang="en-US" sz="600" dirty="0" err="1"/>
              <a:t>예약시</a:t>
            </a:r>
            <a:r>
              <a:rPr lang="ko-KR" altLang="en-US" sz="600" dirty="0"/>
              <a:t> 함께 신청해주세요</a:t>
            </a:r>
            <a:r>
              <a:rPr lang="en-US" altLang="ko-KR" sz="600" dirty="0"/>
              <a:t>.</a:t>
            </a:r>
            <a:endParaRPr lang="ko-KR" altLang="en-US" sz="600" dirty="0"/>
          </a:p>
          <a:p>
            <a:pPr algn="l" latinLnBrk="1"/>
            <a:r>
              <a:rPr lang="ko-KR" altLang="en-US" sz="600" dirty="0"/>
              <a:t>** 우천시 진행순서가 변동될 수 있습니다</a:t>
            </a:r>
            <a:r>
              <a:rPr lang="en-US" altLang="ko-KR" sz="600" dirty="0"/>
              <a:t>.</a:t>
            </a:r>
            <a:endParaRPr lang="ko-KR" altLang="en-US" sz="600" dirty="0"/>
          </a:p>
          <a:p>
            <a:pPr algn="l" latinLnBrk="1"/>
            <a:r>
              <a:rPr lang="ko-KR" altLang="en-US" sz="600" dirty="0"/>
              <a:t>◆ 코스 설명</a:t>
            </a:r>
            <a:r>
              <a:rPr lang="en-US" altLang="ko-KR" sz="600" dirty="0"/>
              <a:t>(</a:t>
            </a:r>
            <a:r>
              <a:rPr lang="ko-KR" altLang="en-US" sz="600" dirty="0" err="1"/>
              <a:t>택</a:t>
            </a:r>
            <a:r>
              <a:rPr lang="en-US" altLang="ko-KR" sz="600" dirty="0"/>
              <a:t>1)</a:t>
            </a:r>
            <a:endParaRPr lang="ko-KR" altLang="en-US" sz="600" dirty="0"/>
          </a:p>
          <a:p>
            <a:pPr algn="l" latinLnBrk="1"/>
            <a:r>
              <a:rPr lang="en-US" altLang="ko-KR" sz="600" dirty="0"/>
              <a:t>1) </a:t>
            </a:r>
            <a:r>
              <a:rPr lang="ko-KR" altLang="en-US" sz="600" dirty="0"/>
              <a:t>독립 코스</a:t>
            </a:r>
          </a:p>
          <a:p>
            <a:pPr algn="l" latinLnBrk="1"/>
            <a:r>
              <a:rPr lang="ko-KR" altLang="en-US" sz="600" dirty="0"/>
              <a:t>독립유공자 제</a:t>
            </a:r>
            <a:r>
              <a:rPr lang="en-US" altLang="ko-KR" sz="600" dirty="0"/>
              <a:t>3</a:t>
            </a:r>
            <a:r>
              <a:rPr lang="ko-KR" altLang="en-US" sz="600" dirty="0"/>
              <a:t>묘역</a:t>
            </a:r>
            <a:r>
              <a:rPr lang="en-US" altLang="ko-KR" sz="600" dirty="0"/>
              <a:t>(</a:t>
            </a:r>
            <a:r>
              <a:rPr lang="ko-KR" altLang="en-US" sz="600" dirty="0"/>
              <a:t>홍범도</a:t>
            </a:r>
            <a:r>
              <a:rPr lang="en-US" altLang="ko-KR" sz="600" dirty="0"/>
              <a:t>, </a:t>
            </a:r>
            <a:r>
              <a:rPr lang="ko-KR" altLang="en-US" sz="600" dirty="0"/>
              <a:t>이대위</a:t>
            </a:r>
            <a:r>
              <a:rPr lang="en-US" altLang="ko-KR" sz="600" dirty="0"/>
              <a:t>, </a:t>
            </a:r>
            <a:r>
              <a:rPr lang="ko-KR" altLang="en-US" sz="600" dirty="0"/>
              <a:t>신석우 등</a:t>
            </a:r>
            <a:r>
              <a:rPr lang="en-US" altLang="ko-KR" sz="600" dirty="0"/>
              <a:t>)</a:t>
            </a:r>
            <a:endParaRPr lang="ko-KR" altLang="en-US" sz="600" dirty="0"/>
          </a:p>
          <a:p>
            <a:pPr algn="l" latinLnBrk="1"/>
            <a:r>
              <a:rPr lang="en-US" altLang="ko-KR" sz="600" dirty="0"/>
              <a:t>2) </a:t>
            </a:r>
            <a:r>
              <a:rPr lang="ko-KR" altLang="en-US" sz="600" dirty="0"/>
              <a:t>군인 코스</a:t>
            </a:r>
          </a:p>
          <a:p>
            <a:pPr algn="l" latinLnBrk="1"/>
            <a:r>
              <a:rPr lang="en-US" altLang="ko-KR" sz="600" dirty="0"/>
              <a:t>- </a:t>
            </a:r>
            <a:r>
              <a:rPr lang="ko-KR" altLang="en-US" sz="600" dirty="0"/>
              <a:t>육 군 </a:t>
            </a:r>
            <a:r>
              <a:rPr lang="en-US" altLang="ko-KR" sz="600" dirty="0"/>
              <a:t>: 6·25</a:t>
            </a:r>
            <a:r>
              <a:rPr lang="ko-KR" altLang="en-US" sz="600" dirty="0"/>
              <a:t>전사자 및 육군 </a:t>
            </a:r>
            <a:r>
              <a:rPr lang="ko-KR" altLang="en-US" sz="600" dirty="0" err="1"/>
              <a:t>순직자</a:t>
            </a:r>
            <a:r>
              <a:rPr lang="ko-KR" altLang="en-US" sz="600" dirty="0"/>
              <a:t> 등</a:t>
            </a:r>
          </a:p>
          <a:p>
            <a:pPr algn="l" latinLnBrk="1"/>
            <a:r>
              <a:rPr lang="en-US" altLang="ko-KR" sz="600" dirty="0"/>
              <a:t>- </a:t>
            </a:r>
            <a:r>
              <a:rPr lang="ko-KR" altLang="en-US" sz="600" dirty="0"/>
              <a:t>해 군 </a:t>
            </a:r>
            <a:r>
              <a:rPr lang="en-US" altLang="ko-KR" sz="600" dirty="0"/>
              <a:t>: </a:t>
            </a:r>
            <a:r>
              <a:rPr lang="ko-KR" altLang="en-US" sz="600" dirty="0"/>
              <a:t>서해수호 용사 등</a:t>
            </a:r>
          </a:p>
          <a:p>
            <a:pPr algn="l" latinLnBrk="1"/>
            <a:r>
              <a:rPr lang="en-US" altLang="ko-KR" sz="600" dirty="0"/>
              <a:t>- </a:t>
            </a:r>
            <a:r>
              <a:rPr lang="ko-KR" altLang="en-US" sz="600" dirty="0"/>
              <a:t>공 군 </a:t>
            </a:r>
            <a:r>
              <a:rPr lang="en-US" altLang="ko-KR" sz="600" dirty="0"/>
              <a:t>: </a:t>
            </a:r>
            <a:r>
              <a:rPr lang="ko-KR" altLang="en-US" sz="600" dirty="0"/>
              <a:t>공군 </a:t>
            </a:r>
            <a:r>
              <a:rPr lang="ko-KR" altLang="en-US" sz="600" dirty="0" err="1"/>
              <a:t>순직자</a:t>
            </a:r>
            <a:r>
              <a:rPr lang="ko-KR" altLang="en-US" sz="600" dirty="0"/>
              <a:t> 등</a:t>
            </a:r>
          </a:p>
          <a:p>
            <a:pPr algn="l" latinLnBrk="1"/>
            <a:r>
              <a:rPr lang="en-US" altLang="ko-KR" sz="600" dirty="0"/>
              <a:t>- </a:t>
            </a:r>
            <a:r>
              <a:rPr lang="ko-KR" altLang="en-US" sz="600" dirty="0"/>
              <a:t>해병대 </a:t>
            </a:r>
            <a:r>
              <a:rPr lang="en-US" altLang="ko-KR" sz="600" dirty="0"/>
              <a:t>: </a:t>
            </a:r>
            <a:r>
              <a:rPr lang="ko-KR" altLang="en-US" sz="600" dirty="0"/>
              <a:t>해병 </a:t>
            </a:r>
            <a:r>
              <a:rPr lang="ko-KR" altLang="en-US" sz="600" dirty="0" err="1"/>
              <a:t>순직자</a:t>
            </a:r>
            <a:r>
              <a:rPr lang="ko-KR" altLang="en-US" sz="600" dirty="0"/>
              <a:t> 등</a:t>
            </a:r>
          </a:p>
          <a:p>
            <a:pPr algn="l" latinLnBrk="1"/>
            <a:r>
              <a:rPr lang="en-US" altLang="ko-KR" sz="600" dirty="0"/>
              <a:t>- </a:t>
            </a:r>
            <a:r>
              <a:rPr lang="ko-KR" altLang="en-US" sz="600" dirty="0"/>
              <a:t>경 찰 </a:t>
            </a:r>
            <a:r>
              <a:rPr lang="en-US" altLang="ko-KR" sz="600" dirty="0"/>
              <a:t>: </a:t>
            </a:r>
            <a:r>
              <a:rPr lang="ko-KR" altLang="en-US" sz="600" dirty="0"/>
              <a:t>호국 경찰 등</a:t>
            </a:r>
          </a:p>
          <a:p>
            <a:pPr algn="l" latinLnBrk="1"/>
            <a:r>
              <a:rPr lang="en-US" altLang="ko-KR" sz="600" dirty="0"/>
              <a:t>3) </a:t>
            </a:r>
            <a:r>
              <a:rPr lang="ko-KR" altLang="en-US" sz="600" dirty="0"/>
              <a:t>사회 코스</a:t>
            </a:r>
          </a:p>
          <a:p>
            <a:pPr algn="l" latinLnBrk="1"/>
            <a:r>
              <a:rPr lang="ko-KR" altLang="en-US" sz="600" dirty="0"/>
              <a:t>소방</a:t>
            </a:r>
            <a:r>
              <a:rPr lang="en-US" altLang="ko-KR" sz="600" dirty="0"/>
              <a:t>•</a:t>
            </a:r>
            <a:r>
              <a:rPr lang="ko-KR" altLang="en-US" sz="600" dirty="0"/>
              <a:t>순직공무원</a:t>
            </a:r>
            <a:r>
              <a:rPr lang="en-US" altLang="ko-KR" sz="600" dirty="0"/>
              <a:t>•</a:t>
            </a:r>
            <a:r>
              <a:rPr lang="ko-KR" altLang="en-US" sz="600" dirty="0"/>
              <a:t>의사상자 등</a:t>
            </a:r>
          </a:p>
          <a:p>
            <a:pPr algn="l" latinLnBrk="1"/>
            <a:r>
              <a:rPr lang="ko-KR" altLang="en-US" sz="600" dirty="0"/>
              <a:t>◆ 프로그램 신청 및 문의</a:t>
            </a:r>
          </a:p>
          <a:p>
            <a:pPr algn="l" latinLnBrk="1"/>
            <a:r>
              <a:rPr lang="ko-KR" altLang="en-US" sz="600" dirty="0"/>
              <a:t>전화상담 ☎ </a:t>
            </a:r>
            <a:r>
              <a:rPr lang="en-US" altLang="ko-KR" sz="600" dirty="0"/>
              <a:t>042-820-7079,7064 (</a:t>
            </a:r>
            <a:r>
              <a:rPr lang="ko-KR" altLang="en-US" sz="600" dirty="0"/>
              <a:t>당일 접수불가</a:t>
            </a:r>
            <a:r>
              <a:rPr lang="en-US" altLang="ko-KR" sz="600" dirty="0"/>
              <a:t>)</a:t>
            </a:r>
            <a:endParaRPr lang="ko-KR" altLang="en-US" sz="600" dirty="0"/>
          </a:p>
          <a:p>
            <a:pPr algn="l" latinLnBrk="1"/>
            <a:r>
              <a:rPr lang="ko-KR" altLang="en-US" sz="600" dirty="0"/>
              <a:t>방문상담 </a:t>
            </a:r>
            <a:r>
              <a:rPr lang="ko-KR" altLang="en-US" sz="600" dirty="0" err="1"/>
              <a:t>국립대전현충원</a:t>
            </a:r>
            <a:r>
              <a:rPr lang="ko-KR" altLang="en-US" sz="600" dirty="0"/>
              <a:t> </a:t>
            </a:r>
            <a:r>
              <a:rPr lang="ko-KR" altLang="en-US" sz="600" dirty="0" err="1"/>
              <a:t>보훈미래관</a:t>
            </a:r>
            <a:endParaRPr lang="ko-KR" altLang="en-US" sz="600" dirty="0"/>
          </a:p>
          <a:p>
            <a:pPr algn="l" latinLnBrk="1"/>
            <a:r>
              <a:rPr lang="en-US" altLang="ko-KR" sz="600" b="1" dirty="0">
                <a:solidFill>
                  <a:srgbClr val="FF0000"/>
                </a:solidFill>
              </a:rPr>
              <a:t>※ </a:t>
            </a:r>
            <a:r>
              <a:rPr lang="ko-KR" altLang="en-US" sz="600" b="1" dirty="0" err="1">
                <a:solidFill>
                  <a:srgbClr val="FF0000"/>
                </a:solidFill>
              </a:rPr>
              <a:t>예약전</a:t>
            </a:r>
            <a:r>
              <a:rPr lang="ko-KR" altLang="en-US" sz="600" b="1" dirty="0">
                <a:solidFill>
                  <a:srgbClr val="FF0000"/>
                </a:solidFill>
              </a:rPr>
              <a:t> 체크사항</a:t>
            </a:r>
          </a:p>
          <a:p>
            <a:pPr algn="l" latinLnBrk="1"/>
            <a:r>
              <a:rPr lang="en-US" altLang="ko-KR" sz="600" dirty="0"/>
              <a:t>1. 15</a:t>
            </a:r>
            <a:r>
              <a:rPr lang="ko-KR" altLang="en-US" sz="600" dirty="0"/>
              <a:t>인 이상 </a:t>
            </a:r>
            <a:r>
              <a:rPr lang="en-US" altLang="ko-KR" sz="600" dirty="0"/>
              <a:t>~ 44</a:t>
            </a:r>
            <a:r>
              <a:rPr lang="ko-KR" altLang="en-US" sz="600" dirty="0"/>
              <a:t>인 이하의 단체만 예약 가능합니다</a:t>
            </a:r>
            <a:r>
              <a:rPr lang="en-US" altLang="ko-KR" sz="600" dirty="0"/>
              <a:t>.</a:t>
            </a:r>
            <a:endParaRPr lang="ko-KR" altLang="en-US" sz="600" dirty="0"/>
          </a:p>
          <a:p>
            <a:pPr algn="l" latinLnBrk="1"/>
            <a:r>
              <a:rPr lang="en-US" altLang="ko-KR" sz="600" dirty="0"/>
              <a:t>2. </a:t>
            </a:r>
            <a:r>
              <a:rPr lang="ko-KR" altLang="en-US" sz="600" dirty="0"/>
              <a:t>차량에 따라 신청할 수 있는 프로그램이 달라집니다</a:t>
            </a:r>
            <a:r>
              <a:rPr lang="en-US" altLang="ko-KR" sz="600" dirty="0"/>
              <a:t>. (</a:t>
            </a:r>
            <a:r>
              <a:rPr lang="ko-KR" altLang="en-US" sz="600" dirty="0"/>
              <a:t>차량기준은 중형버스 이상</a:t>
            </a:r>
            <a:r>
              <a:rPr lang="en-US" altLang="ko-KR" sz="600" dirty="0"/>
              <a:t>)</a:t>
            </a:r>
            <a:endParaRPr lang="ko-KR" altLang="en-US" sz="600" dirty="0"/>
          </a:p>
          <a:p>
            <a:pPr algn="l" latinLnBrk="1"/>
            <a:r>
              <a:rPr lang="en-US" altLang="ko-KR" sz="600" dirty="0"/>
              <a:t>3. </a:t>
            </a:r>
            <a:r>
              <a:rPr lang="ko-KR" altLang="en-US" sz="600" dirty="0"/>
              <a:t>공휴일</a:t>
            </a:r>
            <a:r>
              <a:rPr lang="en-US" altLang="ko-KR" sz="600" dirty="0"/>
              <a:t>, </a:t>
            </a:r>
            <a:r>
              <a:rPr lang="ko-KR" altLang="en-US" sz="600" dirty="0"/>
              <a:t>주말에는 해설프로그램을 운영하지 않습니다</a:t>
            </a:r>
            <a:r>
              <a:rPr lang="en-US" altLang="ko-KR" sz="600" dirty="0"/>
              <a:t>. (</a:t>
            </a:r>
            <a:r>
              <a:rPr lang="ko-KR" altLang="en-US" sz="600" dirty="0"/>
              <a:t>자유관람은 가능합니다</a:t>
            </a:r>
            <a:r>
              <a:rPr lang="en-US" altLang="ko-KR" sz="600" dirty="0"/>
              <a:t>)</a:t>
            </a:r>
            <a:endParaRPr lang="ko-KR" altLang="en-US" sz="600" dirty="0"/>
          </a:p>
          <a:p>
            <a:pPr algn="l" latinLnBrk="1"/>
            <a:r>
              <a:rPr lang="en-US" altLang="ko-KR" sz="600" dirty="0"/>
              <a:t>4. </a:t>
            </a:r>
            <a:r>
              <a:rPr lang="ko-KR" altLang="en-US" sz="600" dirty="0"/>
              <a:t>예약사항에 변동이 있는 경우</a:t>
            </a:r>
            <a:r>
              <a:rPr lang="en-US" altLang="ko-KR" sz="600" dirty="0"/>
              <a:t>(</a:t>
            </a:r>
            <a:r>
              <a:rPr lang="ko-KR" altLang="en-US" sz="600" dirty="0"/>
              <a:t>인원 및 시간</a:t>
            </a:r>
            <a:r>
              <a:rPr lang="en-US" altLang="ko-KR" sz="600" dirty="0"/>
              <a:t>) </a:t>
            </a:r>
            <a:r>
              <a:rPr lang="ko-KR" altLang="en-US" sz="600" dirty="0"/>
              <a:t>예약일 하루 전까지 미리 변경바랍니다</a:t>
            </a:r>
            <a:r>
              <a:rPr lang="en-US" altLang="ko-KR" sz="600" dirty="0"/>
              <a:t>.</a:t>
            </a:r>
            <a:endParaRPr lang="ko-KR" altLang="en-US" sz="600" dirty="0"/>
          </a:p>
          <a:p>
            <a:pPr algn="l" latinLnBrk="1"/>
            <a:r>
              <a:rPr lang="en-US" altLang="ko-KR" sz="600" dirty="0"/>
              <a:t>※ </a:t>
            </a:r>
            <a:r>
              <a:rPr lang="ko-KR" altLang="en-US" sz="600" dirty="0"/>
              <a:t>당일 예약변경 시 예약이 취소될 수 있습니다</a:t>
            </a:r>
            <a:r>
              <a:rPr lang="en-US" altLang="ko-KR" sz="600" dirty="0"/>
              <a:t>.</a:t>
            </a:r>
            <a:endParaRPr lang="ko-KR" altLang="en-US" sz="600" dirty="0"/>
          </a:p>
          <a:p>
            <a:pPr algn="l" latinLnBrk="1"/>
            <a:r>
              <a:rPr lang="en-US" altLang="ko-KR" sz="600" dirty="0"/>
              <a:t>5. </a:t>
            </a:r>
            <a:r>
              <a:rPr lang="ko-KR" altLang="en-US" sz="600" dirty="0"/>
              <a:t>날씨 및 원내 사정에 따라 해설 내용 및 일정이 변경될 수 있습니다</a:t>
            </a:r>
            <a:r>
              <a:rPr lang="en-US" altLang="ko-KR" sz="600" dirty="0"/>
              <a:t>.</a:t>
            </a:r>
            <a:endParaRPr lang="ko-KR" altLang="en-US" sz="600" dirty="0"/>
          </a:p>
          <a:p>
            <a:pPr algn="l"/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48334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1784648" y="1299353"/>
            <a:ext cx="587066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449483"/>
              </p:ext>
            </p:extLst>
          </p:nvPr>
        </p:nvGraphicFramePr>
        <p:xfrm>
          <a:off x="7714668" y="781383"/>
          <a:ext cx="2024950" cy="226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호국 배움이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1911491" y="1333148"/>
            <a:ext cx="5842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참배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봉사활동      </a:t>
            </a:r>
            <a:r>
              <a:rPr lang="en-US" altLang="ko-KR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b="1" dirty="0" smtClean="0">
                <a:solidFill>
                  <a:srgbClr val="FF0000"/>
                </a:solidFill>
                <a:ea typeface="나눔고딕"/>
              </a:rPr>
              <a:t>나라사랑 체험교육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보훈동산</a:t>
            </a:r>
            <a:r>
              <a:rPr lang="en-US" altLang="ko-KR" dirty="0" smtClean="0">
                <a:ea typeface="나눔고딕"/>
              </a:rPr>
              <a:t>/</a:t>
            </a:r>
            <a:r>
              <a:rPr lang="ko-KR" altLang="en-US" dirty="0" smtClean="0">
                <a:ea typeface="나눔고딕"/>
              </a:rPr>
              <a:t>공연장 이용      </a:t>
            </a:r>
            <a:r>
              <a:rPr lang="en-US" altLang="ko-KR" dirty="0" smtClean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대화의 장      </a:t>
            </a:r>
            <a:r>
              <a:rPr lang="en-US" altLang="ko-KR" dirty="0" smtClean="0">
                <a:ea typeface="나눔고딕"/>
              </a:rPr>
              <a:t>-</a:t>
            </a:r>
            <a:r>
              <a:rPr lang="ko-KR" altLang="en-US" dirty="0" smtClean="0">
                <a:ea typeface="나눔고딕"/>
              </a:rPr>
              <a:t>민원질의 응답 </a:t>
            </a:r>
            <a:endParaRPr lang="ko-KR" altLang="en-US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https://</a:t>
            </a:r>
            <a:r>
              <a:rPr lang="en-US" altLang="ko-KR" dirty="0" smtClean="0"/>
              <a:t>www.dnc.go.kr/html/kr/part/part_020308.html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한글 </a:t>
            </a:r>
            <a:r>
              <a:rPr lang="ko-KR" altLang="en-US" dirty="0"/>
              <a:t>첨부파일 참조</a:t>
            </a:r>
            <a:endParaRPr lang="en-US" altLang="ko-KR" dirty="0"/>
          </a:p>
          <a:p>
            <a:r>
              <a:rPr lang="ko-KR" altLang="en-US" dirty="0"/>
              <a:t>★홈페이지 </a:t>
            </a:r>
            <a:r>
              <a:rPr lang="ko-KR" altLang="en-US" dirty="0" err="1"/>
              <a:t>변경안</a:t>
            </a:r>
            <a:r>
              <a:rPr lang="en-US" altLang="ko-KR" dirty="0"/>
              <a:t>_</a:t>
            </a:r>
            <a:r>
              <a:rPr lang="ko-KR" altLang="en-US" dirty="0"/>
              <a:t>체험교육</a:t>
            </a:r>
            <a:r>
              <a:rPr lang="en-US" altLang="ko-KR" dirty="0"/>
              <a:t>_</a:t>
            </a:r>
            <a:r>
              <a:rPr lang="ko-KR" altLang="en-US" dirty="0"/>
              <a:t>최종</a:t>
            </a:r>
            <a:r>
              <a:rPr lang="en-US" altLang="ko-KR" dirty="0"/>
              <a:t>.</a:t>
            </a:r>
            <a:r>
              <a:rPr lang="en-US" altLang="ko-KR" dirty="0" err="1"/>
              <a:t>hwp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2101316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호국 배움이 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846817" y="5837202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호국 배움이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해설</a:t>
            </a:r>
            <a:r>
              <a:rPr lang="en-US" altLang="ko-KR" sz="1300" b="1" dirty="0" smtClean="0">
                <a:latin typeface="+mj-ea"/>
                <a:ea typeface="+mj-ea"/>
              </a:rPr>
              <a:t>(</a:t>
            </a:r>
            <a:r>
              <a:rPr lang="ko-KR" altLang="en-US" sz="1300" b="1" dirty="0" smtClean="0">
                <a:latin typeface="+mj-ea"/>
                <a:ea typeface="+mj-ea"/>
              </a:rPr>
              <a:t>견학</a:t>
            </a:r>
            <a:r>
              <a:rPr lang="en-US" altLang="ko-KR" sz="1300" b="1" dirty="0" smtClean="0">
                <a:latin typeface="+mj-ea"/>
                <a:ea typeface="+mj-ea"/>
              </a:rPr>
              <a:t>)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프로그램</a:t>
            </a:r>
            <a:endParaRPr lang="en-US" altLang="ko-KR" sz="1300" b="1" dirty="0" smtClean="0">
              <a:latin typeface="+mj-ea"/>
              <a:ea typeface="+mj-ea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0486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1887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2276872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 키움이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44488" y="2977930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50390" y="2659772"/>
            <a:ext cx="1489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호국 배움이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66579" y="33948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72480" y="3068156"/>
            <a:ext cx="12462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현충원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한바퀴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 0 4 0 2 0 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호국배움이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·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행사 ＞ 해설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견학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호국 배움이 </a:t>
            </a:r>
            <a:endParaRPr lang="ko-KR" altLang="en-US" dirty="0"/>
          </a:p>
        </p:txBody>
      </p:sp>
      <p:cxnSp>
        <p:nvCxnSpPr>
          <p:cNvPr id="83" name="직선 연결선 82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66579" y="3808930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72480" y="348227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smtClean="0">
                <a:latin typeface="돋움" panose="020B0600000101010101" pitchFamily="50" charset="-127"/>
                <a:ea typeface="돋움" panose="020B0600000101010101" pitchFamily="50" charset="-127"/>
              </a:rPr>
              <a:t>나라사랑 영상상영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193298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현충원과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보훈찾기</a:t>
            </a:r>
            <a:endParaRPr lang="en-US" altLang="ko-KR" sz="1100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576736" y="2276872"/>
            <a:ext cx="39604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 err="1"/>
              <a:t>전연령</a:t>
            </a:r>
            <a:r>
              <a:rPr lang="en-US" altLang="ko-KR" dirty="0"/>
              <a:t>] [</a:t>
            </a:r>
            <a:r>
              <a:rPr lang="ko-KR" altLang="en-US" dirty="0"/>
              <a:t>군인</a:t>
            </a:r>
            <a:r>
              <a:rPr lang="en-US" altLang="ko-KR" dirty="0"/>
              <a:t>] [</a:t>
            </a:r>
            <a:r>
              <a:rPr lang="ko-KR" altLang="en-US" dirty="0"/>
              <a:t>대형버스</a:t>
            </a:r>
            <a:r>
              <a:rPr lang="en-US" altLang="ko-KR" dirty="0"/>
              <a:t>] [</a:t>
            </a:r>
            <a:r>
              <a:rPr lang="ko-KR" altLang="en-US" dirty="0"/>
              <a:t>도보</a:t>
            </a:r>
            <a:r>
              <a:rPr lang="en-US" altLang="ko-KR" dirty="0"/>
              <a:t>] [</a:t>
            </a:r>
            <a:r>
              <a:rPr lang="ko-KR" altLang="en-US" dirty="0" err="1"/>
              <a:t>해설사</a:t>
            </a:r>
            <a:r>
              <a:rPr lang="en-US" altLang="ko-KR" dirty="0"/>
              <a:t>]</a:t>
            </a:r>
            <a:endParaRPr lang="ko-KR" altLang="en-US" dirty="0"/>
          </a:p>
          <a:p>
            <a:r>
              <a:rPr lang="ko-KR" altLang="en-US" b="1" dirty="0" err="1"/>
              <a:t>호국배움이</a:t>
            </a:r>
            <a:r>
              <a:rPr lang="ko-KR" altLang="en-US" b="1" dirty="0"/>
              <a:t> 투어버스</a:t>
            </a:r>
            <a:endParaRPr lang="ko-KR" altLang="en-US" dirty="0"/>
          </a:p>
          <a:p>
            <a:r>
              <a:rPr lang="ko-KR" altLang="en-US" dirty="0"/>
              <a:t>소요시간</a:t>
            </a:r>
            <a:r>
              <a:rPr lang="en-US" altLang="ko-KR" dirty="0"/>
              <a:t>: 60~120</a:t>
            </a:r>
            <a:r>
              <a:rPr lang="ko-KR" altLang="en-US" dirty="0" smtClean="0"/>
              <a:t>분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332599" y="3002176"/>
            <a:ext cx="453275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ko-KR" altLang="en-US" sz="800" dirty="0"/>
          </a:p>
          <a:p>
            <a:pPr algn="l"/>
            <a:r>
              <a:rPr lang="ko-KR" altLang="en-US" sz="800" dirty="0" err="1"/>
              <a:t>국립대전현충원에</a:t>
            </a:r>
            <a:r>
              <a:rPr lang="ko-KR" altLang="en-US" sz="800" dirty="0"/>
              <a:t> 마련된 </a:t>
            </a:r>
            <a:r>
              <a:rPr lang="ko-KR" altLang="en-US" sz="800" dirty="0" err="1"/>
              <a:t>배움이버스</a:t>
            </a:r>
            <a:r>
              <a:rPr lang="en-US" altLang="ko-KR" sz="800" dirty="0"/>
              <a:t>(45</a:t>
            </a:r>
            <a:r>
              <a:rPr lang="ko-KR" altLang="en-US" sz="800" dirty="0"/>
              <a:t>인승</a:t>
            </a:r>
            <a:r>
              <a:rPr lang="en-US" altLang="ko-KR" sz="800" dirty="0"/>
              <a:t>)</a:t>
            </a:r>
            <a:r>
              <a:rPr lang="ko-KR" altLang="en-US" sz="800" dirty="0"/>
              <a:t>를 </a:t>
            </a:r>
            <a:r>
              <a:rPr lang="ko-KR" altLang="en-US" sz="800" dirty="0" err="1"/>
              <a:t>해설사와</a:t>
            </a:r>
            <a:r>
              <a:rPr lang="ko-KR" altLang="en-US" sz="800" dirty="0"/>
              <a:t> 함께 타고 원내 주요 시설 및 묘역 등을 둘러보며</a:t>
            </a:r>
            <a:r>
              <a:rPr lang="en-US" altLang="ko-KR" sz="800" dirty="0"/>
              <a:t>, </a:t>
            </a:r>
            <a:r>
              <a:rPr lang="ko-KR" altLang="en-US" sz="800" dirty="0"/>
              <a:t>현충원의 아름다운 경관과 함께 나라사랑의 마음을 배울 수 있습니다</a:t>
            </a:r>
            <a:r>
              <a:rPr lang="en-US" altLang="ko-KR" sz="800" dirty="0"/>
              <a:t>.</a:t>
            </a:r>
            <a:endParaRPr lang="ko-KR" altLang="en-US" sz="800" dirty="0"/>
          </a:p>
          <a:p>
            <a:pPr algn="l" latinLnBrk="1"/>
            <a:r>
              <a:rPr lang="ko-KR" altLang="en-US" sz="800" dirty="0"/>
              <a:t>◆ 대상 </a:t>
            </a:r>
            <a:r>
              <a:rPr lang="en-US" altLang="ko-KR" sz="800" dirty="0"/>
              <a:t>: </a:t>
            </a:r>
            <a:r>
              <a:rPr lang="ko-KR" altLang="en-US" sz="800" dirty="0"/>
              <a:t>전 연령 </a:t>
            </a:r>
            <a:r>
              <a:rPr lang="en-US" altLang="ko-KR" sz="800" dirty="0"/>
              <a:t>(</a:t>
            </a:r>
            <a:r>
              <a:rPr lang="ko-KR" altLang="en-US" sz="800" dirty="0"/>
              <a:t>초등학생 이상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algn="l" latinLnBrk="1"/>
            <a:r>
              <a:rPr lang="ko-KR" altLang="en-US" sz="800" dirty="0"/>
              <a:t>◆ 이용가능 인원 </a:t>
            </a:r>
            <a:r>
              <a:rPr lang="en-US" altLang="ko-KR" sz="800" dirty="0"/>
              <a:t>: 15~44</a:t>
            </a:r>
            <a:r>
              <a:rPr lang="ko-KR" altLang="en-US" sz="800" dirty="0"/>
              <a:t>명</a:t>
            </a:r>
          </a:p>
          <a:p>
            <a:pPr algn="l" latinLnBrk="1"/>
            <a:r>
              <a:rPr lang="ko-KR" altLang="en-US" sz="800" dirty="0"/>
              <a:t>◆ 운영 횟수 </a:t>
            </a:r>
            <a:r>
              <a:rPr lang="en-US" altLang="ko-KR" sz="800" dirty="0"/>
              <a:t>: </a:t>
            </a:r>
            <a:r>
              <a:rPr lang="ko-KR" altLang="en-US" sz="800" dirty="0"/>
              <a:t>오전</a:t>
            </a:r>
            <a:r>
              <a:rPr lang="en-US" altLang="ko-KR" sz="800" dirty="0"/>
              <a:t>/</a:t>
            </a:r>
            <a:r>
              <a:rPr lang="ko-KR" altLang="en-US" sz="800" dirty="0"/>
              <a:t>오후 각 </a:t>
            </a:r>
            <a:r>
              <a:rPr lang="en-US" altLang="ko-KR" sz="800" dirty="0"/>
              <a:t>1</a:t>
            </a:r>
            <a:r>
              <a:rPr lang="ko-KR" altLang="en-US" sz="800" dirty="0"/>
              <a:t>회씩 일일 </a:t>
            </a:r>
            <a:r>
              <a:rPr lang="en-US" altLang="ko-KR" sz="800" dirty="0"/>
              <a:t>2</a:t>
            </a:r>
            <a:r>
              <a:rPr lang="ko-KR" altLang="en-US" sz="800" dirty="0"/>
              <a:t>회</a:t>
            </a:r>
          </a:p>
          <a:p>
            <a:pPr algn="l" latinLnBrk="1"/>
            <a:r>
              <a:rPr lang="ko-KR" altLang="en-US" sz="800" dirty="0"/>
              <a:t>◆ 프로그램 진행순서</a:t>
            </a:r>
          </a:p>
          <a:p>
            <a:pPr algn="l" latinLnBrk="1"/>
            <a:r>
              <a:rPr lang="ko-KR" altLang="en-US" sz="800" dirty="0"/>
              <a:t>시작</a:t>
            </a:r>
            <a:r>
              <a:rPr lang="en-US" altLang="ko-KR" sz="800" dirty="0"/>
              <a:t>(</a:t>
            </a:r>
            <a:r>
              <a:rPr lang="ko-KR" altLang="en-US" sz="800" dirty="0"/>
              <a:t>민원안내실</a:t>
            </a:r>
            <a:r>
              <a:rPr lang="en-US" altLang="ko-KR" sz="800" dirty="0"/>
              <a:t>/</a:t>
            </a:r>
            <a:r>
              <a:rPr lang="ko-KR" altLang="en-US" sz="800" dirty="0"/>
              <a:t>현충탑</a:t>
            </a:r>
            <a:r>
              <a:rPr lang="en-US" altLang="ko-KR" sz="800" dirty="0"/>
              <a:t>) - </a:t>
            </a:r>
            <a:r>
              <a:rPr lang="ko-KR" altLang="en-US" sz="800" dirty="0"/>
              <a:t>선택 코스</a:t>
            </a:r>
            <a:r>
              <a:rPr lang="en-US" altLang="ko-KR" sz="800" dirty="0"/>
              <a:t>(</a:t>
            </a:r>
            <a:r>
              <a:rPr lang="ko-KR" altLang="en-US" sz="800" dirty="0"/>
              <a:t>묘역참배 및 해설</a:t>
            </a:r>
            <a:r>
              <a:rPr lang="en-US" altLang="ko-KR" sz="800" dirty="0"/>
              <a:t>) - </a:t>
            </a:r>
            <a:r>
              <a:rPr lang="ko-KR" altLang="en-US" sz="800" dirty="0"/>
              <a:t>전시 관람</a:t>
            </a:r>
            <a:r>
              <a:rPr lang="en-US" altLang="ko-KR" sz="800" dirty="0"/>
              <a:t>(</a:t>
            </a:r>
            <a:r>
              <a:rPr lang="ko-KR" altLang="en-US" sz="800" dirty="0" err="1"/>
              <a:t>보훈미래관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algn="l" latinLnBrk="1"/>
            <a:r>
              <a:rPr lang="ko-KR" altLang="en-US" sz="800" dirty="0"/>
              <a:t>* 영상관람을 원하는 경우</a:t>
            </a:r>
            <a:r>
              <a:rPr lang="en-US" altLang="ko-KR" sz="800" dirty="0"/>
              <a:t>, </a:t>
            </a:r>
            <a:r>
              <a:rPr lang="ko-KR" altLang="en-US" sz="800" dirty="0" err="1"/>
              <a:t>예약시</a:t>
            </a:r>
            <a:r>
              <a:rPr lang="ko-KR" altLang="en-US" sz="800" dirty="0"/>
              <a:t> 사전에 신청해주세요</a:t>
            </a:r>
          </a:p>
          <a:p>
            <a:pPr algn="l" latinLnBrk="1"/>
            <a:r>
              <a:rPr lang="ko-KR" altLang="en-US" sz="800" dirty="0"/>
              <a:t>** 우천시 진행순서가 변동될 수 있습니다</a:t>
            </a:r>
            <a:r>
              <a:rPr lang="en-US" altLang="ko-KR" sz="800" dirty="0"/>
              <a:t>.</a:t>
            </a:r>
            <a:endParaRPr lang="ko-KR" altLang="en-US" sz="800" dirty="0"/>
          </a:p>
          <a:p>
            <a:pPr algn="l" latinLnBrk="1"/>
            <a:r>
              <a:rPr lang="ko-KR" altLang="en-US" sz="800" dirty="0"/>
              <a:t>◆ 코스 설명</a:t>
            </a:r>
            <a:r>
              <a:rPr lang="en-US" altLang="ko-KR" sz="800" dirty="0"/>
              <a:t>(</a:t>
            </a:r>
            <a:r>
              <a:rPr lang="ko-KR" altLang="en-US" sz="800" dirty="0" err="1"/>
              <a:t>택</a:t>
            </a:r>
            <a:r>
              <a:rPr lang="en-US" altLang="ko-KR" sz="800" dirty="0"/>
              <a:t>1) : </a:t>
            </a:r>
            <a:r>
              <a:rPr lang="ko-KR" altLang="en-US" sz="800" dirty="0"/>
              <a:t>단일 코스 </a:t>
            </a:r>
            <a:r>
              <a:rPr lang="en-US" altLang="ko-KR" sz="800" dirty="0"/>
              <a:t>(</a:t>
            </a:r>
            <a:r>
              <a:rPr lang="ko-KR" altLang="en-US" sz="800" dirty="0"/>
              <a:t>약 </a:t>
            </a:r>
            <a:r>
              <a:rPr lang="en-US" altLang="ko-KR" sz="800" dirty="0"/>
              <a:t>8km, 60~90</a:t>
            </a:r>
            <a:r>
              <a:rPr lang="ko-KR" altLang="en-US" sz="800" dirty="0"/>
              <a:t>분 소요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algn="l" latinLnBrk="1"/>
            <a:r>
              <a:rPr lang="ko-KR" altLang="en-US" sz="800" dirty="0"/>
              <a:t>◎ </a:t>
            </a:r>
            <a:r>
              <a:rPr lang="en-US" altLang="ko-KR" sz="800" dirty="0"/>
              <a:t>1</a:t>
            </a:r>
            <a:r>
              <a:rPr lang="ko-KR" altLang="en-US" sz="800" dirty="0"/>
              <a:t>코스 </a:t>
            </a:r>
            <a:r>
              <a:rPr lang="en-US" altLang="ko-KR" sz="800" dirty="0"/>
              <a:t>(1</a:t>
            </a:r>
            <a:r>
              <a:rPr lang="ko-KR" altLang="en-US" sz="800" dirty="0"/>
              <a:t>시간</a:t>
            </a:r>
            <a:r>
              <a:rPr lang="en-US" altLang="ko-KR" sz="800" dirty="0"/>
              <a:t>) : </a:t>
            </a:r>
            <a:r>
              <a:rPr lang="ko-KR" altLang="en-US" sz="800" dirty="0"/>
              <a:t>이동시간 포함</a:t>
            </a:r>
          </a:p>
          <a:p>
            <a:pPr algn="l" latinLnBrk="1"/>
            <a:r>
              <a:rPr lang="ko-KR" altLang="en-US" sz="800" dirty="0"/>
              <a:t>민원안내실</a:t>
            </a:r>
            <a:r>
              <a:rPr lang="en-US" altLang="ko-KR" sz="800" dirty="0"/>
              <a:t>/</a:t>
            </a:r>
            <a:r>
              <a:rPr lang="ko-KR" altLang="en-US" sz="800" dirty="0"/>
              <a:t>현충탑</a:t>
            </a:r>
            <a:r>
              <a:rPr lang="en-US" altLang="ko-KR" sz="800" dirty="0"/>
              <a:t>(</a:t>
            </a:r>
            <a:r>
              <a:rPr lang="ko-KR" altLang="en-US" sz="800" dirty="0"/>
              <a:t>참배 후</a:t>
            </a:r>
            <a:r>
              <a:rPr lang="en-US" altLang="ko-KR" sz="800" dirty="0"/>
              <a:t>) - </a:t>
            </a:r>
            <a:r>
              <a:rPr lang="ko-KR" altLang="en-US" sz="800" dirty="0"/>
              <a:t>경찰관묘역 </a:t>
            </a:r>
            <a:r>
              <a:rPr lang="en-US" altLang="ko-KR" sz="800" dirty="0"/>
              <a:t>- </a:t>
            </a:r>
            <a:r>
              <a:rPr lang="ko-KR" altLang="en-US" sz="800" dirty="0"/>
              <a:t>독립</a:t>
            </a:r>
            <a:r>
              <a:rPr lang="en-US" altLang="ko-KR" sz="800" dirty="0"/>
              <a:t>3(</a:t>
            </a:r>
            <a:r>
              <a:rPr lang="ko-KR" altLang="en-US" sz="800" dirty="0" err="1"/>
              <a:t>홍범도묘역하차</a:t>
            </a:r>
            <a:r>
              <a:rPr lang="en-US" altLang="ko-KR" sz="800" dirty="0"/>
              <a:t>,7</a:t>
            </a:r>
            <a:r>
              <a:rPr lang="ko-KR" altLang="en-US" sz="800" dirty="0"/>
              <a:t>분</a:t>
            </a:r>
            <a:r>
              <a:rPr lang="en-US" altLang="ko-KR" sz="800" dirty="0"/>
              <a:t>) - </a:t>
            </a:r>
            <a:r>
              <a:rPr lang="ko-KR" altLang="en-US" sz="800" dirty="0"/>
              <a:t>장병</a:t>
            </a:r>
            <a:r>
              <a:rPr lang="en-US" altLang="ko-KR" sz="800" dirty="0"/>
              <a:t>4(</a:t>
            </a:r>
            <a:r>
              <a:rPr lang="ko-KR" altLang="en-US" sz="800" dirty="0"/>
              <a:t>제</a:t>
            </a:r>
            <a:r>
              <a:rPr lang="en-US" altLang="ko-KR" sz="800" dirty="0"/>
              <a:t>2</a:t>
            </a:r>
            <a:r>
              <a:rPr lang="ko-KR" altLang="en-US" sz="800" dirty="0" err="1"/>
              <a:t>연평해전묘역하차</a:t>
            </a:r>
            <a:r>
              <a:rPr lang="en-US" altLang="ko-KR" sz="800" dirty="0"/>
              <a:t>,7</a:t>
            </a:r>
            <a:r>
              <a:rPr lang="ko-KR" altLang="en-US" sz="800" dirty="0"/>
              <a:t>분</a:t>
            </a:r>
            <a:r>
              <a:rPr lang="en-US" altLang="ko-KR" sz="800" dirty="0"/>
              <a:t>) - </a:t>
            </a:r>
            <a:r>
              <a:rPr lang="ko-KR" altLang="en-US" sz="800" dirty="0"/>
              <a:t>장병</a:t>
            </a:r>
            <a:r>
              <a:rPr lang="en-US" altLang="ko-KR" sz="800" dirty="0"/>
              <a:t>3(</a:t>
            </a:r>
            <a:r>
              <a:rPr lang="ko-KR" altLang="en-US" sz="800" dirty="0" err="1"/>
              <a:t>천안함</a:t>
            </a:r>
            <a:r>
              <a:rPr lang="en-US" altLang="ko-KR" sz="800" dirty="0"/>
              <a:t>46</a:t>
            </a:r>
            <a:r>
              <a:rPr lang="ko-KR" altLang="en-US" sz="800" dirty="0"/>
              <a:t>용사 묘역하차</a:t>
            </a:r>
            <a:r>
              <a:rPr lang="en-US" altLang="ko-KR" sz="800" dirty="0"/>
              <a:t>,7</a:t>
            </a:r>
            <a:r>
              <a:rPr lang="ko-KR" altLang="en-US" sz="800" dirty="0"/>
              <a:t>분</a:t>
            </a:r>
            <a:r>
              <a:rPr lang="en-US" altLang="ko-KR" sz="800" dirty="0"/>
              <a:t>) - </a:t>
            </a:r>
            <a:r>
              <a:rPr lang="ko-KR" altLang="en-US" sz="800" dirty="0"/>
              <a:t>호국철도기념관</a:t>
            </a:r>
            <a:r>
              <a:rPr lang="en-US" altLang="ko-KR" sz="800" dirty="0"/>
              <a:t>(10</a:t>
            </a:r>
            <a:r>
              <a:rPr lang="ko-KR" altLang="en-US" sz="800" dirty="0"/>
              <a:t>분</a:t>
            </a:r>
            <a:r>
              <a:rPr lang="en-US" altLang="ko-KR" sz="800" dirty="0"/>
              <a:t>) - </a:t>
            </a:r>
            <a:r>
              <a:rPr lang="ko-KR" altLang="en-US" sz="800" dirty="0" err="1"/>
              <a:t>보훈미래관</a:t>
            </a:r>
            <a:r>
              <a:rPr lang="en-US" altLang="ko-KR" sz="800" dirty="0"/>
              <a:t>(15</a:t>
            </a:r>
            <a:r>
              <a:rPr lang="ko-KR" altLang="en-US" sz="800" dirty="0"/>
              <a:t>분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algn="l" latinLnBrk="1"/>
            <a:r>
              <a:rPr lang="ko-KR" altLang="en-US" sz="800" dirty="0"/>
              <a:t>◎ </a:t>
            </a:r>
            <a:r>
              <a:rPr lang="en-US" altLang="ko-KR" sz="800" dirty="0"/>
              <a:t>2</a:t>
            </a:r>
            <a:r>
              <a:rPr lang="ko-KR" altLang="en-US" sz="800" dirty="0"/>
              <a:t>코스 </a:t>
            </a:r>
            <a:r>
              <a:rPr lang="en-US" altLang="ko-KR" sz="800" dirty="0"/>
              <a:t>(1</a:t>
            </a:r>
            <a:r>
              <a:rPr lang="ko-KR" altLang="en-US" sz="800" dirty="0"/>
              <a:t>시간 </a:t>
            </a:r>
            <a:r>
              <a:rPr lang="en-US" altLang="ko-KR" sz="800" dirty="0"/>
              <a:t>30</a:t>
            </a:r>
            <a:r>
              <a:rPr lang="ko-KR" altLang="en-US" sz="800" dirty="0"/>
              <a:t>분</a:t>
            </a:r>
            <a:r>
              <a:rPr lang="en-US" altLang="ko-KR" sz="800" dirty="0"/>
              <a:t>) : </a:t>
            </a:r>
            <a:r>
              <a:rPr lang="ko-KR" altLang="en-US" sz="800" dirty="0"/>
              <a:t>이동시간 포함</a:t>
            </a:r>
          </a:p>
          <a:p>
            <a:pPr algn="l" latinLnBrk="1"/>
            <a:r>
              <a:rPr lang="ko-KR" altLang="en-US" sz="800" dirty="0"/>
              <a:t>민원안내실</a:t>
            </a:r>
            <a:r>
              <a:rPr lang="en-US" altLang="ko-KR" sz="800" dirty="0"/>
              <a:t>/</a:t>
            </a:r>
            <a:r>
              <a:rPr lang="ko-KR" altLang="en-US" sz="800" dirty="0"/>
              <a:t>현충탑</a:t>
            </a:r>
            <a:r>
              <a:rPr lang="en-US" altLang="ko-KR" sz="800" dirty="0"/>
              <a:t>(</a:t>
            </a:r>
            <a:r>
              <a:rPr lang="ko-KR" altLang="en-US" sz="800" dirty="0"/>
              <a:t>참배 후</a:t>
            </a:r>
            <a:r>
              <a:rPr lang="en-US" altLang="ko-KR" sz="800" dirty="0"/>
              <a:t>) - </a:t>
            </a:r>
            <a:r>
              <a:rPr lang="ko-KR" altLang="en-US" sz="800" dirty="0"/>
              <a:t>경찰관묘역 </a:t>
            </a:r>
            <a:r>
              <a:rPr lang="en-US" altLang="ko-KR" sz="800" dirty="0"/>
              <a:t>– </a:t>
            </a:r>
            <a:r>
              <a:rPr lang="ko-KR" altLang="en-US" sz="800" dirty="0"/>
              <a:t>독립</a:t>
            </a:r>
            <a:r>
              <a:rPr lang="en-US" altLang="ko-KR" sz="800" dirty="0"/>
              <a:t>3(</a:t>
            </a:r>
            <a:r>
              <a:rPr lang="ko-KR" altLang="en-US" sz="800" dirty="0" err="1"/>
              <a:t>홍범도묘역하차</a:t>
            </a:r>
            <a:r>
              <a:rPr lang="en-US" altLang="ko-KR" sz="800" dirty="0"/>
              <a:t>,7</a:t>
            </a:r>
            <a:r>
              <a:rPr lang="ko-KR" altLang="en-US" sz="800" dirty="0"/>
              <a:t>분</a:t>
            </a:r>
            <a:r>
              <a:rPr lang="en-US" altLang="ko-KR" sz="800" dirty="0"/>
              <a:t>) - </a:t>
            </a:r>
            <a:r>
              <a:rPr lang="ko-KR" altLang="en-US" sz="800" dirty="0"/>
              <a:t>장병</a:t>
            </a:r>
            <a:r>
              <a:rPr lang="en-US" altLang="ko-KR" sz="800" dirty="0"/>
              <a:t>4(</a:t>
            </a:r>
            <a:r>
              <a:rPr lang="ko-KR" altLang="en-US" sz="800" dirty="0"/>
              <a:t>제</a:t>
            </a:r>
            <a:r>
              <a:rPr lang="en-US" altLang="ko-KR" sz="800" dirty="0"/>
              <a:t>2</a:t>
            </a:r>
            <a:r>
              <a:rPr lang="ko-KR" altLang="en-US" sz="800" dirty="0" err="1"/>
              <a:t>연평해전묘역하차</a:t>
            </a:r>
            <a:r>
              <a:rPr lang="en-US" altLang="ko-KR" sz="800" dirty="0"/>
              <a:t>,7</a:t>
            </a:r>
            <a:r>
              <a:rPr lang="ko-KR" altLang="en-US" sz="800" dirty="0"/>
              <a:t>분</a:t>
            </a:r>
            <a:r>
              <a:rPr lang="en-US" altLang="ko-KR" sz="800" dirty="0"/>
              <a:t>) - </a:t>
            </a:r>
            <a:r>
              <a:rPr lang="ko-KR" altLang="en-US" sz="800" dirty="0"/>
              <a:t>장병</a:t>
            </a:r>
            <a:r>
              <a:rPr lang="en-US" altLang="ko-KR" sz="800" dirty="0"/>
              <a:t>3(</a:t>
            </a:r>
            <a:r>
              <a:rPr lang="ko-KR" altLang="en-US" sz="800" dirty="0" err="1"/>
              <a:t>천안함</a:t>
            </a:r>
            <a:r>
              <a:rPr lang="en-US" altLang="ko-KR" sz="800" dirty="0"/>
              <a:t>46</a:t>
            </a:r>
            <a:r>
              <a:rPr lang="ko-KR" altLang="en-US" sz="800" dirty="0"/>
              <a:t>용사묘역하차</a:t>
            </a:r>
            <a:r>
              <a:rPr lang="en-US" altLang="ko-KR" sz="800" dirty="0"/>
              <a:t>,7</a:t>
            </a:r>
            <a:r>
              <a:rPr lang="ko-KR" altLang="en-US" sz="800" dirty="0"/>
              <a:t>분</a:t>
            </a:r>
            <a:r>
              <a:rPr lang="en-US" altLang="ko-KR" sz="800" dirty="0"/>
              <a:t>) - </a:t>
            </a:r>
            <a:r>
              <a:rPr lang="ko-KR" altLang="en-US" sz="800" dirty="0"/>
              <a:t>국가원수묘역 </a:t>
            </a:r>
            <a:r>
              <a:rPr lang="en-US" altLang="ko-KR" sz="800" dirty="0"/>
              <a:t>– </a:t>
            </a:r>
            <a:r>
              <a:rPr lang="ko-KR" altLang="en-US" sz="800" dirty="0" err="1"/>
              <a:t>국가사회공헌자묘역</a:t>
            </a:r>
            <a:r>
              <a:rPr lang="ko-KR" altLang="en-US" sz="800" dirty="0"/>
              <a:t> </a:t>
            </a:r>
            <a:r>
              <a:rPr lang="en-US" altLang="ko-KR" sz="800" dirty="0"/>
              <a:t>– </a:t>
            </a:r>
            <a:r>
              <a:rPr lang="ko-KR" altLang="en-US" sz="800" dirty="0"/>
              <a:t>호국철도기념관</a:t>
            </a:r>
            <a:r>
              <a:rPr lang="en-US" altLang="ko-KR" sz="800" dirty="0"/>
              <a:t>(10</a:t>
            </a:r>
            <a:r>
              <a:rPr lang="ko-KR" altLang="en-US" sz="800" dirty="0"/>
              <a:t>분</a:t>
            </a:r>
            <a:r>
              <a:rPr lang="en-US" altLang="ko-KR" sz="800" dirty="0"/>
              <a:t>) - </a:t>
            </a:r>
            <a:r>
              <a:rPr lang="ko-KR" altLang="en-US" sz="800" dirty="0" err="1"/>
              <a:t>보훈미래관</a:t>
            </a:r>
            <a:r>
              <a:rPr lang="en-US" altLang="ko-KR" sz="800" dirty="0"/>
              <a:t>(15</a:t>
            </a:r>
            <a:r>
              <a:rPr lang="ko-KR" altLang="en-US" sz="800" dirty="0"/>
              <a:t>분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algn="l" latinLnBrk="1"/>
            <a:r>
              <a:rPr lang="ko-KR" altLang="en-US" sz="800" dirty="0"/>
              <a:t>◎ </a:t>
            </a:r>
            <a:r>
              <a:rPr lang="en-US" altLang="ko-KR" sz="800" dirty="0"/>
              <a:t>3</a:t>
            </a:r>
            <a:r>
              <a:rPr lang="ko-KR" altLang="en-US" sz="800" dirty="0"/>
              <a:t>코스 </a:t>
            </a:r>
            <a:r>
              <a:rPr lang="en-US" altLang="ko-KR" sz="800" dirty="0"/>
              <a:t>(2</a:t>
            </a:r>
            <a:r>
              <a:rPr lang="ko-KR" altLang="en-US" sz="800" dirty="0"/>
              <a:t>시간</a:t>
            </a:r>
            <a:r>
              <a:rPr lang="en-US" altLang="ko-KR" sz="800" dirty="0"/>
              <a:t>) : </a:t>
            </a:r>
            <a:r>
              <a:rPr lang="ko-KR" altLang="en-US" sz="800" dirty="0"/>
              <a:t>이동시간 포함</a:t>
            </a:r>
          </a:p>
          <a:p>
            <a:pPr algn="l" latinLnBrk="1"/>
            <a:r>
              <a:rPr lang="ko-KR" altLang="en-US" sz="800" dirty="0"/>
              <a:t>민원안내실</a:t>
            </a:r>
            <a:r>
              <a:rPr lang="en-US" altLang="ko-KR" sz="800" dirty="0"/>
              <a:t>/</a:t>
            </a:r>
            <a:r>
              <a:rPr lang="ko-KR" altLang="en-US" sz="800" dirty="0"/>
              <a:t>현충탑</a:t>
            </a:r>
            <a:r>
              <a:rPr lang="en-US" altLang="ko-KR" sz="800" dirty="0"/>
              <a:t>(</a:t>
            </a:r>
            <a:r>
              <a:rPr lang="ko-KR" altLang="en-US" sz="800" dirty="0"/>
              <a:t>참배 후</a:t>
            </a:r>
            <a:r>
              <a:rPr lang="en-US" altLang="ko-KR" sz="800" dirty="0"/>
              <a:t>) - </a:t>
            </a:r>
            <a:r>
              <a:rPr lang="ko-KR" altLang="en-US" sz="800" dirty="0"/>
              <a:t>경찰관묘역 </a:t>
            </a:r>
            <a:r>
              <a:rPr lang="en-US" altLang="ko-KR" sz="800" dirty="0"/>
              <a:t>- </a:t>
            </a:r>
            <a:r>
              <a:rPr lang="ko-KR" altLang="en-US" sz="800" dirty="0"/>
              <a:t>독립</a:t>
            </a:r>
            <a:r>
              <a:rPr lang="en-US" altLang="ko-KR" sz="800" dirty="0"/>
              <a:t>3(</a:t>
            </a:r>
            <a:r>
              <a:rPr lang="ko-KR" altLang="en-US" sz="800" dirty="0" err="1"/>
              <a:t>홍범도묘역하차</a:t>
            </a:r>
            <a:r>
              <a:rPr lang="en-US" altLang="ko-KR" sz="800" dirty="0"/>
              <a:t>,7</a:t>
            </a:r>
            <a:r>
              <a:rPr lang="ko-KR" altLang="en-US" sz="800" dirty="0"/>
              <a:t>분</a:t>
            </a:r>
            <a:r>
              <a:rPr lang="en-US" altLang="ko-KR" sz="800" dirty="0"/>
              <a:t>) - </a:t>
            </a:r>
            <a:r>
              <a:rPr lang="ko-KR" altLang="en-US" sz="800" dirty="0"/>
              <a:t>장병</a:t>
            </a:r>
            <a:r>
              <a:rPr lang="en-US" altLang="ko-KR" sz="800" dirty="0"/>
              <a:t>4(</a:t>
            </a:r>
            <a:r>
              <a:rPr lang="ko-KR" altLang="en-US" sz="800" dirty="0"/>
              <a:t>제</a:t>
            </a:r>
            <a:r>
              <a:rPr lang="en-US" altLang="ko-KR" sz="800" dirty="0"/>
              <a:t>2</a:t>
            </a:r>
            <a:r>
              <a:rPr lang="ko-KR" altLang="en-US" sz="800" dirty="0" err="1"/>
              <a:t>연평해전묘역하차</a:t>
            </a:r>
            <a:r>
              <a:rPr lang="en-US" altLang="ko-KR" sz="800" dirty="0"/>
              <a:t>,7</a:t>
            </a:r>
            <a:r>
              <a:rPr lang="ko-KR" altLang="en-US" sz="800" dirty="0"/>
              <a:t>분</a:t>
            </a:r>
            <a:r>
              <a:rPr lang="en-US" altLang="ko-KR" sz="800" dirty="0"/>
              <a:t>) - </a:t>
            </a:r>
            <a:r>
              <a:rPr lang="ko-KR" altLang="en-US" sz="800" dirty="0"/>
              <a:t>장병</a:t>
            </a:r>
            <a:r>
              <a:rPr lang="en-US" altLang="ko-KR" sz="800" dirty="0"/>
              <a:t>3(</a:t>
            </a:r>
            <a:r>
              <a:rPr lang="ko-KR" altLang="en-US" sz="800" dirty="0" err="1"/>
              <a:t>천안함</a:t>
            </a:r>
            <a:r>
              <a:rPr lang="en-US" altLang="ko-KR" sz="800" dirty="0"/>
              <a:t>46</a:t>
            </a:r>
            <a:r>
              <a:rPr lang="ko-KR" altLang="en-US" sz="800" dirty="0"/>
              <a:t>용사묘역하차</a:t>
            </a:r>
            <a:r>
              <a:rPr lang="en-US" altLang="ko-KR" sz="800" dirty="0"/>
              <a:t>,7</a:t>
            </a:r>
            <a:r>
              <a:rPr lang="ko-KR" altLang="en-US" sz="800" dirty="0"/>
              <a:t>분</a:t>
            </a:r>
            <a:r>
              <a:rPr lang="en-US" altLang="ko-KR" sz="800" dirty="0"/>
              <a:t>) - </a:t>
            </a:r>
            <a:r>
              <a:rPr lang="ko-KR" altLang="en-US" sz="800" dirty="0"/>
              <a:t>국가원수묘역 </a:t>
            </a:r>
            <a:r>
              <a:rPr lang="en-US" altLang="ko-KR" sz="800" dirty="0"/>
              <a:t>– </a:t>
            </a:r>
            <a:r>
              <a:rPr lang="ko-KR" altLang="en-US" sz="800" dirty="0" err="1"/>
              <a:t>국가사회공헌자묘역</a:t>
            </a:r>
            <a:r>
              <a:rPr lang="ko-KR" altLang="en-US" sz="800" dirty="0"/>
              <a:t> </a:t>
            </a:r>
            <a:r>
              <a:rPr lang="en-US" altLang="ko-KR" sz="800" dirty="0"/>
              <a:t>– </a:t>
            </a:r>
            <a:r>
              <a:rPr lang="ko-KR" altLang="en-US" sz="800" dirty="0"/>
              <a:t>호국철도기념관</a:t>
            </a:r>
            <a:r>
              <a:rPr lang="en-US" altLang="ko-KR" sz="800" dirty="0"/>
              <a:t>(10</a:t>
            </a:r>
            <a:r>
              <a:rPr lang="ko-KR" altLang="en-US" sz="800" dirty="0"/>
              <a:t>분</a:t>
            </a:r>
            <a:r>
              <a:rPr lang="en-US" altLang="ko-KR" sz="800" dirty="0"/>
              <a:t>) - </a:t>
            </a:r>
            <a:r>
              <a:rPr lang="ko-KR" altLang="en-US" sz="800" dirty="0" err="1"/>
              <a:t>보훈미래관</a:t>
            </a:r>
            <a:r>
              <a:rPr lang="en-US" altLang="ko-KR" sz="800" dirty="0"/>
              <a:t>(</a:t>
            </a:r>
            <a:r>
              <a:rPr lang="ko-KR" altLang="en-US" sz="800" dirty="0"/>
              <a:t>영상관람포함</a:t>
            </a:r>
            <a:r>
              <a:rPr lang="en-US" altLang="ko-KR" sz="800" dirty="0"/>
              <a:t>, 30~40</a:t>
            </a:r>
            <a:r>
              <a:rPr lang="ko-KR" altLang="en-US" sz="800" dirty="0"/>
              <a:t>분</a:t>
            </a:r>
            <a:r>
              <a:rPr lang="en-US" altLang="ko-KR" sz="800" dirty="0" smtClean="0"/>
              <a:t>)</a:t>
            </a:r>
            <a:endParaRPr lang="ko-KR" altLang="en-US" sz="800" dirty="0"/>
          </a:p>
          <a:p>
            <a:pPr algn="l"/>
            <a:endParaRPr lang="ko-KR" altLang="en-US" sz="800" dirty="0"/>
          </a:p>
        </p:txBody>
      </p:sp>
      <p:sp>
        <p:nvSpPr>
          <p:cNvPr id="44" name="아래쪽 화살표 43"/>
          <p:cNvSpPr/>
          <p:nvPr/>
        </p:nvSpPr>
        <p:spPr>
          <a:xfrm>
            <a:off x="7359153" y="5495503"/>
            <a:ext cx="1338263" cy="885825"/>
          </a:xfrm>
          <a:prstGeom prst="downArrow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다음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페이지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이어서</a:t>
            </a:r>
          </a:p>
        </p:txBody>
      </p:sp>
    </p:spTree>
    <p:extLst>
      <p:ext uri="{BB962C8B-B14F-4D97-AF65-F5344CB8AC3E}">
        <p14:creationId xmlns:p14="http://schemas.microsoft.com/office/powerpoint/2010/main" val="290789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1784648" y="1299353"/>
            <a:ext cx="587066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668429"/>
              </p:ext>
            </p:extLst>
          </p:nvPr>
        </p:nvGraphicFramePr>
        <p:xfrm>
          <a:off x="7714668" y="781383"/>
          <a:ext cx="2024950" cy="226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호국 배움이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1911491" y="1333148"/>
            <a:ext cx="5842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참배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봉사활동      </a:t>
            </a:r>
            <a:r>
              <a:rPr lang="en-US" altLang="ko-KR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b="1" dirty="0" smtClean="0">
                <a:solidFill>
                  <a:srgbClr val="FF0000"/>
                </a:solidFill>
                <a:ea typeface="나눔고딕"/>
              </a:rPr>
              <a:t>나라사랑 체험교육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보훈동산</a:t>
            </a:r>
            <a:r>
              <a:rPr lang="en-US" altLang="ko-KR" dirty="0" smtClean="0">
                <a:ea typeface="나눔고딕"/>
              </a:rPr>
              <a:t>/</a:t>
            </a:r>
            <a:r>
              <a:rPr lang="ko-KR" altLang="en-US" dirty="0" smtClean="0">
                <a:ea typeface="나눔고딕"/>
              </a:rPr>
              <a:t>공연장 이용      </a:t>
            </a:r>
            <a:r>
              <a:rPr lang="en-US" altLang="ko-KR" dirty="0" smtClean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대화의 장      </a:t>
            </a:r>
            <a:r>
              <a:rPr lang="en-US" altLang="ko-KR" dirty="0" smtClean="0">
                <a:ea typeface="나눔고딕"/>
              </a:rPr>
              <a:t>-</a:t>
            </a:r>
            <a:r>
              <a:rPr lang="ko-KR" altLang="en-US" dirty="0" smtClean="0">
                <a:ea typeface="나눔고딕"/>
              </a:rPr>
              <a:t>민원질의 응답 </a:t>
            </a:r>
            <a:endParaRPr lang="ko-KR" altLang="en-US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https://</a:t>
            </a:r>
            <a:r>
              <a:rPr lang="en-US" altLang="ko-KR" dirty="0" smtClean="0"/>
              <a:t>www.dnc.go.kr/html/kr/part/part_020308.html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한글 </a:t>
            </a:r>
            <a:r>
              <a:rPr lang="ko-KR" altLang="en-US" dirty="0"/>
              <a:t>첨부파일 참조</a:t>
            </a:r>
            <a:endParaRPr lang="en-US" altLang="ko-KR" dirty="0"/>
          </a:p>
          <a:p>
            <a:r>
              <a:rPr lang="ko-KR" altLang="en-US" dirty="0"/>
              <a:t>★홈페이지 </a:t>
            </a:r>
            <a:r>
              <a:rPr lang="ko-KR" altLang="en-US" dirty="0" err="1"/>
              <a:t>변경안</a:t>
            </a:r>
            <a:r>
              <a:rPr lang="en-US" altLang="ko-KR" dirty="0"/>
              <a:t>_</a:t>
            </a:r>
            <a:r>
              <a:rPr lang="ko-KR" altLang="en-US" dirty="0"/>
              <a:t>체험교육</a:t>
            </a:r>
            <a:r>
              <a:rPr lang="en-US" altLang="ko-KR" dirty="0"/>
              <a:t>_</a:t>
            </a:r>
            <a:r>
              <a:rPr lang="ko-KR" altLang="en-US" dirty="0"/>
              <a:t>최종</a:t>
            </a:r>
            <a:r>
              <a:rPr lang="en-US" altLang="ko-KR" dirty="0"/>
              <a:t>.</a:t>
            </a:r>
            <a:r>
              <a:rPr lang="en-US" altLang="ko-KR" dirty="0" err="1"/>
              <a:t>hwp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2101316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호국 배움이 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90833" y="5621178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호국 배움이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해설</a:t>
            </a:r>
            <a:r>
              <a:rPr lang="en-US" altLang="ko-KR" sz="1300" b="1" dirty="0" smtClean="0">
                <a:latin typeface="+mj-ea"/>
                <a:ea typeface="+mj-ea"/>
              </a:rPr>
              <a:t>(</a:t>
            </a:r>
            <a:r>
              <a:rPr lang="ko-KR" altLang="en-US" sz="1300" b="1" dirty="0" smtClean="0">
                <a:latin typeface="+mj-ea"/>
                <a:ea typeface="+mj-ea"/>
              </a:rPr>
              <a:t>견학</a:t>
            </a:r>
            <a:r>
              <a:rPr lang="en-US" altLang="ko-KR" sz="1300" b="1" dirty="0" smtClean="0">
                <a:latin typeface="+mj-ea"/>
                <a:ea typeface="+mj-ea"/>
              </a:rPr>
              <a:t>)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프로그램</a:t>
            </a:r>
            <a:endParaRPr lang="en-US" altLang="ko-KR" sz="1300" b="1" dirty="0" smtClean="0">
              <a:latin typeface="+mj-ea"/>
              <a:ea typeface="+mj-ea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0486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1887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2276872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 키움이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44488" y="2977930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50390" y="2659772"/>
            <a:ext cx="1489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호국 배움이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66579" y="33948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72480" y="3068156"/>
            <a:ext cx="12462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현충원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한바퀴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 0 4 0 2 0 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호국배움이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·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행사 ＞ 해설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견학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호국 배움이 </a:t>
            </a:r>
            <a:endParaRPr lang="ko-KR" altLang="en-US" dirty="0"/>
          </a:p>
        </p:txBody>
      </p:sp>
      <p:cxnSp>
        <p:nvCxnSpPr>
          <p:cNvPr id="83" name="직선 연결선 82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66579" y="3808930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72480" y="348227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smtClean="0">
                <a:latin typeface="돋움" panose="020B0600000101010101" pitchFamily="50" charset="-127"/>
                <a:ea typeface="돋움" panose="020B0600000101010101" pitchFamily="50" charset="-127"/>
              </a:rPr>
              <a:t>나라사랑 영상상영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193298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현충원과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보훈찾기</a:t>
            </a:r>
            <a:endParaRPr lang="en-US" altLang="ko-KR" sz="1100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332599" y="4653136"/>
            <a:ext cx="4532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800" dirty="0"/>
              <a:t>◆ 프로그램 신청 및 문의</a:t>
            </a:r>
          </a:p>
          <a:p>
            <a:pPr algn="l" latinLnBrk="1"/>
            <a:r>
              <a:rPr lang="ko-KR" altLang="en-US" sz="800" dirty="0"/>
              <a:t>전화상담 ☎ </a:t>
            </a:r>
            <a:r>
              <a:rPr lang="en-US" altLang="ko-KR" sz="800" dirty="0"/>
              <a:t>042-820-7079,7064 (</a:t>
            </a:r>
            <a:r>
              <a:rPr lang="ko-KR" altLang="en-US" sz="800" dirty="0"/>
              <a:t>당일 접수불가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algn="l" latinLnBrk="1"/>
            <a:r>
              <a:rPr lang="ko-KR" altLang="en-US" sz="800" dirty="0"/>
              <a:t>방문상담 </a:t>
            </a:r>
            <a:r>
              <a:rPr lang="ko-KR" altLang="en-US" sz="800" dirty="0" err="1"/>
              <a:t>국립대전현충원</a:t>
            </a:r>
            <a:r>
              <a:rPr lang="ko-KR" altLang="en-US" sz="800" dirty="0"/>
              <a:t> </a:t>
            </a:r>
            <a:r>
              <a:rPr lang="ko-KR" altLang="en-US" sz="800" dirty="0" err="1"/>
              <a:t>보훈미래관</a:t>
            </a:r>
            <a:endParaRPr lang="ko-KR" altLang="en-US" sz="800" dirty="0"/>
          </a:p>
          <a:p>
            <a:pPr algn="l" latinLnBrk="1"/>
            <a:r>
              <a:rPr lang="en-US" altLang="ko-KR" sz="800" b="1" dirty="0">
                <a:solidFill>
                  <a:srgbClr val="FF0000"/>
                </a:solidFill>
              </a:rPr>
              <a:t>※ </a:t>
            </a:r>
            <a:r>
              <a:rPr lang="ko-KR" altLang="en-US" sz="800" b="1" dirty="0" err="1">
                <a:solidFill>
                  <a:srgbClr val="FF0000"/>
                </a:solidFill>
              </a:rPr>
              <a:t>예약전</a:t>
            </a:r>
            <a:r>
              <a:rPr lang="ko-KR" altLang="en-US" sz="800" b="1" dirty="0">
                <a:solidFill>
                  <a:srgbClr val="FF0000"/>
                </a:solidFill>
              </a:rPr>
              <a:t> 체크사항</a:t>
            </a:r>
          </a:p>
          <a:p>
            <a:pPr algn="l" latinLnBrk="1"/>
            <a:r>
              <a:rPr lang="en-US" altLang="ko-KR" sz="800" dirty="0"/>
              <a:t>1. 15</a:t>
            </a:r>
            <a:r>
              <a:rPr lang="ko-KR" altLang="en-US" sz="800" dirty="0"/>
              <a:t>인 이상 </a:t>
            </a:r>
            <a:r>
              <a:rPr lang="en-US" altLang="ko-KR" sz="800" dirty="0"/>
              <a:t>~ 44</a:t>
            </a:r>
            <a:r>
              <a:rPr lang="ko-KR" altLang="en-US" sz="800" dirty="0"/>
              <a:t>인 이하의 단체만 예약 가능합니다</a:t>
            </a:r>
            <a:r>
              <a:rPr lang="en-US" altLang="ko-KR" sz="800" dirty="0"/>
              <a:t>.</a:t>
            </a:r>
            <a:endParaRPr lang="ko-KR" altLang="en-US" sz="800" dirty="0"/>
          </a:p>
          <a:p>
            <a:pPr algn="l" latinLnBrk="1"/>
            <a:r>
              <a:rPr lang="en-US" altLang="ko-KR" sz="800" dirty="0"/>
              <a:t>2. </a:t>
            </a:r>
            <a:r>
              <a:rPr lang="ko-KR" altLang="en-US" sz="800" dirty="0"/>
              <a:t>공휴일</a:t>
            </a:r>
            <a:r>
              <a:rPr lang="en-US" altLang="ko-KR" sz="800" dirty="0"/>
              <a:t>, </a:t>
            </a:r>
            <a:r>
              <a:rPr lang="ko-KR" altLang="en-US" sz="800" dirty="0"/>
              <a:t>주말에는 해설프로그램을 운영하지 않습니다</a:t>
            </a:r>
            <a:r>
              <a:rPr lang="en-US" altLang="ko-KR" sz="800" dirty="0"/>
              <a:t>. (</a:t>
            </a:r>
            <a:r>
              <a:rPr lang="ko-KR" altLang="en-US" sz="800" dirty="0"/>
              <a:t>자유관람은 가능합니다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algn="l" latinLnBrk="1"/>
            <a:r>
              <a:rPr lang="en-US" altLang="ko-KR" sz="800" dirty="0"/>
              <a:t>3. </a:t>
            </a:r>
            <a:r>
              <a:rPr lang="ko-KR" altLang="en-US" sz="800" dirty="0"/>
              <a:t>예약사항에 변동이 있는 경우</a:t>
            </a:r>
            <a:r>
              <a:rPr lang="en-US" altLang="ko-KR" sz="800" dirty="0"/>
              <a:t>(</a:t>
            </a:r>
            <a:r>
              <a:rPr lang="ko-KR" altLang="en-US" sz="800" dirty="0"/>
              <a:t>인원 및 시간</a:t>
            </a:r>
            <a:r>
              <a:rPr lang="en-US" altLang="ko-KR" sz="800" dirty="0"/>
              <a:t>) </a:t>
            </a:r>
            <a:r>
              <a:rPr lang="ko-KR" altLang="en-US" sz="800" dirty="0"/>
              <a:t>예약일 하루 전까지 미리 변경바랍니다</a:t>
            </a:r>
            <a:r>
              <a:rPr lang="en-US" altLang="ko-KR" sz="800" dirty="0"/>
              <a:t>.</a:t>
            </a:r>
            <a:endParaRPr lang="ko-KR" altLang="en-US" sz="800" dirty="0"/>
          </a:p>
          <a:p>
            <a:pPr algn="l" latinLnBrk="1"/>
            <a:r>
              <a:rPr lang="ko-KR" altLang="en-US" sz="800" dirty="0"/>
              <a:t>* 당일 예약변경 시 예약이 취소될 수 있습니다</a:t>
            </a:r>
            <a:r>
              <a:rPr lang="en-US" altLang="ko-KR" sz="800" dirty="0"/>
              <a:t>.</a:t>
            </a:r>
            <a:endParaRPr lang="ko-KR" altLang="en-US" sz="800" dirty="0"/>
          </a:p>
          <a:p>
            <a:pPr algn="l" latinLnBrk="1"/>
            <a:r>
              <a:rPr lang="en-US" altLang="ko-KR" sz="800" dirty="0"/>
              <a:t>4. </a:t>
            </a:r>
            <a:r>
              <a:rPr lang="ko-KR" altLang="en-US" sz="800" dirty="0"/>
              <a:t>날씨 및 원내 사정에 따라 해설 내용 및 일정이 변경될 수 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pic>
        <p:nvPicPr>
          <p:cNvPr id="47" name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31416" y="2391517"/>
            <a:ext cx="4221784" cy="226161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2559780" y="2132856"/>
            <a:ext cx="1168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◆ </a:t>
            </a:r>
            <a:r>
              <a:rPr lang="en-US" altLang="ko-KR" dirty="0" err="1"/>
              <a:t>코스</a:t>
            </a:r>
            <a:r>
              <a:rPr lang="en-US" altLang="ko-KR" dirty="0"/>
              <a:t> </a:t>
            </a:r>
            <a:r>
              <a:rPr lang="en-US" altLang="ko-KR" dirty="0" err="1" smtClean="0"/>
              <a:t>노선도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0488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1784648" y="1299353"/>
            <a:ext cx="587066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605498"/>
              </p:ext>
            </p:extLst>
          </p:nvPr>
        </p:nvGraphicFramePr>
        <p:xfrm>
          <a:off x="7714668" y="781383"/>
          <a:ext cx="2024950" cy="226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현충원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한바퀴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1911491" y="1333148"/>
            <a:ext cx="5842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참배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봉사활동      </a:t>
            </a:r>
            <a:r>
              <a:rPr lang="en-US" altLang="ko-KR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b="1" dirty="0" smtClean="0">
                <a:solidFill>
                  <a:srgbClr val="FF0000"/>
                </a:solidFill>
                <a:ea typeface="나눔고딕"/>
              </a:rPr>
              <a:t>나라사랑 체험교육      </a:t>
            </a:r>
            <a:r>
              <a:rPr lang="en-US" altLang="ko-KR" dirty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보훈동산</a:t>
            </a:r>
            <a:r>
              <a:rPr lang="en-US" altLang="ko-KR" dirty="0" smtClean="0">
                <a:ea typeface="나눔고딕"/>
              </a:rPr>
              <a:t>/</a:t>
            </a:r>
            <a:r>
              <a:rPr lang="ko-KR" altLang="en-US" dirty="0" smtClean="0">
                <a:ea typeface="나눔고딕"/>
              </a:rPr>
              <a:t>공연장 이용      </a:t>
            </a:r>
            <a:r>
              <a:rPr lang="en-US" altLang="ko-KR" dirty="0" smtClean="0">
                <a:ea typeface="나눔고딕"/>
              </a:rPr>
              <a:t>- </a:t>
            </a:r>
            <a:r>
              <a:rPr lang="ko-KR" altLang="en-US" dirty="0" smtClean="0">
                <a:ea typeface="나눔고딕"/>
              </a:rPr>
              <a:t>대화의 장      </a:t>
            </a:r>
            <a:r>
              <a:rPr lang="en-US" altLang="ko-KR" dirty="0" smtClean="0">
                <a:ea typeface="나눔고딕"/>
              </a:rPr>
              <a:t>-</a:t>
            </a:r>
            <a:r>
              <a:rPr lang="ko-KR" altLang="en-US" dirty="0" smtClean="0">
                <a:ea typeface="나눔고딕"/>
              </a:rPr>
              <a:t>민원질의 응답 </a:t>
            </a:r>
            <a:endParaRPr lang="ko-KR" altLang="en-US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https://</a:t>
            </a:r>
            <a:r>
              <a:rPr lang="en-US" altLang="ko-KR" dirty="0" smtClean="0"/>
              <a:t>www.dnc.go.kr/html/kr/part/part_020309.html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한글 </a:t>
            </a:r>
            <a:r>
              <a:rPr lang="ko-KR" altLang="en-US" dirty="0"/>
              <a:t>첨부파일 참조</a:t>
            </a:r>
            <a:endParaRPr lang="en-US" altLang="ko-KR" dirty="0"/>
          </a:p>
          <a:p>
            <a:r>
              <a:rPr lang="ko-KR" altLang="en-US" dirty="0"/>
              <a:t>★홈페이지 </a:t>
            </a:r>
            <a:r>
              <a:rPr lang="ko-KR" altLang="en-US" dirty="0" err="1"/>
              <a:t>변경안</a:t>
            </a:r>
            <a:r>
              <a:rPr lang="en-US" altLang="ko-KR" dirty="0"/>
              <a:t>_</a:t>
            </a:r>
            <a:r>
              <a:rPr lang="ko-KR" altLang="en-US" dirty="0"/>
              <a:t>체험교육</a:t>
            </a:r>
            <a:r>
              <a:rPr lang="en-US" altLang="ko-KR" dirty="0"/>
              <a:t>_</a:t>
            </a:r>
            <a:r>
              <a:rPr lang="ko-KR" altLang="en-US" dirty="0"/>
              <a:t>최종</a:t>
            </a:r>
            <a:r>
              <a:rPr lang="en-US" altLang="ko-KR" dirty="0"/>
              <a:t>.</a:t>
            </a:r>
            <a:r>
              <a:rPr lang="en-US" altLang="ko-KR" dirty="0" err="1"/>
              <a:t>hwp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5" name="순서도: 연결자 44">
            <a:extLst>
              <a:ext uri="{FF2B5EF4-FFF2-40B4-BE49-F238E27FC236}">
                <a16:creationId xmlns="" xmlns:a16="http://schemas.microsoft.com/office/drawing/2014/main" id="{8ADFCCD1-7417-C661-E2DD-777363BAEAED}"/>
              </a:ext>
            </a:extLst>
          </p:cNvPr>
          <p:cNvSpPr/>
          <p:nvPr/>
        </p:nvSpPr>
        <p:spPr>
          <a:xfrm>
            <a:off x="3628644" y="109307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6" name="자유형: 도형 181">
            <a:extLst>
              <a:ext uri="{FF2B5EF4-FFF2-40B4-BE49-F238E27FC236}">
                <a16:creationId xmlns="" xmlns:a16="http://schemas.microsoft.com/office/drawing/2014/main" id="{AECD5900-9FE9-491B-9A49-206F5AA3FDF4}"/>
              </a:ext>
            </a:extLst>
          </p:cNvPr>
          <p:cNvSpPr/>
          <p:nvPr/>
        </p:nvSpPr>
        <p:spPr>
          <a:xfrm rot="19157216">
            <a:off x="3489967" y="1062914"/>
            <a:ext cx="108000" cy="144000"/>
          </a:xfrm>
          <a:custGeom>
            <a:avLst/>
            <a:gdLst>
              <a:gd name="connsiteX0" fmla="*/ 100855 w 201710"/>
              <a:gd name="connsiteY0" fmla="*/ 0 h 306210"/>
              <a:gd name="connsiteX1" fmla="*/ 201710 w 201710"/>
              <a:gd name="connsiteY1" fmla="*/ 191717 h 306210"/>
              <a:gd name="connsiteX2" fmla="*/ 118855 w 201710"/>
              <a:gd name="connsiteY2" fmla="*/ 191717 h 306210"/>
              <a:gd name="connsiteX3" fmla="*/ 118855 w 201710"/>
              <a:gd name="connsiteY3" fmla="*/ 306210 h 306210"/>
              <a:gd name="connsiteX4" fmla="*/ 82855 w 201710"/>
              <a:gd name="connsiteY4" fmla="*/ 306210 h 306210"/>
              <a:gd name="connsiteX5" fmla="*/ 82855 w 201710"/>
              <a:gd name="connsiteY5" fmla="*/ 191717 h 306210"/>
              <a:gd name="connsiteX6" fmla="*/ 0 w 201710"/>
              <a:gd name="connsiteY6" fmla="*/ 191717 h 30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10" h="306210">
                <a:moveTo>
                  <a:pt x="100855" y="0"/>
                </a:moveTo>
                <a:lnTo>
                  <a:pt x="201710" y="191717"/>
                </a:lnTo>
                <a:lnTo>
                  <a:pt x="118855" y="191717"/>
                </a:lnTo>
                <a:lnTo>
                  <a:pt x="118855" y="306210"/>
                </a:lnTo>
                <a:lnTo>
                  <a:pt x="82855" y="306210"/>
                </a:lnTo>
                <a:lnTo>
                  <a:pt x="82855" y="191717"/>
                </a:lnTo>
                <a:lnTo>
                  <a:pt x="0" y="1917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2101316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현충원 </a:t>
            </a:r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한바퀴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177136" y="5837202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현충원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한바퀴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해설</a:t>
            </a:r>
            <a:r>
              <a:rPr lang="en-US" altLang="ko-KR" sz="1300" b="1" dirty="0" smtClean="0">
                <a:latin typeface="+mj-ea"/>
                <a:ea typeface="+mj-ea"/>
              </a:rPr>
              <a:t>(</a:t>
            </a:r>
            <a:r>
              <a:rPr lang="ko-KR" altLang="en-US" sz="1300" b="1" dirty="0" smtClean="0">
                <a:latin typeface="+mj-ea"/>
                <a:ea typeface="+mj-ea"/>
              </a:rPr>
              <a:t>견학</a:t>
            </a:r>
            <a:r>
              <a:rPr lang="en-US" altLang="ko-KR" sz="1300" b="1" dirty="0" smtClean="0">
                <a:latin typeface="+mj-ea"/>
                <a:ea typeface="+mj-ea"/>
              </a:rPr>
              <a:t>)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프로그램</a:t>
            </a:r>
            <a:endParaRPr lang="en-US" altLang="ko-KR" sz="1300" b="1" dirty="0" smtClean="0">
              <a:latin typeface="+mj-ea"/>
              <a:ea typeface="+mj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0486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1887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2276872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 키움이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44488" y="2977930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50390" y="2659772"/>
            <a:ext cx="1489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호국 배움이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66579" y="33948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72480" y="3068156"/>
            <a:ext cx="12462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현충원 </a:t>
            </a:r>
            <a:r>
              <a:rPr lang="ko-KR" altLang="en-US" sz="1100" b="1" dirty="0" err="1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한바퀴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 0 4 0 2 0 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현충원한바퀴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·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행사 ＞ 해설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견학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현충원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한바퀴</a:t>
            </a:r>
            <a:endParaRPr lang="ko-KR" altLang="en-US" dirty="0"/>
          </a:p>
        </p:txBody>
      </p:sp>
      <p:cxnSp>
        <p:nvCxnSpPr>
          <p:cNvPr id="84" name="직선 연결선 83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66579" y="3808930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72480" y="348227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smtClean="0">
                <a:latin typeface="돋움" panose="020B0600000101010101" pitchFamily="50" charset="-127"/>
                <a:ea typeface="돋움" panose="020B0600000101010101" pitchFamily="50" charset="-127"/>
              </a:rPr>
              <a:t>나라사랑 영상상영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193298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현충원과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보훈찾기</a:t>
            </a:r>
            <a:endParaRPr lang="en-US" altLang="ko-KR" sz="1100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576736" y="2276872"/>
            <a:ext cx="39604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/>
              <a:t>성인</a:t>
            </a:r>
            <a:r>
              <a:rPr lang="en-US" altLang="ko-KR" dirty="0"/>
              <a:t>] [</a:t>
            </a:r>
            <a:r>
              <a:rPr lang="ko-KR" altLang="en-US" dirty="0"/>
              <a:t>군인</a:t>
            </a:r>
            <a:r>
              <a:rPr lang="en-US" altLang="ko-KR" dirty="0"/>
              <a:t>] [</a:t>
            </a:r>
            <a:r>
              <a:rPr lang="ko-KR" altLang="en-US" dirty="0"/>
              <a:t>대형버스</a:t>
            </a:r>
            <a:r>
              <a:rPr lang="en-US" altLang="ko-KR" dirty="0"/>
              <a:t>] [</a:t>
            </a:r>
            <a:r>
              <a:rPr lang="ko-KR" altLang="en-US" dirty="0" err="1"/>
              <a:t>해설사</a:t>
            </a:r>
            <a:r>
              <a:rPr lang="en-US" altLang="ko-KR" dirty="0"/>
              <a:t>]</a:t>
            </a:r>
            <a:endParaRPr lang="ko-KR" altLang="en-US" dirty="0"/>
          </a:p>
          <a:p>
            <a:r>
              <a:rPr lang="ko-KR" altLang="en-US" b="1" dirty="0"/>
              <a:t>현충원 </a:t>
            </a:r>
            <a:r>
              <a:rPr lang="ko-KR" altLang="en-US" b="1" dirty="0" err="1"/>
              <a:t>한바퀴</a:t>
            </a:r>
            <a:endParaRPr lang="ko-KR" altLang="en-US" dirty="0"/>
          </a:p>
          <a:p>
            <a:r>
              <a:rPr lang="ko-KR" altLang="en-US" dirty="0"/>
              <a:t>소요시간</a:t>
            </a:r>
            <a:r>
              <a:rPr lang="en-US" altLang="ko-KR" dirty="0"/>
              <a:t>: 30~40</a:t>
            </a:r>
            <a:r>
              <a:rPr lang="ko-KR" altLang="en-US" dirty="0"/>
              <a:t>분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332599" y="3002176"/>
            <a:ext cx="45327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/>
              <a:t>방문객이 타고 오신 버스에 </a:t>
            </a:r>
            <a:r>
              <a:rPr lang="ko-KR" altLang="en-US" sz="800" dirty="0" err="1"/>
              <a:t>해설사가</a:t>
            </a:r>
            <a:r>
              <a:rPr lang="ko-KR" altLang="en-US" sz="800" dirty="0"/>
              <a:t> 탑승하여 현충원의 묘역을 돌아보는 해설 프로그램으로</a:t>
            </a:r>
            <a:r>
              <a:rPr lang="en-US" altLang="ko-KR" sz="800" dirty="0"/>
              <a:t>, </a:t>
            </a:r>
            <a:r>
              <a:rPr lang="ko-KR" altLang="en-US" sz="800" dirty="0" err="1"/>
              <a:t>국립대전현충원에</a:t>
            </a:r>
            <a:r>
              <a:rPr lang="ko-KR" altLang="en-US" sz="800" dirty="0"/>
              <a:t> 위치한 묘역과 다양한 </a:t>
            </a:r>
            <a:r>
              <a:rPr lang="ko-KR" altLang="en-US" sz="800" dirty="0" err="1"/>
              <a:t>안장자에</a:t>
            </a:r>
            <a:r>
              <a:rPr lang="ko-KR" altLang="en-US" sz="800" dirty="0"/>
              <a:t> 대한 설명과 함께 원내를 돌아보실 수 있습니다</a:t>
            </a:r>
            <a:r>
              <a:rPr lang="en-US" altLang="ko-KR" sz="800" dirty="0"/>
              <a:t>.</a:t>
            </a:r>
            <a:endParaRPr lang="ko-KR" altLang="en-US" sz="800" dirty="0"/>
          </a:p>
          <a:p>
            <a:pPr algn="l" latinLnBrk="1"/>
            <a:r>
              <a:rPr lang="ko-KR" altLang="en-US" sz="800" dirty="0"/>
              <a:t>◆ 대상 </a:t>
            </a:r>
            <a:r>
              <a:rPr lang="en-US" altLang="ko-KR" sz="800" dirty="0"/>
              <a:t>: </a:t>
            </a:r>
            <a:r>
              <a:rPr lang="ko-KR" altLang="en-US" sz="800" dirty="0"/>
              <a:t>고등학교 이상의 학생 및 성인</a:t>
            </a:r>
            <a:r>
              <a:rPr lang="en-US" altLang="ko-KR" sz="800" dirty="0"/>
              <a:t>(</a:t>
            </a:r>
            <a:r>
              <a:rPr lang="ko-KR" altLang="en-US" sz="800" dirty="0"/>
              <a:t>군인 포함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algn="l" latinLnBrk="1"/>
            <a:r>
              <a:rPr lang="ko-KR" altLang="en-US" sz="800" dirty="0"/>
              <a:t>◆ 이용가능 인원 </a:t>
            </a:r>
            <a:r>
              <a:rPr lang="en-US" altLang="ko-KR" sz="800" dirty="0"/>
              <a:t>: 15~44</a:t>
            </a:r>
            <a:r>
              <a:rPr lang="ko-KR" altLang="en-US" sz="800" dirty="0"/>
              <a:t>명</a:t>
            </a:r>
          </a:p>
          <a:p>
            <a:pPr algn="l" latinLnBrk="1"/>
            <a:r>
              <a:rPr lang="ko-KR" altLang="en-US" sz="800" dirty="0"/>
              <a:t>◆ 프로그램 진행순서</a:t>
            </a:r>
          </a:p>
          <a:p>
            <a:pPr algn="l" latinLnBrk="1"/>
            <a:r>
              <a:rPr lang="ko-KR" altLang="en-US" sz="800" dirty="0"/>
              <a:t>시작</a:t>
            </a:r>
            <a:r>
              <a:rPr lang="en-US" altLang="ko-KR" sz="800" dirty="0"/>
              <a:t>(</a:t>
            </a:r>
            <a:r>
              <a:rPr lang="ko-KR" altLang="en-US" sz="800" dirty="0" err="1"/>
              <a:t>보훈미래관</a:t>
            </a:r>
            <a:r>
              <a:rPr lang="en-US" altLang="ko-KR" sz="800" dirty="0"/>
              <a:t>) - </a:t>
            </a:r>
            <a:r>
              <a:rPr lang="ko-KR" altLang="en-US" sz="800" dirty="0"/>
              <a:t>원내 둘러보기</a:t>
            </a:r>
            <a:r>
              <a:rPr lang="en-US" altLang="ko-KR" sz="800" dirty="0"/>
              <a:t>(</a:t>
            </a:r>
            <a:r>
              <a:rPr lang="ko-KR" altLang="en-US" sz="800" dirty="0"/>
              <a:t>묘역하차 없음</a:t>
            </a:r>
            <a:r>
              <a:rPr lang="en-US" altLang="ko-KR" sz="800" dirty="0"/>
              <a:t>) – </a:t>
            </a:r>
            <a:r>
              <a:rPr lang="ko-KR" altLang="en-US" sz="800" dirty="0"/>
              <a:t>전시 관람</a:t>
            </a:r>
            <a:r>
              <a:rPr lang="en-US" altLang="ko-KR" sz="800" dirty="0"/>
              <a:t>(</a:t>
            </a:r>
            <a:r>
              <a:rPr lang="ko-KR" altLang="en-US" sz="800" dirty="0" err="1"/>
              <a:t>보훈미래관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algn="l" latinLnBrk="1"/>
            <a:r>
              <a:rPr lang="ko-KR" altLang="en-US" sz="800" dirty="0"/>
              <a:t>◆ 코스 설명</a:t>
            </a:r>
            <a:r>
              <a:rPr lang="en-US" altLang="ko-KR" sz="800" dirty="0"/>
              <a:t>(</a:t>
            </a:r>
            <a:r>
              <a:rPr lang="ko-KR" altLang="en-US" sz="800" dirty="0"/>
              <a:t>단일코스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algn="l" latinLnBrk="1"/>
            <a:r>
              <a:rPr lang="ko-KR" altLang="en-US" sz="800" dirty="0" err="1"/>
              <a:t>보훈미래관</a:t>
            </a:r>
            <a:r>
              <a:rPr lang="en-US" altLang="ko-KR" sz="800" dirty="0"/>
              <a:t>(</a:t>
            </a:r>
            <a:r>
              <a:rPr lang="ko-KR" altLang="en-US" sz="800" dirty="0"/>
              <a:t>시작</a:t>
            </a:r>
            <a:r>
              <a:rPr lang="en-US" altLang="ko-KR" sz="800" dirty="0"/>
              <a:t>) – </a:t>
            </a:r>
            <a:r>
              <a:rPr lang="ko-KR" altLang="en-US" sz="800" dirty="0"/>
              <a:t>홍살문 </a:t>
            </a:r>
            <a:r>
              <a:rPr lang="en-US" altLang="ko-KR" sz="800" dirty="0"/>
              <a:t>– </a:t>
            </a:r>
            <a:r>
              <a:rPr lang="ko-KR" altLang="en-US" sz="800" dirty="0"/>
              <a:t>호국분수탑 </a:t>
            </a:r>
            <a:r>
              <a:rPr lang="en-US" altLang="ko-KR" sz="800" dirty="0"/>
              <a:t>– </a:t>
            </a:r>
            <a:r>
              <a:rPr lang="ko-KR" altLang="en-US" sz="800" dirty="0"/>
              <a:t>장병</a:t>
            </a:r>
            <a:r>
              <a:rPr lang="en-US" altLang="ko-KR" sz="800" dirty="0"/>
              <a:t>2</a:t>
            </a:r>
            <a:r>
              <a:rPr lang="ko-KR" altLang="en-US" sz="800" dirty="0"/>
              <a:t>묘역 </a:t>
            </a:r>
            <a:r>
              <a:rPr lang="en-US" altLang="ko-KR" sz="800" dirty="0"/>
              <a:t>– </a:t>
            </a:r>
            <a:r>
              <a:rPr lang="ko-KR" altLang="en-US" sz="800" dirty="0"/>
              <a:t>독립</a:t>
            </a:r>
            <a:r>
              <a:rPr lang="en-US" altLang="ko-KR" sz="800" dirty="0"/>
              <a:t>3</a:t>
            </a:r>
            <a:r>
              <a:rPr lang="ko-KR" altLang="en-US" sz="800" dirty="0"/>
              <a:t>묘역 </a:t>
            </a:r>
            <a:r>
              <a:rPr lang="en-US" altLang="ko-KR" sz="800" dirty="0"/>
              <a:t>– </a:t>
            </a:r>
            <a:r>
              <a:rPr lang="ko-KR" altLang="en-US" sz="800" dirty="0"/>
              <a:t>장병</a:t>
            </a:r>
            <a:r>
              <a:rPr lang="en-US" altLang="ko-KR" sz="800" dirty="0"/>
              <a:t>4</a:t>
            </a:r>
            <a:r>
              <a:rPr lang="ko-KR" altLang="en-US" sz="800" dirty="0"/>
              <a:t>묘역 </a:t>
            </a:r>
            <a:r>
              <a:rPr lang="en-US" altLang="ko-KR" sz="800" dirty="0"/>
              <a:t>– </a:t>
            </a:r>
            <a:r>
              <a:rPr lang="ko-KR" altLang="en-US" sz="800" dirty="0"/>
              <a:t>제</a:t>
            </a:r>
            <a:r>
              <a:rPr lang="en-US" altLang="ko-KR" sz="800" dirty="0"/>
              <a:t>7</a:t>
            </a:r>
            <a:r>
              <a:rPr lang="ko-KR" altLang="en-US" sz="800" dirty="0"/>
              <a:t>묘역</a:t>
            </a:r>
            <a:r>
              <a:rPr lang="en-US" altLang="ko-KR" sz="800" dirty="0"/>
              <a:t>(</a:t>
            </a:r>
            <a:r>
              <a:rPr lang="ko-KR" altLang="en-US" sz="800" dirty="0"/>
              <a:t>군인</a:t>
            </a:r>
            <a:r>
              <a:rPr lang="en-US" altLang="ko-KR" sz="800" dirty="0"/>
              <a:t>) - </a:t>
            </a:r>
            <a:r>
              <a:rPr lang="ko-KR" altLang="en-US" sz="800" dirty="0"/>
              <a:t>장병</a:t>
            </a:r>
            <a:r>
              <a:rPr lang="en-US" altLang="ko-KR" sz="800" dirty="0"/>
              <a:t>3</a:t>
            </a:r>
            <a:r>
              <a:rPr lang="ko-KR" altLang="en-US" sz="800" dirty="0"/>
              <a:t>묘역 </a:t>
            </a:r>
            <a:r>
              <a:rPr lang="en-US" altLang="ko-KR" sz="800" dirty="0"/>
              <a:t>– </a:t>
            </a:r>
            <a:r>
              <a:rPr lang="ko-KR" altLang="en-US" sz="800" dirty="0"/>
              <a:t>국가원수묘역 </a:t>
            </a:r>
            <a:r>
              <a:rPr lang="en-US" altLang="ko-KR" sz="800" dirty="0"/>
              <a:t>– </a:t>
            </a:r>
            <a:r>
              <a:rPr lang="ko-KR" altLang="en-US" sz="800" dirty="0"/>
              <a:t>장병</a:t>
            </a:r>
            <a:r>
              <a:rPr lang="en-US" altLang="ko-KR" sz="800" dirty="0"/>
              <a:t>1</a:t>
            </a:r>
            <a:r>
              <a:rPr lang="ko-KR" altLang="en-US" sz="800" dirty="0"/>
              <a:t>묘역 </a:t>
            </a:r>
            <a:r>
              <a:rPr lang="en-US" altLang="ko-KR" sz="800" dirty="0"/>
              <a:t>– </a:t>
            </a:r>
            <a:r>
              <a:rPr lang="ko-KR" altLang="en-US" sz="800" dirty="0"/>
              <a:t>소방</a:t>
            </a:r>
            <a:r>
              <a:rPr lang="en-US" altLang="ko-KR" sz="800" dirty="0"/>
              <a:t>/</a:t>
            </a:r>
            <a:r>
              <a:rPr lang="ko-KR" altLang="en-US" sz="800" dirty="0"/>
              <a:t>순직</a:t>
            </a:r>
            <a:r>
              <a:rPr lang="en-US" altLang="ko-KR" sz="800" dirty="0"/>
              <a:t>/</a:t>
            </a:r>
            <a:r>
              <a:rPr lang="ko-KR" altLang="en-US" sz="800" dirty="0"/>
              <a:t>의사상</a:t>
            </a:r>
            <a:r>
              <a:rPr lang="en-US" altLang="ko-KR" sz="800" dirty="0"/>
              <a:t>/</a:t>
            </a:r>
            <a:r>
              <a:rPr lang="ko-KR" altLang="en-US" sz="800" dirty="0"/>
              <a:t>독도의용수비대묘역 </a:t>
            </a:r>
            <a:r>
              <a:rPr lang="en-US" altLang="ko-KR" sz="800" dirty="0"/>
              <a:t>– </a:t>
            </a:r>
            <a:r>
              <a:rPr lang="ko-KR" altLang="en-US" sz="800" dirty="0"/>
              <a:t>호국철도기념관 </a:t>
            </a:r>
            <a:r>
              <a:rPr lang="en-US" altLang="ko-KR" sz="800" dirty="0"/>
              <a:t>– </a:t>
            </a:r>
            <a:r>
              <a:rPr lang="ko-KR" altLang="en-US" sz="800" dirty="0"/>
              <a:t>장병</a:t>
            </a:r>
            <a:r>
              <a:rPr lang="en-US" altLang="ko-KR" sz="800" dirty="0"/>
              <a:t>1</a:t>
            </a:r>
            <a:r>
              <a:rPr lang="ko-KR" altLang="en-US" sz="800" dirty="0"/>
              <a:t>묘역 </a:t>
            </a:r>
            <a:r>
              <a:rPr lang="en-US" altLang="ko-KR" sz="800" dirty="0"/>
              <a:t>– </a:t>
            </a:r>
            <a:r>
              <a:rPr lang="ko-KR" altLang="en-US" sz="800" dirty="0" err="1"/>
              <a:t>보훈미래관</a:t>
            </a:r>
            <a:r>
              <a:rPr lang="en-US" altLang="ko-KR" sz="800" dirty="0"/>
              <a:t>(</a:t>
            </a:r>
            <a:r>
              <a:rPr lang="ko-KR" altLang="en-US" sz="800" dirty="0"/>
              <a:t>종료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algn="l" latinLnBrk="1"/>
            <a:r>
              <a:rPr lang="ko-KR" altLang="en-US" sz="800" dirty="0"/>
              <a:t>◆ 방문객이 타고 오신 차량에 </a:t>
            </a:r>
            <a:r>
              <a:rPr lang="ko-KR" altLang="en-US" sz="800" dirty="0" err="1"/>
              <a:t>해설사가</a:t>
            </a:r>
            <a:r>
              <a:rPr lang="ko-KR" altLang="en-US" sz="800" dirty="0"/>
              <a:t> 탑승하여 진행되므로 </a:t>
            </a:r>
            <a:r>
              <a:rPr lang="ko-KR" altLang="en-US" sz="800" b="1" dirty="0"/>
              <a:t>차량이 </a:t>
            </a:r>
            <a:r>
              <a:rPr lang="en-US" altLang="ko-KR" sz="800" b="1" dirty="0"/>
              <a:t>1</a:t>
            </a:r>
            <a:r>
              <a:rPr lang="ko-KR" altLang="en-US" sz="800" b="1" dirty="0"/>
              <a:t>대</a:t>
            </a:r>
            <a:r>
              <a:rPr lang="ko-KR" altLang="en-US" sz="800" dirty="0"/>
              <a:t>여야 하며</a:t>
            </a:r>
            <a:r>
              <a:rPr lang="en-US" altLang="ko-KR" sz="800" dirty="0"/>
              <a:t>, </a:t>
            </a:r>
            <a:r>
              <a:rPr lang="ko-KR" altLang="en-US" sz="800" b="1" dirty="0" err="1"/>
              <a:t>해설사가</a:t>
            </a:r>
            <a:r>
              <a:rPr lang="ko-KR" altLang="en-US" sz="800" b="1" dirty="0"/>
              <a:t> 탑승 가능한 차량</a:t>
            </a:r>
            <a:r>
              <a:rPr lang="ko-KR" altLang="en-US" sz="800" dirty="0"/>
              <a:t>이어야 합니다</a:t>
            </a:r>
            <a:r>
              <a:rPr lang="en-US" altLang="ko-KR" sz="800" dirty="0"/>
              <a:t>(</a:t>
            </a:r>
            <a:r>
              <a:rPr lang="ko-KR" altLang="en-US" sz="800" dirty="0"/>
              <a:t>대형 버스 또는 중형 버스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algn="l" latinLnBrk="1"/>
            <a:r>
              <a:rPr lang="ko-KR" altLang="en-US" sz="800" dirty="0"/>
              <a:t>해설은 차량 내에서만 이루어지므로</a:t>
            </a:r>
            <a:r>
              <a:rPr lang="en-US" altLang="ko-KR" sz="800" dirty="0"/>
              <a:t>, </a:t>
            </a:r>
            <a:r>
              <a:rPr lang="ko-KR" altLang="en-US" sz="800" dirty="0"/>
              <a:t>묘역 참배는 일정 이후 개별적으로 가능합니다</a:t>
            </a:r>
            <a:r>
              <a:rPr lang="en-US" altLang="ko-KR" sz="800" dirty="0"/>
              <a:t>.</a:t>
            </a:r>
            <a:endParaRPr lang="ko-KR" altLang="en-US" sz="800" dirty="0"/>
          </a:p>
          <a:p>
            <a:pPr algn="l" latinLnBrk="1"/>
            <a:r>
              <a:rPr lang="ko-KR" altLang="en-US" sz="800" dirty="0"/>
              <a:t>◆ 프로그램 신청 및 문의</a:t>
            </a:r>
          </a:p>
          <a:p>
            <a:pPr algn="l" latinLnBrk="1"/>
            <a:r>
              <a:rPr lang="en-US" altLang="ko-KR" sz="800" dirty="0"/>
              <a:t>- </a:t>
            </a:r>
            <a:r>
              <a:rPr lang="ko-KR" altLang="en-US" sz="800" dirty="0"/>
              <a:t>전화상담 ☎ </a:t>
            </a:r>
            <a:r>
              <a:rPr lang="en-US" altLang="ko-KR" sz="800" dirty="0"/>
              <a:t>042-820-7079,7064 (</a:t>
            </a:r>
            <a:r>
              <a:rPr lang="ko-KR" altLang="en-US" sz="800" dirty="0"/>
              <a:t>당일 접수불가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algn="l" latinLnBrk="1"/>
            <a:r>
              <a:rPr lang="en-US" altLang="ko-KR" sz="800" dirty="0"/>
              <a:t>- </a:t>
            </a:r>
            <a:r>
              <a:rPr lang="ko-KR" altLang="en-US" sz="800" dirty="0"/>
              <a:t>방문상담 </a:t>
            </a:r>
            <a:r>
              <a:rPr lang="ko-KR" altLang="en-US" sz="800" dirty="0" err="1"/>
              <a:t>국립대전현충원</a:t>
            </a:r>
            <a:r>
              <a:rPr lang="ko-KR" altLang="en-US" sz="800" dirty="0"/>
              <a:t> </a:t>
            </a:r>
            <a:r>
              <a:rPr lang="ko-KR" altLang="en-US" sz="800" dirty="0" err="1"/>
              <a:t>보훈미래관</a:t>
            </a:r>
            <a:endParaRPr lang="ko-KR" altLang="en-US" sz="800" dirty="0"/>
          </a:p>
          <a:p>
            <a:pPr algn="l" latinLnBrk="1"/>
            <a:r>
              <a:rPr lang="en-US" altLang="ko-KR" sz="800" dirty="0"/>
              <a:t>※ </a:t>
            </a:r>
            <a:r>
              <a:rPr lang="ko-KR" altLang="en-US" sz="800" dirty="0" err="1"/>
              <a:t>예약전</a:t>
            </a:r>
            <a:r>
              <a:rPr lang="ko-KR" altLang="en-US" sz="800" dirty="0"/>
              <a:t> 체크사항</a:t>
            </a:r>
          </a:p>
          <a:p>
            <a:pPr algn="l" latinLnBrk="1"/>
            <a:r>
              <a:rPr lang="en-US" altLang="ko-KR" sz="800" dirty="0"/>
              <a:t>1. 15</a:t>
            </a:r>
            <a:r>
              <a:rPr lang="ko-KR" altLang="en-US" sz="800" dirty="0"/>
              <a:t>인 이상 </a:t>
            </a:r>
            <a:r>
              <a:rPr lang="en-US" altLang="ko-KR" sz="800" dirty="0"/>
              <a:t>~ 44</a:t>
            </a:r>
            <a:r>
              <a:rPr lang="ko-KR" altLang="en-US" sz="800" dirty="0"/>
              <a:t>인 이하의 단체만 예약 가능합니다</a:t>
            </a:r>
            <a:r>
              <a:rPr lang="en-US" altLang="ko-KR" sz="800" dirty="0"/>
              <a:t>.</a:t>
            </a:r>
            <a:endParaRPr lang="ko-KR" altLang="en-US" sz="800" dirty="0"/>
          </a:p>
          <a:p>
            <a:pPr algn="l" latinLnBrk="1"/>
            <a:r>
              <a:rPr lang="en-US" altLang="ko-KR" sz="800" dirty="0"/>
              <a:t>2. </a:t>
            </a:r>
            <a:r>
              <a:rPr lang="ko-KR" altLang="en-US" sz="800" dirty="0"/>
              <a:t>차량에 따라 신청할 수 있는 프로그램이 달라집니다</a:t>
            </a:r>
            <a:r>
              <a:rPr lang="en-US" altLang="ko-KR" sz="800" dirty="0"/>
              <a:t>. (</a:t>
            </a:r>
            <a:r>
              <a:rPr lang="ko-KR" altLang="en-US" sz="800" dirty="0"/>
              <a:t>차량기준은 중형버스 이상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algn="l" latinLnBrk="1"/>
            <a:r>
              <a:rPr lang="en-US" altLang="ko-KR" sz="800" dirty="0"/>
              <a:t>3. </a:t>
            </a:r>
            <a:r>
              <a:rPr lang="ko-KR" altLang="en-US" sz="800" dirty="0"/>
              <a:t>공휴일</a:t>
            </a:r>
            <a:r>
              <a:rPr lang="en-US" altLang="ko-KR" sz="800" dirty="0"/>
              <a:t>, </a:t>
            </a:r>
            <a:r>
              <a:rPr lang="ko-KR" altLang="en-US" sz="800" dirty="0"/>
              <a:t>주말에는 해설프로그램을 운영하지 않습니다</a:t>
            </a:r>
            <a:r>
              <a:rPr lang="en-US" altLang="ko-KR" sz="800" dirty="0"/>
              <a:t>. (</a:t>
            </a:r>
            <a:r>
              <a:rPr lang="ko-KR" altLang="en-US" sz="800" dirty="0"/>
              <a:t>자유관람은 가능합니다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algn="l" latinLnBrk="1"/>
            <a:r>
              <a:rPr lang="en-US" altLang="ko-KR" sz="800" dirty="0"/>
              <a:t>4. </a:t>
            </a:r>
            <a:r>
              <a:rPr lang="ko-KR" altLang="en-US" sz="800" dirty="0"/>
              <a:t>예약사항에 변동이 있는 경우</a:t>
            </a:r>
            <a:r>
              <a:rPr lang="en-US" altLang="ko-KR" sz="800" dirty="0"/>
              <a:t>(</a:t>
            </a:r>
            <a:r>
              <a:rPr lang="ko-KR" altLang="en-US" sz="800" dirty="0"/>
              <a:t>인원 및 시간</a:t>
            </a:r>
            <a:r>
              <a:rPr lang="en-US" altLang="ko-KR" sz="800" dirty="0"/>
              <a:t>) </a:t>
            </a:r>
            <a:r>
              <a:rPr lang="ko-KR" altLang="en-US" sz="800" dirty="0"/>
              <a:t>예약일 하루 전까지 미리 변경바랍니다</a:t>
            </a:r>
            <a:r>
              <a:rPr lang="en-US" altLang="ko-KR" sz="800" dirty="0"/>
              <a:t>.</a:t>
            </a:r>
            <a:endParaRPr lang="ko-KR" altLang="en-US" sz="800" dirty="0"/>
          </a:p>
          <a:p>
            <a:pPr algn="l" latinLnBrk="1"/>
            <a:r>
              <a:rPr lang="en-US" altLang="ko-KR" sz="800" dirty="0"/>
              <a:t>※ </a:t>
            </a:r>
            <a:r>
              <a:rPr lang="ko-KR" altLang="en-US" sz="800" dirty="0"/>
              <a:t>당일 예약변경 시 예약이 취소될 수 있습니다</a:t>
            </a:r>
            <a:r>
              <a:rPr lang="en-US" altLang="ko-KR" sz="800" dirty="0"/>
              <a:t>.</a:t>
            </a:r>
            <a:endParaRPr lang="ko-KR" altLang="en-US" sz="800" dirty="0"/>
          </a:p>
          <a:p>
            <a:pPr algn="l" latinLnBrk="1"/>
            <a:r>
              <a:rPr lang="en-US" altLang="ko-KR" sz="800" dirty="0"/>
              <a:t>5. </a:t>
            </a:r>
            <a:r>
              <a:rPr lang="ko-KR" altLang="en-US" sz="800" dirty="0"/>
              <a:t>날씨 및 원내 사정에 따라 해설 내용 및 일정이 변경될 수 있습니다</a:t>
            </a:r>
            <a:r>
              <a:rPr lang="en-US" altLang="ko-KR" sz="800" dirty="0"/>
              <a:t>.</a:t>
            </a:r>
            <a:endParaRPr lang="ko-KR" altLang="en-US" sz="800" dirty="0"/>
          </a:p>
          <a:p>
            <a:pPr algn="l"/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09401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xmlns="" id="{0B768DEF-B41D-4F2A-91C1-413A977BFAB9}"/>
              </a:ext>
            </a:extLst>
          </p:cNvPr>
          <p:cNvSpPr/>
          <p:nvPr/>
        </p:nvSpPr>
        <p:spPr>
          <a:xfrm>
            <a:off x="313458" y="1420396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xmlns="" id="{C578087B-842C-4EE5-9DF7-96FD2B02EF97}"/>
              </a:ext>
            </a:extLst>
          </p:cNvPr>
          <p:cNvSpPr/>
          <p:nvPr/>
        </p:nvSpPr>
        <p:spPr>
          <a:xfrm>
            <a:off x="1137118" y="1420396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Ｍ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endParaRPr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서브화면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미디어현충원</a:t>
            </a:r>
            <a:endParaRPr lang="ko-KR" altLang="en-US" sz="800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6699"/>
              </p:ext>
            </p:extLst>
          </p:nvPr>
        </p:nvGraphicFramePr>
        <p:xfrm>
          <a:off x="7714668" y="781383"/>
          <a:ext cx="2024950" cy="24449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해당 메뉴이동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268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해당 메뉴이동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23461583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해당 메뉴이동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미디어현충원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영역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우선순위 글 표시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타이틀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배너영역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187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푸터영역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39646682"/>
                  </a:ext>
                </a:extLst>
              </a:tr>
              <a:tr h="18758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758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j-ea"/>
                        <a:ea typeface="+mj-ea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DF9E31F6-15EA-4014-BC34-B9EC6599E2BD}"/>
              </a:ext>
            </a:extLst>
          </p:cNvPr>
          <p:cNvSpPr/>
          <p:nvPr/>
        </p:nvSpPr>
        <p:spPr bwMode="auto">
          <a:xfrm>
            <a:off x="322616" y="1669157"/>
            <a:ext cx="3549381" cy="291197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바탕체" pitchFamily="17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0054A272-BF20-44FD-8316-953F89E6B979}"/>
              </a:ext>
            </a:extLst>
          </p:cNvPr>
          <p:cNvSpPr/>
          <p:nvPr/>
        </p:nvSpPr>
        <p:spPr bwMode="auto">
          <a:xfrm>
            <a:off x="322616" y="1669807"/>
            <a:ext cx="3549381" cy="28058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바탕체" pitchFamily="17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A0F94BC9-154F-4851-A0A6-973C53800B5C}"/>
              </a:ext>
            </a:extLst>
          </p:cNvPr>
          <p:cNvSpPr/>
          <p:nvPr/>
        </p:nvSpPr>
        <p:spPr bwMode="auto">
          <a:xfrm>
            <a:off x="322617" y="1669158"/>
            <a:ext cx="813960" cy="27493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알림마당</a:t>
            </a:r>
            <a:endParaRPr kumimoji="1" lang="ko-KR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01D023F8-B9BC-49CF-8B60-470ABE3C1059}"/>
              </a:ext>
            </a:extLst>
          </p:cNvPr>
          <p:cNvSpPr/>
          <p:nvPr/>
        </p:nvSpPr>
        <p:spPr bwMode="auto">
          <a:xfrm>
            <a:off x="1136576" y="1670723"/>
            <a:ext cx="813961" cy="279666"/>
          </a:xfrm>
          <a:prstGeom prst="rect">
            <a:avLst/>
          </a:prstGeom>
          <a:solidFill>
            <a:schemeClr val="accent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참여마당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1A77F692-3084-4F19-AA46-517B29D38589}"/>
              </a:ext>
            </a:extLst>
          </p:cNvPr>
          <p:cNvSpPr/>
          <p:nvPr/>
        </p:nvSpPr>
        <p:spPr bwMode="auto">
          <a:xfrm>
            <a:off x="3554785" y="1669158"/>
            <a:ext cx="317212" cy="27493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+</a:t>
            </a:r>
            <a:endParaRPr kumimoji="1" lang="ko-KR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3BC0CA2D-4265-44EA-AFB9-79F8BEF8275F}"/>
              </a:ext>
            </a:extLst>
          </p:cNvPr>
          <p:cNvSpPr txBox="1"/>
          <p:nvPr/>
        </p:nvSpPr>
        <p:spPr>
          <a:xfrm>
            <a:off x="352877" y="2475205"/>
            <a:ext cx="2138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/>
              <a:t>미디어현충원</a:t>
            </a:r>
            <a:r>
              <a:rPr lang="ko-KR" altLang="en-US" dirty="0"/>
              <a:t> </a:t>
            </a:r>
            <a:r>
              <a:rPr lang="ko-KR" altLang="en-US" sz="700" dirty="0"/>
              <a:t>             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972A924F-D18D-4B2D-8AF8-D8F8F185C66D}"/>
              </a:ext>
            </a:extLst>
          </p:cNvPr>
          <p:cNvSpPr txBox="1"/>
          <p:nvPr/>
        </p:nvSpPr>
        <p:spPr>
          <a:xfrm>
            <a:off x="344489" y="2884210"/>
            <a:ext cx="27363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</a:rPr>
              <a:t>갤러리 </a:t>
            </a:r>
            <a:r>
              <a:rPr lang="ko-KR" altLang="en-US" sz="900" dirty="0">
                <a:ea typeface="나눔고딕"/>
              </a:rPr>
              <a:t>                      포토갤러리 </a:t>
            </a:r>
            <a:r>
              <a:rPr lang="ko-KR" altLang="en-US" sz="900" dirty="0" err="1">
                <a:ea typeface="나눔고딕"/>
              </a:rPr>
              <a:t>ㅣ</a:t>
            </a:r>
            <a:r>
              <a:rPr lang="ko-KR" altLang="en-US" sz="900" dirty="0">
                <a:ea typeface="나눔고딕"/>
              </a:rPr>
              <a:t> 영상갤러리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</a:rPr>
              <a:t>                                                   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0637E860-6984-4E53-9E49-C8D8C3ED4C30}"/>
              </a:ext>
            </a:extLst>
          </p:cNvPr>
          <p:cNvSpPr txBox="1"/>
          <p:nvPr/>
        </p:nvSpPr>
        <p:spPr>
          <a:xfrm>
            <a:off x="344488" y="3279279"/>
            <a:ext cx="27363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</a:rPr>
              <a:t>홍보물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</a:rPr>
              <a:t>/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</a:rPr>
              <a:t>책자          </a:t>
            </a:r>
            <a:r>
              <a:rPr lang="ko-KR" altLang="en-US" sz="900" dirty="0">
                <a:ea typeface="나눔고딕"/>
              </a:rPr>
              <a:t>홍보책자 </a:t>
            </a:r>
            <a:r>
              <a:rPr lang="ko-KR" altLang="en-US" sz="900" dirty="0" err="1">
                <a:ea typeface="나눔고딕"/>
              </a:rPr>
              <a:t>ㅣ</a:t>
            </a:r>
            <a:r>
              <a:rPr lang="ko-KR" altLang="en-US" sz="900" dirty="0">
                <a:ea typeface="나눔고딕"/>
              </a:rPr>
              <a:t> 소식지 </a:t>
            </a:r>
            <a:r>
              <a:rPr lang="ko-KR" altLang="en-US" sz="900" dirty="0" err="1">
                <a:ea typeface="나눔고딕"/>
              </a:rPr>
              <a:t>ㅣ보훈둘레길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</a:rPr>
              <a:t>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DA207642-1F0F-4D04-8019-8DD857C6C1DE}"/>
              </a:ext>
            </a:extLst>
          </p:cNvPr>
          <p:cNvSpPr txBox="1"/>
          <p:nvPr/>
        </p:nvSpPr>
        <p:spPr>
          <a:xfrm>
            <a:off x="344488" y="3733001"/>
            <a:ext cx="27363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</a:rPr>
              <a:t>공모전                      </a:t>
            </a:r>
            <a:r>
              <a:rPr lang="ko-KR" altLang="en-US" sz="900" dirty="0">
                <a:ea typeface="나눔고딕"/>
              </a:rPr>
              <a:t>사진 공모전 </a:t>
            </a:r>
            <a:r>
              <a:rPr lang="ko-KR" altLang="en-US" sz="900" dirty="0" err="1">
                <a:ea typeface="나눔고딕"/>
              </a:rPr>
              <a:t>ㅣ</a:t>
            </a:r>
            <a:r>
              <a:rPr lang="ko-KR" altLang="en-US" sz="900" dirty="0">
                <a:ea typeface="나눔고딕"/>
              </a:rPr>
              <a:t> 체험 </a:t>
            </a:r>
            <a:r>
              <a:rPr lang="ko-KR" altLang="en-US" sz="900" dirty="0" err="1">
                <a:ea typeface="나눔고딕"/>
              </a:rPr>
              <a:t>소감문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</a:rPr>
              <a:t> 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xmlns="" id="{EC5C6E4F-7A8A-4AB3-8286-CCFBB5662C2B}"/>
              </a:ext>
            </a:extLst>
          </p:cNvPr>
          <p:cNvGrpSpPr/>
          <p:nvPr/>
        </p:nvGrpSpPr>
        <p:grpSpPr>
          <a:xfrm>
            <a:off x="3917991" y="1688646"/>
            <a:ext cx="3716081" cy="2854349"/>
            <a:chOff x="2419995" y="3437079"/>
            <a:chExt cx="1772373" cy="1185205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xmlns="" id="{395890ED-3001-4A51-A27A-561045E081D1}"/>
                </a:ext>
              </a:extLst>
            </p:cNvPr>
            <p:cNvGrpSpPr/>
            <p:nvPr/>
          </p:nvGrpSpPr>
          <p:grpSpPr>
            <a:xfrm>
              <a:off x="2419995" y="3437079"/>
              <a:ext cx="1772373" cy="1185205"/>
              <a:chOff x="2118963" y="2940905"/>
              <a:chExt cx="1077264" cy="754262"/>
            </a:xfrm>
            <a:solidFill>
              <a:sysClr val="window" lastClr="FFFFFF"/>
            </a:solidFill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xmlns="" id="{0FDA3ED2-2B7D-48E4-AC87-A4DB530A554C}"/>
                  </a:ext>
                </a:extLst>
              </p:cNvPr>
              <p:cNvSpPr/>
              <p:nvPr/>
            </p:nvSpPr>
            <p:spPr>
              <a:xfrm>
                <a:off x="2118963" y="2940905"/>
                <a:ext cx="1074330" cy="750967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31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+mn-cs"/>
                </a:endParaRPr>
              </a:p>
            </p:txBody>
          </p: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xmlns="" id="{BD223AD3-6ACF-4694-9B9A-F5DFB2C76FA4}"/>
                  </a:ext>
                </a:extLst>
              </p:cNvPr>
              <p:cNvCxnSpPr/>
              <p:nvPr/>
            </p:nvCxnSpPr>
            <p:spPr>
              <a:xfrm>
                <a:off x="2121896" y="2944200"/>
                <a:ext cx="1074331" cy="750967"/>
              </a:xfrm>
              <a:prstGeom prst="line">
                <a:avLst/>
              </a:prstGeom>
              <a:grpFill/>
              <a:ln w="3175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32781452-D8DC-4C4E-A770-157B876F9BE9}"/>
                  </a:ext>
                </a:extLst>
              </p:cNvPr>
              <p:cNvCxnSpPr/>
              <p:nvPr/>
            </p:nvCxnSpPr>
            <p:spPr>
              <a:xfrm flipV="1">
                <a:off x="2121896" y="2944200"/>
                <a:ext cx="1074331" cy="750967"/>
              </a:xfrm>
              <a:prstGeom prst="line">
                <a:avLst/>
              </a:prstGeom>
              <a:grpFill/>
              <a:ln w="3175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xmlns="" id="{063A822F-55AF-4A77-97B5-BAD720931042}"/>
                </a:ext>
              </a:extLst>
            </p:cNvPr>
            <p:cNvSpPr/>
            <p:nvPr/>
          </p:nvSpPr>
          <p:spPr>
            <a:xfrm>
              <a:off x="2809411" y="3949379"/>
              <a:ext cx="1070710" cy="173118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+mn-cs"/>
                </a:rPr>
                <a:t>이미지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+mn-cs"/>
                </a:rPr>
                <a:t>(clickable)</a:t>
              </a:r>
            </a:p>
          </p:txBody>
        </p:sp>
      </p:grpSp>
      <p:sp>
        <p:nvSpPr>
          <p:cNvPr id="60" name="순서도: 연결자 59">
            <a:extLst>
              <a:ext uri="{FF2B5EF4-FFF2-40B4-BE49-F238E27FC236}">
                <a16:creationId xmlns:a16="http://schemas.microsoft.com/office/drawing/2014/main" xmlns="" id="{07C92949-8EBA-469C-B9F2-35434D350179}"/>
              </a:ext>
            </a:extLst>
          </p:cNvPr>
          <p:cNvSpPr/>
          <p:nvPr/>
        </p:nvSpPr>
        <p:spPr>
          <a:xfrm>
            <a:off x="1943904" y="1420396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A0F94BC9-154F-4851-A0A6-973C53800B5C}"/>
              </a:ext>
            </a:extLst>
          </p:cNvPr>
          <p:cNvSpPr/>
          <p:nvPr/>
        </p:nvSpPr>
        <p:spPr bwMode="auto">
          <a:xfrm>
            <a:off x="1955940" y="1666900"/>
            <a:ext cx="813960" cy="27493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미디어현충원</a:t>
            </a:r>
            <a:endParaRPr kumimoji="1" lang="ko-KR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0" name="순서도: 연결자 79">
            <a:extLst>
              <a:ext uri="{FF2B5EF4-FFF2-40B4-BE49-F238E27FC236}">
                <a16:creationId xmlns:a16="http://schemas.microsoft.com/office/drawing/2014/main" xmlns="" id="{E38C35AE-DC5F-40D5-9B69-7C82C5852764}"/>
              </a:ext>
            </a:extLst>
          </p:cNvPr>
          <p:cNvSpPr/>
          <p:nvPr/>
        </p:nvSpPr>
        <p:spPr>
          <a:xfrm>
            <a:off x="704528" y="220486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113" name="순서도: 연결자 112">
            <a:extLst>
              <a:ext uri="{FF2B5EF4-FFF2-40B4-BE49-F238E27FC236}">
                <a16:creationId xmlns:a16="http://schemas.microsoft.com/office/drawing/2014/main" xmlns="" id="{06D549CA-9AF5-4384-8A30-60FB5DFF74B9}"/>
              </a:ext>
            </a:extLst>
          </p:cNvPr>
          <p:cNvSpPr/>
          <p:nvPr/>
        </p:nvSpPr>
        <p:spPr>
          <a:xfrm>
            <a:off x="4160912" y="1842377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1" name="순서도: 수행의 시작/종료 40"/>
          <p:cNvSpPr/>
          <p:nvPr/>
        </p:nvSpPr>
        <p:spPr>
          <a:xfrm>
            <a:off x="3076049" y="3637404"/>
            <a:ext cx="724823" cy="235764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dirty="0" err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바로가기</a:t>
            </a:r>
            <a:endParaRPr kumimoji="1" lang="en-US" altLang="ko-KR" sz="8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순서도: 수행의 시작/종료 43"/>
          <p:cNvSpPr/>
          <p:nvPr/>
        </p:nvSpPr>
        <p:spPr>
          <a:xfrm>
            <a:off x="3076049" y="3223716"/>
            <a:ext cx="724823" cy="235764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dirty="0" err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바로가기</a:t>
            </a:r>
            <a:endParaRPr kumimoji="1" lang="en-US" altLang="ko-KR" sz="8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순서도: 수행의 시작/종료 44"/>
          <p:cNvSpPr/>
          <p:nvPr/>
        </p:nvSpPr>
        <p:spPr>
          <a:xfrm>
            <a:off x="3076049" y="2856056"/>
            <a:ext cx="724823" cy="235764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dirty="0" err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바로가기</a:t>
            </a:r>
            <a:endParaRPr kumimoji="1" lang="en-US" altLang="ko-KR" sz="8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54EC592-7514-4F1D-8F3A-4C838866DD1F}"/>
              </a:ext>
            </a:extLst>
          </p:cNvPr>
          <p:cNvSpPr txBox="1"/>
          <p:nvPr/>
        </p:nvSpPr>
        <p:spPr>
          <a:xfrm>
            <a:off x="3872880" y="2977207"/>
            <a:ext cx="452147" cy="307777"/>
          </a:xfrm>
          <a:prstGeom prst="rect">
            <a:avLst/>
          </a:prstGeom>
          <a:noFill/>
          <a:effectLst>
            <a:reflection stA="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바탕"/>
                <a:ea typeface="나눔고딕"/>
              </a:rPr>
              <a:t>&lt;</a:t>
            </a:r>
            <a:endParaRPr lang="ko-KR" altLang="en-US" sz="1400" b="1" dirty="0">
              <a:solidFill>
                <a:srgbClr val="000000"/>
              </a:solidFill>
              <a:ea typeface="나눔고딕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854EC592-7514-4F1D-8F3A-4C838866DD1F}"/>
              </a:ext>
            </a:extLst>
          </p:cNvPr>
          <p:cNvSpPr txBox="1"/>
          <p:nvPr/>
        </p:nvSpPr>
        <p:spPr>
          <a:xfrm rot="10800000">
            <a:off x="7185248" y="2924944"/>
            <a:ext cx="452147" cy="307777"/>
          </a:xfrm>
          <a:prstGeom prst="rect">
            <a:avLst/>
          </a:prstGeom>
          <a:noFill/>
          <a:effectLst>
            <a:reflection stA="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srgbClr val="000000"/>
                </a:solidFill>
                <a:latin typeface="바탕"/>
                <a:ea typeface="나눔고딕"/>
              </a:rPr>
              <a:t>&lt;</a:t>
            </a:r>
            <a:endParaRPr lang="ko-KR" altLang="en-US" sz="1400" b="1" dirty="0">
              <a:solidFill>
                <a:srgbClr val="000000"/>
              </a:solidFill>
              <a:ea typeface="나눔고딕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317066" y="5445224"/>
            <a:ext cx="7311261" cy="1050003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F8A3E85B-893B-4637-8570-3453878DBE30}"/>
              </a:ext>
            </a:extLst>
          </p:cNvPr>
          <p:cNvSpPr txBox="1"/>
          <p:nvPr/>
        </p:nvSpPr>
        <p:spPr>
          <a:xfrm>
            <a:off x="423802" y="5774115"/>
            <a:ext cx="55373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ea typeface="나눔고딕"/>
              </a:rPr>
              <a:t>개인정보처리방침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 </a:t>
            </a:r>
            <a:r>
              <a:rPr lang="ko-KR" altLang="en-US" sz="800" dirty="0" err="1">
                <a:ea typeface="나눔고딕"/>
              </a:rPr>
              <a:t>이메일집단수집거부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홈페이지개선의견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정보마당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저작권보호정책 </a:t>
            </a:r>
            <a:r>
              <a:rPr lang="ko-KR" altLang="en-US" sz="800" dirty="0" err="1">
                <a:ea typeface="나눔고딕"/>
              </a:rPr>
              <a:t>ㅣ이용안내ㅣ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찾아오시는길</a:t>
            </a:r>
            <a:endParaRPr lang="ko-KR" altLang="en-US" sz="800" dirty="0">
              <a:ea typeface="나눔고딕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2754E3B5-32F5-43FD-8315-44FE53AEF68B}"/>
              </a:ext>
            </a:extLst>
          </p:cNvPr>
          <p:cNvSpPr txBox="1"/>
          <p:nvPr/>
        </p:nvSpPr>
        <p:spPr>
          <a:xfrm>
            <a:off x="423803" y="6035114"/>
            <a:ext cx="5177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" dirty="0">
                <a:ea typeface="나눔고딕"/>
              </a:rPr>
              <a:t>34151 </a:t>
            </a:r>
            <a:r>
              <a:rPr lang="ko-KR" altLang="en-US" sz="800" dirty="0">
                <a:ea typeface="나눔고딕"/>
              </a:rPr>
              <a:t>대전광역시 유성구 </a:t>
            </a:r>
            <a:r>
              <a:rPr lang="ko-KR" altLang="en-US" sz="800" dirty="0" err="1">
                <a:ea typeface="나눔고딕"/>
              </a:rPr>
              <a:t>현충원로</a:t>
            </a:r>
            <a:r>
              <a:rPr lang="ko-KR" altLang="en-US" sz="800" dirty="0">
                <a:ea typeface="나눔고딕"/>
              </a:rPr>
              <a:t> </a:t>
            </a:r>
            <a:r>
              <a:rPr lang="en-US" altLang="ko-KR" sz="800" dirty="0">
                <a:ea typeface="나눔고딕"/>
              </a:rPr>
              <a:t>251(</a:t>
            </a:r>
            <a:r>
              <a:rPr lang="ko-KR" altLang="en-US" sz="800" dirty="0">
                <a:ea typeface="나눔고딕"/>
              </a:rPr>
              <a:t>갑동 산 </a:t>
            </a:r>
            <a:r>
              <a:rPr lang="en-US" altLang="ko-KR" sz="800" dirty="0">
                <a:ea typeface="나눔고딕"/>
              </a:rPr>
              <a:t>23-1) TEL : 042)718-7114 FAX : 042)718-7120 </a:t>
            </a:r>
          </a:p>
          <a:p>
            <a:pPr algn="l"/>
            <a:r>
              <a:rPr lang="en-US" altLang="ko-KR" sz="800" dirty="0">
                <a:ea typeface="나눔고딕"/>
              </a:rPr>
              <a:t>COPYRIGHT © 2023 BY DAEJEON NATIONAL CEMETERY.  ALL RIGHTS RESERVED.</a:t>
            </a:r>
            <a:endParaRPr lang="ko-KR" altLang="en-US" sz="800" dirty="0">
              <a:ea typeface="나눔고딕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D6464191-3C84-43A0-88FB-22A93B0088C2}"/>
              </a:ext>
            </a:extLst>
          </p:cNvPr>
          <p:cNvSpPr/>
          <p:nvPr/>
        </p:nvSpPr>
        <p:spPr>
          <a:xfrm>
            <a:off x="272480" y="5733256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CFCBD7C9-199D-4B07-B685-0E0D20EEA1DB}"/>
              </a:ext>
            </a:extLst>
          </p:cNvPr>
          <p:cNvSpPr/>
          <p:nvPr/>
        </p:nvSpPr>
        <p:spPr bwMode="auto">
          <a:xfrm>
            <a:off x="464257" y="5085184"/>
            <a:ext cx="600311" cy="648054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Arial" charset="0"/>
              </a:rPr>
              <a:t>주요서비스</a:t>
            </a:r>
            <a:r>
              <a:rPr lang="en-US" altLang="ko-KR" dirty="0">
                <a:latin typeface="Arial" charset="0"/>
              </a:rPr>
              <a:t/>
            </a:r>
            <a:br>
              <a:rPr lang="en-US" altLang="ko-KR" dirty="0">
                <a:latin typeface="Arial" charset="0"/>
              </a:rPr>
            </a:br>
            <a:r>
              <a:rPr lang="en-US" altLang="ko-KR" dirty="0">
                <a:latin typeface="Arial" charset="0"/>
              </a:rPr>
              <a:t>(</a:t>
            </a:r>
            <a:r>
              <a:rPr lang="ko-KR" altLang="en-US" dirty="0">
                <a:latin typeface="Arial" charset="0"/>
              </a:rPr>
              <a:t>로고</a:t>
            </a:r>
            <a:r>
              <a:rPr lang="en-US" altLang="ko-KR" dirty="0">
                <a:latin typeface="Arial" charset="0"/>
              </a:rPr>
              <a:t>)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바탕체" pitchFamily="17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A0F94BC9-154F-4851-A0A6-973C53800B5C}"/>
              </a:ext>
            </a:extLst>
          </p:cNvPr>
          <p:cNvSpPr/>
          <p:nvPr/>
        </p:nvSpPr>
        <p:spPr bwMode="auto">
          <a:xfrm>
            <a:off x="6033120" y="5589240"/>
            <a:ext cx="1268102" cy="2084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국가보훈부</a:t>
            </a:r>
            <a:r>
              <a:rPr lang="ko-KR" altLang="en-US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8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바로가기</a:t>
            </a:r>
            <a:r>
              <a:rPr lang="ko-KR" altLang="en-US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kumimoji="1" lang="ko-KR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A0F94BC9-154F-4851-A0A6-973C53800B5C}"/>
              </a:ext>
            </a:extLst>
          </p:cNvPr>
          <p:cNvSpPr/>
          <p:nvPr/>
        </p:nvSpPr>
        <p:spPr bwMode="auto">
          <a:xfrm>
            <a:off x="6033120" y="5884892"/>
            <a:ext cx="1268102" cy="2084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국립묘지                  </a:t>
            </a:r>
            <a:endParaRPr kumimoji="1" lang="ko-KR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A0F94BC9-154F-4851-A0A6-973C53800B5C}"/>
              </a:ext>
            </a:extLst>
          </p:cNvPr>
          <p:cNvSpPr/>
          <p:nvPr/>
        </p:nvSpPr>
        <p:spPr bwMode="auto">
          <a:xfrm>
            <a:off x="6033120" y="6172924"/>
            <a:ext cx="1268102" cy="20840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b="1" dirty="0">
                <a:latin typeface="굴림" panose="020B0600000101010101" pitchFamily="50" charset="-127"/>
                <a:ea typeface="굴림" panose="020B0600000101010101" pitchFamily="50" charset="-127"/>
              </a:rPr>
              <a:t>기타관련기관             </a:t>
            </a:r>
            <a:endParaRPr kumimoji="1" lang="ko-KR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854EC592-7514-4F1D-8F3A-4C838866DD1F}"/>
              </a:ext>
            </a:extLst>
          </p:cNvPr>
          <p:cNvSpPr txBox="1"/>
          <p:nvPr/>
        </p:nvSpPr>
        <p:spPr>
          <a:xfrm rot="10800000">
            <a:off x="7064093" y="5577710"/>
            <a:ext cx="308131" cy="246221"/>
          </a:xfrm>
          <a:prstGeom prst="rect">
            <a:avLst/>
          </a:prstGeom>
          <a:noFill/>
          <a:effectLst>
            <a:reflection stA="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altLang="ko-KR" b="1" dirty="0">
                <a:solidFill>
                  <a:srgbClr val="000000"/>
                </a:solidFill>
                <a:latin typeface="바탕"/>
                <a:ea typeface="나눔고딕"/>
              </a:rPr>
              <a:t>&lt;</a:t>
            </a:r>
            <a:endParaRPr lang="ko-KR" altLang="en-US" b="1" dirty="0">
              <a:solidFill>
                <a:srgbClr val="000000"/>
              </a:solidFill>
              <a:ea typeface="나눔고딕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854EC592-7514-4F1D-8F3A-4C838866DD1F}"/>
              </a:ext>
            </a:extLst>
          </p:cNvPr>
          <p:cNvSpPr txBox="1"/>
          <p:nvPr/>
        </p:nvSpPr>
        <p:spPr>
          <a:xfrm rot="5400000">
            <a:off x="7033137" y="5880508"/>
            <a:ext cx="308131" cy="246221"/>
          </a:xfrm>
          <a:prstGeom prst="rect">
            <a:avLst/>
          </a:prstGeom>
          <a:noFill/>
          <a:effectLst>
            <a:reflection stA="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altLang="ko-KR" b="1" dirty="0">
                <a:solidFill>
                  <a:srgbClr val="000000"/>
                </a:solidFill>
                <a:latin typeface="바탕"/>
                <a:ea typeface="나눔고딕"/>
              </a:rPr>
              <a:t>&lt;</a:t>
            </a:r>
            <a:endParaRPr lang="ko-KR" altLang="en-US" b="1" dirty="0">
              <a:solidFill>
                <a:srgbClr val="000000"/>
              </a:solidFill>
              <a:ea typeface="나눔고딕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854EC592-7514-4F1D-8F3A-4C838866DD1F}"/>
              </a:ext>
            </a:extLst>
          </p:cNvPr>
          <p:cNvSpPr txBox="1"/>
          <p:nvPr/>
        </p:nvSpPr>
        <p:spPr>
          <a:xfrm rot="5400000">
            <a:off x="7040757" y="6153300"/>
            <a:ext cx="308131" cy="246221"/>
          </a:xfrm>
          <a:prstGeom prst="rect">
            <a:avLst/>
          </a:prstGeom>
          <a:noFill/>
          <a:effectLst>
            <a:reflection stA="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altLang="ko-KR" b="1" dirty="0">
                <a:solidFill>
                  <a:srgbClr val="000000"/>
                </a:solidFill>
                <a:latin typeface="바탕"/>
                <a:ea typeface="나눔고딕"/>
              </a:rPr>
              <a:t>&lt;</a:t>
            </a:r>
            <a:endParaRPr lang="ko-KR" altLang="en-US" b="1" dirty="0">
              <a:solidFill>
                <a:srgbClr val="000000"/>
              </a:solidFill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04544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504406"/>
              </p:ext>
            </p:extLst>
          </p:nvPr>
        </p:nvGraphicFramePr>
        <p:xfrm>
          <a:off x="7714668" y="781383"/>
          <a:ext cx="2024950" cy="226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나라사랑 영상상영 이미지 및 텍스트 영역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https://</a:t>
            </a:r>
            <a:r>
              <a:rPr lang="en-US" altLang="ko-KR" dirty="0" smtClean="0"/>
              <a:t>www.dnc.go.kr/html/kr/part/part_020310.html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한글 </a:t>
            </a:r>
            <a:r>
              <a:rPr lang="ko-KR" altLang="en-US" dirty="0"/>
              <a:t>첨부파일 참조</a:t>
            </a:r>
            <a:endParaRPr lang="en-US" altLang="ko-KR" dirty="0"/>
          </a:p>
          <a:p>
            <a:r>
              <a:rPr lang="ko-KR" altLang="en-US" dirty="0"/>
              <a:t>★홈페이지 </a:t>
            </a:r>
            <a:r>
              <a:rPr lang="ko-KR" altLang="en-US" dirty="0" err="1"/>
              <a:t>변경안</a:t>
            </a:r>
            <a:r>
              <a:rPr lang="en-US" altLang="ko-KR" dirty="0"/>
              <a:t>_</a:t>
            </a:r>
            <a:r>
              <a:rPr lang="ko-KR" altLang="en-US" dirty="0"/>
              <a:t>체험교육</a:t>
            </a:r>
            <a:r>
              <a:rPr lang="en-US" altLang="ko-KR" dirty="0"/>
              <a:t>_</a:t>
            </a:r>
            <a:r>
              <a:rPr lang="ko-KR" altLang="en-US" dirty="0"/>
              <a:t>최종</a:t>
            </a:r>
            <a:r>
              <a:rPr lang="en-US" altLang="ko-KR" dirty="0"/>
              <a:t>.</a:t>
            </a:r>
            <a:r>
              <a:rPr lang="en-US" altLang="ko-KR" dirty="0" err="1"/>
              <a:t>hwp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2101316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나라사랑 영상상영 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해설</a:t>
            </a:r>
            <a:r>
              <a:rPr lang="en-US" altLang="ko-KR" sz="1300" b="1" dirty="0" smtClean="0">
                <a:latin typeface="+mj-ea"/>
                <a:ea typeface="+mj-ea"/>
              </a:rPr>
              <a:t>(</a:t>
            </a:r>
            <a:r>
              <a:rPr lang="ko-KR" altLang="en-US" sz="1300" b="1" dirty="0" smtClean="0">
                <a:latin typeface="+mj-ea"/>
                <a:ea typeface="+mj-ea"/>
              </a:rPr>
              <a:t>견학</a:t>
            </a:r>
            <a:r>
              <a:rPr lang="en-US" altLang="ko-KR" sz="1300" b="1" dirty="0" smtClean="0">
                <a:latin typeface="+mj-ea"/>
                <a:ea typeface="+mj-ea"/>
              </a:rPr>
              <a:t>)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프로그램</a:t>
            </a:r>
            <a:endParaRPr lang="en-US" altLang="ko-KR" sz="1300" b="1" dirty="0" smtClean="0">
              <a:latin typeface="+mj-ea"/>
              <a:ea typeface="+mj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0486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1887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2276872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 키움이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44488" y="2977930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50390" y="2659772"/>
            <a:ext cx="1489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호국 배움이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66579" y="33948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72480" y="3068156"/>
            <a:ext cx="12462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현충원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한바퀴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 0 4 0 2 0 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나라사랑 영상상영 </a:t>
            </a:r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·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행사 ＞ 해설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견학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나라사랑 영상상영 </a:t>
            </a:r>
            <a:endParaRPr lang="ko-KR" altLang="en-US" dirty="0"/>
          </a:p>
        </p:txBody>
      </p:sp>
      <p:cxnSp>
        <p:nvCxnSpPr>
          <p:cNvPr id="84" name="직선 연결선 83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66579" y="3808930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72480" y="348227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나라사랑 영상상영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193298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현충원과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보훈찾기</a:t>
            </a:r>
            <a:endParaRPr lang="en-US" altLang="ko-KR" sz="1100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76736" y="2276872"/>
            <a:ext cx="39604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성인</a:t>
            </a:r>
            <a:r>
              <a:rPr lang="en-US" altLang="ko-KR" dirty="0"/>
              <a:t>] [</a:t>
            </a:r>
            <a:r>
              <a:rPr lang="ko-KR" altLang="en-US" dirty="0"/>
              <a:t>군인</a:t>
            </a:r>
            <a:r>
              <a:rPr lang="en-US" altLang="ko-KR" dirty="0"/>
              <a:t>] [</a:t>
            </a:r>
            <a:r>
              <a:rPr lang="ko-KR" altLang="en-US" dirty="0"/>
              <a:t>버스</a:t>
            </a:r>
            <a:r>
              <a:rPr lang="en-US" altLang="ko-KR" dirty="0"/>
              <a:t>]</a:t>
            </a:r>
            <a:endParaRPr lang="ko-KR" altLang="en-US" dirty="0"/>
          </a:p>
          <a:p>
            <a:r>
              <a:rPr lang="ko-KR" altLang="en-US" b="1" dirty="0"/>
              <a:t>나라사랑 영상상영</a:t>
            </a:r>
            <a:endParaRPr lang="ko-KR" altLang="en-US" dirty="0"/>
          </a:p>
          <a:p>
            <a:r>
              <a:rPr lang="ko-KR" altLang="en-US" dirty="0"/>
              <a:t>소요시간</a:t>
            </a:r>
            <a:r>
              <a:rPr lang="en-US" altLang="ko-KR" dirty="0"/>
              <a:t>: 8~40</a:t>
            </a:r>
            <a:r>
              <a:rPr lang="ko-KR" altLang="en-US" dirty="0"/>
              <a:t>분</a:t>
            </a:r>
            <a:r>
              <a:rPr lang="en-US" altLang="ko-KR" dirty="0"/>
              <a:t>(</a:t>
            </a:r>
            <a:r>
              <a:rPr lang="ko-KR" altLang="en-US" dirty="0" err="1"/>
              <a:t>영상별로</a:t>
            </a:r>
            <a:r>
              <a:rPr lang="ko-KR" altLang="en-US" dirty="0"/>
              <a:t> 상이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332599" y="2852936"/>
            <a:ext cx="4532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ko-KR" altLang="en-US" sz="800" dirty="0"/>
          </a:p>
          <a:p>
            <a:pPr algn="l"/>
            <a:r>
              <a:rPr lang="ko-KR" altLang="en-US" sz="800" dirty="0"/>
              <a:t>재미와 감동이 어우러진 영상을 통하여 안장자의 스토리를 알고</a:t>
            </a:r>
            <a:r>
              <a:rPr lang="en-US" altLang="ko-KR" sz="800" dirty="0"/>
              <a:t>, </a:t>
            </a:r>
            <a:endParaRPr lang="ko-KR" altLang="en-US" sz="800" dirty="0"/>
          </a:p>
          <a:p>
            <a:pPr algn="l"/>
            <a:r>
              <a:rPr lang="ko-KR" altLang="en-US" sz="800" dirty="0"/>
              <a:t>나라사랑의 마음을 키울 수 있습니다</a:t>
            </a:r>
            <a:r>
              <a:rPr lang="en-US" altLang="ko-KR" sz="800" dirty="0"/>
              <a:t>.</a:t>
            </a:r>
            <a:endParaRPr lang="ko-KR" altLang="en-US" sz="800" dirty="0"/>
          </a:p>
          <a:p>
            <a:pPr algn="l" latinLnBrk="1"/>
            <a:r>
              <a:rPr lang="ko-KR" altLang="en-US" sz="800" dirty="0"/>
              <a:t>◆ 대상 </a:t>
            </a:r>
            <a:r>
              <a:rPr lang="en-US" altLang="ko-KR" sz="800" dirty="0"/>
              <a:t>: </a:t>
            </a:r>
            <a:r>
              <a:rPr lang="ko-KR" altLang="en-US" sz="800" dirty="0"/>
              <a:t>전 연령</a:t>
            </a:r>
            <a:r>
              <a:rPr lang="en-US" altLang="ko-KR" sz="800" dirty="0"/>
              <a:t>(</a:t>
            </a:r>
            <a:r>
              <a:rPr lang="ko-KR" altLang="en-US" sz="800" dirty="0"/>
              <a:t>유아 포함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algn="l" latinLnBrk="1"/>
            <a:r>
              <a:rPr lang="ko-KR" altLang="en-US" sz="800" dirty="0"/>
              <a:t>◆ 이용가능 인원 </a:t>
            </a:r>
            <a:r>
              <a:rPr lang="en-US" altLang="ko-KR" sz="800" dirty="0"/>
              <a:t>: 15~300</a:t>
            </a:r>
            <a:r>
              <a:rPr lang="ko-KR" altLang="en-US" sz="800" dirty="0"/>
              <a:t>명</a:t>
            </a:r>
            <a:r>
              <a:rPr lang="en-US" altLang="ko-KR" sz="800" dirty="0"/>
              <a:t>(</a:t>
            </a:r>
            <a:r>
              <a:rPr lang="ko-KR" altLang="en-US" sz="800" dirty="0"/>
              <a:t>최대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algn="l" latinLnBrk="1"/>
            <a:r>
              <a:rPr lang="ko-KR" altLang="en-US" sz="800" dirty="0"/>
              <a:t>◆ 관람 시 유의사항</a:t>
            </a:r>
          </a:p>
          <a:p>
            <a:pPr algn="l" latinLnBrk="1"/>
            <a:r>
              <a:rPr lang="ko-KR" altLang="en-US" sz="800" dirty="0"/>
              <a:t>관람 시 만</a:t>
            </a:r>
            <a:r>
              <a:rPr lang="en-US" altLang="ko-KR" sz="800" dirty="0"/>
              <a:t>12</a:t>
            </a:r>
            <a:r>
              <a:rPr lang="ko-KR" altLang="en-US" sz="800" dirty="0"/>
              <a:t>세 이하는 보호자 동반이 필수입니다</a:t>
            </a:r>
            <a:r>
              <a:rPr lang="en-US" altLang="ko-KR" sz="800" dirty="0"/>
              <a:t>.</a:t>
            </a:r>
            <a:endParaRPr lang="ko-KR" altLang="en-US" sz="800" dirty="0"/>
          </a:p>
          <a:p>
            <a:pPr algn="l" latinLnBrk="1"/>
            <a:r>
              <a:rPr lang="ko-KR" altLang="en-US" sz="800" dirty="0"/>
              <a:t>인원에 따라 상영 장소가 달라질 수 있고</a:t>
            </a:r>
            <a:r>
              <a:rPr lang="en-US" altLang="ko-KR" sz="800" dirty="0"/>
              <a:t>, 15</a:t>
            </a:r>
            <a:r>
              <a:rPr lang="ko-KR" altLang="en-US" sz="800" dirty="0"/>
              <a:t>인 미만의 단체의 경우 문의 바랍니다</a:t>
            </a:r>
            <a:r>
              <a:rPr lang="en-US" altLang="ko-KR" sz="800" dirty="0"/>
              <a:t>.</a:t>
            </a:r>
            <a:endParaRPr lang="ko-KR" altLang="en-US" sz="800" dirty="0"/>
          </a:p>
          <a:p>
            <a:pPr algn="l" latinLnBrk="1"/>
            <a:r>
              <a:rPr lang="ko-KR" altLang="en-US" sz="800" dirty="0"/>
              <a:t>예약 일정을 우선으로 상영합니다</a:t>
            </a:r>
            <a:r>
              <a:rPr lang="en-US" altLang="ko-KR" sz="800" dirty="0"/>
              <a:t>.</a:t>
            </a:r>
            <a:endParaRPr lang="ko-KR" altLang="en-US" sz="800" dirty="0"/>
          </a:p>
          <a:p>
            <a:pPr algn="l" latinLnBrk="1"/>
            <a:r>
              <a:rPr lang="ko-KR" altLang="en-US" sz="800" dirty="0"/>
              <a:t>◆ 영상 소개 </a:t>
            </a:r>
            <a:r>
              <a:rPr lang="en-US" altLang="ko-KR" sz="800" dirty="0"/>
              <a:t>(</a:t>
            </a:r>
            <a:r>
              <a:rPr lang="ko-KR" altLang="en-US" sz="800" dirty="0" err="1"/>
              <a:t>국립대전현충원</a:t>
            </a:r>
            <a:r>
              <a:rPr lang="ko-KR" altLang="en-US" sz="800" dirty="0"/>
              <a:t> </a:t>
            </a:r>
            <a:r>
              <a:rPr lang="ko-KR" altLang="en-US" sz="800" dirty="0" err="1"/>
              <a:t>유튜브</a:t>
            </a:r>
            <a:r>
              <a:rPr lang="ko-KR" altLang="en-US" sz="800" dirty="0"/>
              <a:t> 채널에서도 시청 가능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089" y="4221088"/>
            <a:ext cx="3213015" cy="1731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5774809" y="5549170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나라사랑 영상상영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아래쪽 화살표 38"/>
          <p:cNvSpPr/>
          <p:nvPr/>
        </p:nvSpPr>
        <p:spPr>
          <a:xfrm>
            <a:off x="7359153" y="5495503"/>
            <a:ext cx="1338263" cy="885825"/>
          </a:xfrm>
          <a:prstGeom prst="downArrow">
            <a:avLst/>
          </a:prstGeom>
          <a:solidFill>
            <a:schemeClr val="tx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다음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페이지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이어서</a:t>
            </a:r>
          </a:p>
        </p:txBody>
      </p:sp>
    </p:spTree>
    <p:extLst>
      <p:ext uri="{BB962C8B-B14F-4D97-AF65-F5344CB8AC3E}">
        <p14:creationId xmlns:p14="http://schemas.microsoft.com/office/powerpoint/2010/main" val="209888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182610"/>
              </p:ext>
            </p:extLst>
          </p:nvPr>
        </p:nvGraphicFramePr>
        <p:xfrm>
          <a:off x="7714668" y="781383"/>
          <a:ext cx="2024950" cy="226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나라사랑 영상상영 이미지 및 텍스트 영역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https://</a:t>
            </a:r>
            <a:r>
              <a:rPr lang="en-US" altLang="ko-KR" dirty="0" smtClean="0"/>
              <a:t>www.dnc.go.kr/html/kr/part/part_020310.html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한글 </a:t>
            </a:r>
            <a:r>
              <a:rPr lang="ko-KR" altLang="en-US" dirty="0"/>
              <a:t>첨부파일 참조</a:t>
            </a:r>
            <a:endParaRPr lang="en-US" altLang="ko-KR" dirty="0"/>
          </a:p>
          <a:p>
            <a:r>
              <a:rPr lang="ko-KR" altLang="en-US" dirty="0"/>
              <a:t>★홈페이지 </a:t>
            </a:r>
            <a:r>
              <a:rPr lang="ko-KR" altLang="en-US" dirty="0" err="1"/>
              <a:t>변경안</a:t>
            </a:r>
            <a:r>
              <a:rPr lang="en-US" altLang="ko-KR" dirty="0"/>
              <a:t>_</a:t>
            </a:r>
            <a:r>
              <a:rPr lang="ko-KR" altLang="en-US" dirty="0"/>
              <a:t>체험교육</a:t>
            </a:r>
            <a:r>
              <a:rPr lang="en-US" altLang="ko-KR" dirty="0"/>
              <a:t>_</a:t>
            </a:r>
            <a:r>
              <a:rPr lang="ko-KR" altLang="en-US" dirty="0"/>
              <a:t>최종</a:t>
            </a:r>
            <a:r>
              <a:rPr lang="en-US" altLang="ko-KR" dirty="0"/>
              <a:t>.</a:t>
            </a:r>
            <a:r>
              <a:rPr lang="en-US" altLang="ko-KR" dirty="0" err="1"/>
              <a:t>hwp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2101316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나라사랑 영상상영 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해설</a:t>
            </a:r>
            <a:r>
              <a:rPr lang="en-US" altLang="ko-KR" sz="1300" b="1" dirty="0" smtClean="0">
                <a:latin typeface="+mj-ea"/>
                <a:ea typeface="+mj-ea"/>
              </a:rPr>
              <a:t>(</a:t>
            </a:r>
            <a:r>
              <a:rPr lang="ko-KR" altLang="en-US" sz="1300" b="1" dirty="0" smtClean="0">
                <a:latin typeface="+mj-ea"/>
                <a:ea typeface="+mj-ea"/>
              </a:rPr>
              <a:t>견학</a:t>
            </a:r>
            <a:r>
              <a:rPr lang="en-US" altLang="ko-KR" sz="1300" b="1" dirty="0" smtClean="0">
                <a:latin typeface="+mj-ea"/>
                <a:ea typeface="+mj-ea"/>
              </a:rPr>
              <a:t>)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프로그램</a:t>
            </a:r>
            <a:endParaRPr lang="en-US" altLang="ko-KR" sz="1300" b="1" dirty="0" smtClean="0">
              <a:latin typeface="+mj-ea"/>
              <a:ea typeface="+mj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0486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xmlns="" id="{F87B511B-230D-2067-3180-4004D06510A0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1887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786C4417-25C7-2701-586E-73B5CC23ABEE}"/>
              </a:ext>
            </a:extLst>
          </p:cNvPr>
          <p:cNvSpPr txBox="1"/>
          <p:nvPr/>
        </p:nvSpPr>
        <p:spPr>
          <a:xfrm>
            <a:off x="272480" y="2276872"/>
            <a:ext cx="1467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보훈 키움이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44488" y="2977930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50390" y="2659772"/>
            <a:ext cx="1489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호국 배움이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66579" y="3394812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72480" y="3068156"/>
            <a:ext cx="12462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현충원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한바퀴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 0 4 0 2 0 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나라사랑 영상상영 </a:t>
            </a:r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·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행사 ＞ 해설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견학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나라사랑 영상상영 </a:t>
            </a:r>
            <a:endParaRPr lang="ko-KR" altLang="en-US" dirty="0"/>
          </a:p>
        </p:txBody>
      </p:sp>
      <p:cxnSp>
        <p:nvCxnSpPr>
          <p:cNvPr id="84" name="직선 연결선 83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66579" y="3808930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72480" y="3482274"/>
            <a:ext cx="161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나라사랑 영상상영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1932982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현충원과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보훈찾기</a:t>
            </a:r>
            <a:endParaRPr lang="en-US" altLang="ko-KR" sz="1100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288704" y="4653136"/>
            <a:ext cx="453275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ko-KR" altLang="en-US" sz="800" dirty="0"/>
          </a:p>
          <a:p>
            <a:pPr algn="l" latinLnBrk="1"/>
            <a:r>
              <a:rPr lang="en-US" altLang="ko-KR" sz="800" dirty="0"/>
              <a:t>- </a:t>
            </a:r>
            <a:r>
              <a:rPr lang="ko-KR" altLang="en-US" sz="800" dirty="0"/>
              <a:t>현충원 홍보영상</a:t>
            </a:r>
            <a:r>
              <a:rPr lang="en-US" altLang="ko-KR" sz="800" dirty="0"/>
              <a:t>(8</a:t>
            </a:r>
            <a:r>
              <a:rPr lang="ko-KR" altLang="en-US" sz="800" dirty="0"/>
              <a:t>분</a:t>
            </a:r>
            <a:r>
              <a:rPr lang="en-US" altLang="ko-KR" sz="800" dirty="0"/>
              <a:t>) : </a:t>
            </a:r>
            <a:r>
              <a:rPr lang="ko-KR" altLang="en-US" sz="800" dirty="0" err="1"/>
              <a:t>국립대전현충원의</a:t>
            </a:r>
            <a:r>
              <a:rPr lang="ko-KR" altLang="en-US" sz="800" dirty="0"/>
              <a:t> 주요 시설 및 업무를 소개하는 영상</a:t>
            </a:r>
          </a:p>
          <a:p>
            <a:pPr algn="l" latinLnBrk="1"/>
            <a:r>
              <a:rPr lang="en-US" altLang="ko-KR" sz="800" dirty="0"/>
              <a:t>- </a:t>
            </a:r>
            <a:r>
              <a:rPr lang="ko-KR" altLang="en-US" sz="800" dirty="0" err="1"/>
              <a:t>불개</a:t>
            </a:r>
            <a:r>
              <a:rPr lang="ko-KR" altLang="en-US" sz="800" dirty="0"/>
              <a:t> 천둥이</a:t>
            </a:r>
            <a:r>
              <a:rPr lang="en-US" altLang="ko-KR" sz="800" dirty="0"/>
              <a:t>(20</a:t>
            </a:r>
            <a:r>
              <a:rPr lang="ko-KR" altLang="en-US" sz="800" dirty="0"/>
              <a:t>분</a:t>
            </a:r>
            <a:r>
              <a:rPr lang="en-US" altLang="ko-KR" sz="800" dirty="0"/>
              <a:t>) : </a:t>
            </a:r>
            <a:r>
              <a:rPr lang="ko-KR" altLang="en-US" sz="800" dirty="0" err="1"/>
              <a:t>불개</a:t>
            </a:r>
            <a:r>
              <a:rPr lang="ko-KR" altLang="en-US" sz="800" dirty="0"/>
              <a:t> </a:t>
            </a:r>
            <a:r>
              <a:rPr lang="ko-KR" altLang="en-US" sz="800" dirty="0" err="1"/>
              <a:t>천둥이와</a:t>
            </a:r>
            <a:r>
              <a:rPr lang="ko-KR" altLang="en-US" sz="800" dirty="0"/>
              <a:t> </a:t>
            </a:r>
            <a:r>
              <a:rPr lang="ko-KR" altLang="en-US" sz="800" dirty="0" err="1"/>
              <a:t>무궁이가</a:t>
            </a:r>
            <a:r>
              <a:rPr lang="ko-KR" altLang="en-US" sz="800" dirty="0"/>
              <a:t> </a:t>
            </a:r>
            <a:r>
              <a:rPr lang="ko-KR" altLang="en-US" sz="800" dirty="0" err="1"/>
              <a:t>대전현충원을</a:t>
            </a:r>
            <a:r>
              <a:rPr lang="ko-KR" altLang="en-US" sz="800" dirty="0"/>
              <a:t> 지키는 이야기</a:t>
            </a:r>
          </a:p>
          <a:p>
            <a:pPr algn="l" latinLnBrk="1"/>
            <a:r>
              <a:rPr lang="en-US" altLang="ko-KR" sz="800" dirty="0"/>
              <a:t>- </a:t>
            </a:r>
            <a:r>
              <a:rPr lang="ko-KR" altLang="en-US" sz="800" dirty="0"/>
              <a:t>그 날</a:t>
            </a:r>
            <a:r>
              <a:rPr lang="en-US" altLang="ko-KR" sz="800" dirty="0"/>
              <a:t>(31</a:t>
            </a:r>
            <a:r>
              <a:rPr lang="ko-KR" altLang="en-US" sz="800" dirty="0"/>
              <a:t>분</a:t>
            </a:r>
            <a:r>
              <a:rPr lang="en-US" altLang="ko-KR" sz="800" dirty="0"/>
              <a:t>) : 2002</a:t>
            </a:r>
            <a:r>
              <a:rPr lang="ko-KR" altLang="en-US" sz="800" dirty="0"/>
              <a:t>년 제</a:t>
            </a:r>
            <a:r>
              <a:rPr lang="en-US" altLang="ko-KR" sz="800" dirty="0"/>
              <a:t>2</a:t>
            </a:r>
            <a:r>
              <a:rPr lang="ko-KR" altLang="en-US" sz="800" dirty="0" err="1"/>
              <a:t>연평해전의</a:t>
            </a:r>
            <a:r>
              <a:rPr lang="ko-KR" altLang="en-US" sz="800" dirty="0"/>
              <a:t> 이야기</a:t>
            </a:r>
          </a:p>
          <a:p>
            <a:pPr algn="l" latinLnBrk="1"/>
            <a:r>
              <a:rPr lang="en-US" altLang="ko-KR" sz="800" dirty="0"/>
              <a:t>- </a:t>
            </a:r>
            <a:r>
              <a:rPr lang="ko-KR" altLang="en-US" sz="800" dirty="0" err="1"/>
              <a:t>미카</a:t>
            </a:r>
            <a:r>
              <a:rPr lang="en-US" altLang="ko-KR" sz="800" dirty="0"/>
              <a:t>129(30</a:t>
            </a:r>
            <a:r>
              <a:rPr lang="ko-KR" altLang="en-US" sz="800" dirty="0"/>
              <a:t>분</a:t>
            </a:r>
            <a:r>
              <a:rPr lang="en-US" altLang="ko-KR" sz="800" dirty="0"/>
              <a:t>) : 6.25</a:t>
            </a:r>
            <a:r>
              <a:rPr lang="ko-KR" altLang="en-US" sz="800" dirty="0"/>
              <a:t>전쟁 때 활약한 철도와 </a:t>
            </a:r>
            <a:r>
              <a:rPr lang="ko-KR" altLang="en-US" sz="800" dirty="0" err="1"/>
              <a:t>철도인들의</a:t>
            </a:r>
            <a:r>
              <a:rPr lang="ko-KR" altLang="en-US" sz="800" dirty="0"/>
              <a:t> 이야기</a:t>
            </a:r>
          </a:p>
          <a:p>
            <a:pPr algn="l" latinLnBrk="1"/>
            <a:r>
              <a:rPr lang="en-US" altLang="ko-KR" sz="800" dirty="0"/>
              <a:t>- </a:t>
            </a:r>
            <a:r>
              <a:rPr lang="ko-KR" altLang="en-US" sz="800" dirty="0"/>
              <a:t>할아버지의 토시</a:t>
            </a:r>
            <a:r>
              <a:rPr lang="en-US" altLang="ko-KR" sz="800" dirty="0"/>
              <a:t>(40</a:t>
            </a:r>
            <a:r>
              <a:rPr lang="ko-KR" altLang="en-US" sz="800" dirty="0"/>
              <a:t>분</a:t>
            </a:r>
            <a:r>
              <a:rPr lang="en-US" altLang="ko-KR" sz="800" dirty="0"/>
              <a:t>) : 3</a:t>
            </a:r>
            <a:r>
              <a:rPr lang="ko-KR" altLang="en-US" sz="800" dirty="0"/>
              <a:t>대 항일 애국지사 이남규</a:t>
            </a:r>
            <a:r>
              <a:rPr lang="en-US" altLang="ko-KR" sz="800" dirty="0"/>
              <a:t>, </a:t>
            </a:r>
            <a:r>
              <a:rPr lang="ko-KR" altLang="en-US" sz="800" dirty="0"/>
              <a:t>이충규</a:t>
            </a:r>
            <a:r>
              <a:rPr lang="en-US" altLang="ko-KR" sz="800" dirty="0"/>
              <a:t>, </a:t>
            </a:r>
            <a:r>
              <a:rPr lang="ko-KR" altLang="en-US" sz="800" dirty="0"/>
              <a:t>이승복 가족의 이야기</a:t>
            </a:r>
          </a:p>
          <a:p>
            <a:pPr algn="l" latinLnBrk="1"/>
            <a:r>
              <a:rPr lang="ko-KR" altLang="en-US" sz="800" dirty="0"/>
              <a:t>◆ 프로그램 신청 및 문의</a:t>
            </a:r>
          </a:p>
          <a:p>
            <a:pPr algn="l" latinLnBrk="1"/>
            <a:r>
              <a:rPr lang="ko-KR" altLang="en-US" sz="800" dirty="0"/>
              <a:t>전화상담 ☎ </a:t>
            </a:r>
            <a:r>
              <a:rPr lang="en-US" altLang="ko-KR" sz="800" dirty="0"/>
              <a:t>042-820-7079,7064 (</a:t>
            </a:r>
            <a:r>
              <a:rPr lang="ko-KR" altLang="en-US" sz="800" dirty="0"/>
              <a:t>당일 접수불가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algn="l" latinLnBrk="1"/>
            <a:r>
              <a:rPr lang="ko-KR" altLang="en-US" sz="800" dirty="0"/>
              <a:t>방문상담 </a:t>
            </a:r>
            <a:r>
              <a:rPr lang="ko-KR" altLang="en-US" sz="800" dirty="0" err="1"/>
              <a:t>국립대전현충원</a:t>
            </a:r>
            <a:r>
              <a:rPr lang="ko-KR" altLang="en-US" sz="800" dirty="0"/>
              <a:t> </a:t>
            </a:r>
            <a:r>
              <a:rPr lang="ko-KR" altLang="en-US" sz="800" dirty="0" err="1"/>
              <a:t>보훈미래관</a:t>
            </a:r>
            <a:endParaRPr lang="ko-KR" alt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5774809" y="5549170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나라사랑 영상상영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752" y="2590238"/>
            <a:ext cx="3733512" cy="1946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04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52256"/>
              </p:ext>
            </p:extLst>
          </p:nvPr>
        </p:nvGraphicFramePr>
        <p:xfrm>
          <a:off x="7714668" y="781383"/>
          <a:ext cx="2024950" cy="236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휴가장병 프로그램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휴가장병</a:t>
            </a:r>
            <a:endParaRPr lang="en-US" altLang="ko-KR" sz="1300" b="1" dirty="0" smtClean="0">
              <a:latin typeface="+mj-ea"/>
              <a:ea typeface="+mj-ea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프로그램</a:t>
            </a:r>
            <a:endParaRPr lang="en-US" altLang="ko-KR" sz="1300" b="1" dirty="0" smtClean="0"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https://</a:t>
            </a:r>
            <a:r>
              <a:rPr lang="en-US" altLang="ko-KR" dirty="0" smtClean="0"/>
              <a:t>www.dnc.go.kr/html/kr/part/part_020311.html</a:t>
            </a:r>
            <a:endParaRPr lang="en-US" altLang="ko-KR" dirty="0" smtClean="0">
              <a:hlinkClick r:id="rId3"/>
            </a:endParaRPr>
          </a:p>
          <a:p>
            <a:endParaRPr lang="en-US" altLang="ko-KR" dirty="0" smtClean="0"/>
          </a:p>
          <a:p>
            <a:r>
              <a:rPr lang="ko-KR" altLang="en-US" dirty="0" smtClean="0"/>
              <a:t>한글 </a:t>
            </a:r>
            <a:r>
              <a:rPr lang="ko-KR" altLang="en-US" dirty="0"/>
              <a:t>첨부파일 참조</a:t>
            </a:r>
            <a:endParaRPr lang="en-US" altLang="ko-KR" dirty="0"/>
          </a:p>
          <a:p>
            <a:r>
              <a:rPr lang="ko-KR" altLang="en-US" dirty="0"/>
              <a:t>★홈페이지 </a:t>
            </a:r>
            <a:r>
              <a:rPr lang="ko-KR" altLang="en-US" dirty="0" err="1"/>
              <a:t>변경안</a:t>
            </a:r>
            <a:r>
              <a:rPr lang="en-US" altLang="ko-KR" dirty="0"/>
              <a:t>_</a:t>
            </a:r>
            <a:r>
              <a:rPr lang="ko-KR" altLang="en-US" dirty="0"/>
              <a:t>체험교육</a:t>
            </a:r>
            <a:r>
              <a:rPr lang="en-US" altLang="ko-KR" dirty="0"/>
              <a:t>_</a:t>
            </a:r>
            <a:r>
              <a:rPr lang="ko-KR" altLang="en-US" dirty="0"/>
              <a:t>최종</a:t>
            </a:r>
            <a:r>
              <a:rPr lang="en-US" altLang="ko-KR" dirty="0"/>
              <a:t>.</a:t>
            </a:r>
            <a:r>
              <a:rPr lang="en-US" altLang="ko-KR" dirty="0" err="1"/>
              <a:t>hwp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2101316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휴가장병 프로그램 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580877" y="5549170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휴가장병 프로그램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교육</a:t>
            </a:r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행사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 0 4 0 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휴가장병 프로그램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·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행사 ＞ 해설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견학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휴가장병 프로그램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576736" y="2276872"/>
            <a:ext cx="39604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군인</a:t>
            </a:r>
            <a:r>
              <a:rPr lang="en-US" altLang="ko-KR" dirty="0"/>
              <a:t>] [</a:t>
            </a:r>
            <a:r>
              <a:rPr lang="ko-KR" altLang="en-US" dirty="0"/>
              <a:t>도보</a:t>
            </a:r>
            <a:r>
              <a:rPr lang="en-US" altLang="ko-KR" dirty="0"/>
              <a:t>] [</a:t>
            </a:r>
            <a:r>
              <a:rPr lang="ko-KR" altLang="en-US" dirty="0"/>
              <a:t>자율</a:t>
            </a:r>
            <a:r>
              <a:rPr lang="en-US" altLang="ko-KR" dirty="0"/>
              <a:t>]</a:t>
            </a:r>
            <a:endParaRPr lang="ko-KR" altLang="en-US" dirty="0"/>
          </a:p>
          <a:p>
            <a:r>
              <a:rPr lang="ko-KR" altLang="en-US" b="1" dirty="0"/>
              <a:t>휴가장병 프로그램</a:t>
            </a:r>
            <a:endParaRPr lang="ko-KR" altLang="en-US" dirty="0"/>
          </a:p>
          <a:p>
            <a:r>
              <a:rPr lang="ko-KR" altLang="en-US" dirty="0"/>
              <a:t>소요시간</a:t>
            </a:r>
            <a:r>
              <a:rPr lang="en-US" altLang="ko-KR" dirty="0"/>
              <a:t>: 90</a:t>
            </a:r>
            <a:r>
              <a:rPr lang="ko-KR" altLang="en-US" dirty="0"/>
              <a:t>분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32599" y="3002176"/>
            <a:ext cx="453275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 err="1"/>
              <a:t>국립대전현충원의</a:t>
            </a:r>
            <a:r>
              <a:rPr lang="ko-KR" altLang="en-US" sz="800" dirty="0"/>
              <a:t> 숨겨진 호국정신을 배워보는 군 장병 대상의 </a:t>
            </a:r>
            <a:r>
              <a:rPr lang="ko-KR" altLang="en-US" sz="800" dirty="0" err="1"/>
              <a:t>자율형</a:t>
            </a:r>
            <a:r>
              <a:rPr lang="ko-KR" altLang="en-US" sz="800" dirty="0"/>
              <a:t> 프로그램으로</a:t>
            </a:r>
            <a:r>
              <a:rPr lang="en-US" altLang="ko-KR" sz="800" dirty="0"/>
              <a:t>, </a:t>
            </a:r>
            <a:r>
              <a:rPr lang="ko-KR" altLang="en-US" sz="800" dirty="0"/>
              <a:t>원내 주요 시설 및 군별 안장자의 묘역을 참배하며 나라사랑의 정신을 키울 수 있습니다</a:t>
            </a:r>
            <a:r>
              <a:rPr lang="en-US" altLang="ko-KR" sz="800" dirty="0"/>
              <a:t>.</a:t>
            </a:r>
            <a:endParaRPr lang="ko-KR" altLang="en-US" sz="800" dirty="0"/>
          </a:p>
          <a:p>
            <a:pPr algn="l" latinLnBrk="1"/>
            <a:r>
              <a:rPr lang="ko-KR" altLang="en-US" sz="800" dirty="0"/>
              <a:t>◆ 대상 </a:t>
            </a:r>
            <a:r>
              <a:rPr lang="en-US" altLang="ko-KR" sz="800" dirty="0"/>
              <a:t>: </a:t>
            </a:r>
            <a:r>
              <a:rPr lang="ko-KR" altLang="en-US" sz="800" dirty="0"/>
              <a:t>휴가</a:t>
            </a:r>
            <a:r>
              <a:rPr lang="en-US" altLang="ko-KR" sz="800" dirty="0"/>
              <a:t>/</a:t>
            </a:r>
            <a:r>
              <a:rPr lang="ko-KR" altLang="en-US" sz="800" dirty="0"/>
              <a:t>외박 중인 군 장병</a:t>
            </a:r>
          </a:p>
          <a:p>
            <a:pPr algn="l" latinLnBrk="1"/>
            <a:r>
              <a:rPr lang="ko-KR" altLang="en-US" sz="800" dirty="0"/>
              <a:t>◆ 운영시간</a:t>
            </a:r>
          </a:p>
          <a:p>
            <a:pPr algn="l" latinLnBrk="1"/>
            <a:r>
              <a:rPr lang="en-US" altLang="ko-KR" sz="800" dirty="0"/>
              <a:t>- 9:30~ 17:30 (</a:t>
            </a:r>
            <a:r>
              <a:rPr lang="ko-KR" altLang="en-US" sz="800" dirty="0"/>
              <a:t>접수마감 </a:t>
            </a:r>
            <a:r>
              <a:rPr lang="en-US" altLang="ko-KR" sz="800" dirty="0"/>
              <a:t>16:00, 12:00~13:00 </a:t>
            </a:r>
            <a:r>
              <a:rPr lang="ko-KR" altLang="en-US" sz="800" dirty="0"/>
              <a:t>제외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algn="l" latinLnBrk="1"/>
            <a:r>
              <a:rPr lang="en-US" altLang="ko-KR" sz="800" dirty="0"/>
              <a:t>- </a:t>
            </a:r>
            <a:r>
              <a:rPr lang="ko-KR" altLang="en-US" sz="800" dirty="0"/>
              <a:t>주말 포함</a:t>
            </a:r>
          </a:p>
          <a:p>
            <a:pPr algn="l" latinLnBrk="1"/>
            <a:r>
              <a:rPr lang="en-US" altLang="ko-KR" sz="800" dirty="0"/>
              <a:t>- 6.6 </a:t>
            </a:r>
            <a:r>
              <a:rPr lang="ko-KR" altLang="en-US" sz="800" dirty="0"/>
              <a:t>현충일은 운영하지 않습니다</a:t>
            </a:r>
            <a:r>
              <a:rPr lang="en-US" altLang="ko-KR" sz="800" dirty="0"/>
              <a:t>.</a:t>
            </a:r>
            <a:endParaRPr lang="ko-KR" altLang="en-US" sz="800" dirty="0"/>
          </a:p>
          <a:p>
            <a:pPr algn="l" latinLnBrk="1"/>
            <a:r>
              <a:rPr lang="ko-KR" altLang="en-US" sz="800" dirty="0"/>
              <a:t>◆ 프로그램 진행순서</a:t>
            </a:r>
          </a:p>
          <a:p>
            <a:pPr algn="l" latinLnBrk="1"/>
            <a:r>
              <a:rPr lang="ko-KR" altLang="en-US" sz="800" dirty="0" err="1"/>
              <a:t>보훈미래관</a:t>
            </a:r>
            <a:r>
              <a:rPr lang="en-US" altLang="ko-KR" sz="800" dirty="0"/>
              <a:t>(</a:t>
            </a:r>
            <a:r>
              <a:rPr lang="ko-KR" altLang="en-US" sz="800" dirty="0"/>
              <a:t>접수</a:t>
            </a:r>
            <a:r>
              <a:rPr lang="en-US" altLang="ko-KR" sz="800" dirty="0"/>
              <a:t>) - </a:t>
            </a:r>
            <a:r>
              <a:rPr lang="ko-KR" altLang="en-US" sz="800" dirty="0"/>
              <a:t>원내 인증장소</a:t>
            </a:r>
            <a:r>
              <a:rPr lang="en-US" altLang="ko-KR" sz="800" dirty="0"/>
              <a:t>(8</a:t>
            </a:r>
            <a:r>
              <a:rPr lang="ko-KR" altLang="en-US" sz="800" dirty="0"/>
              <a:t>개</a:t>
            </a:r>
            <a:r>
              <a:rPr lang="en-US" altLang="ko-KR" sz="800" dirty="0"/>
              <a:t>) - </a:t>
            </a:r>
            <a:r>
              <a:rPr lang="ko-KR" altLang="en-US" sz="800" dirty="0" err="1"/>
              <a:t>보훈미래관</a:t>
            </a:r>
            <a:r>
              <a:rPr lang="en-US" altLang="ko-KR" sz="800" dirty="0"/>
              <a:t>(</a:t>
            </a:r>
            <a:r>
              <a:rPr lang="ko-KR" altLang="en-US" sz="800" dirty="0"/>
              <a:t>확인</a:t>
            </a:r>
            <a:r>
              <a:rPr lang="en-US" altLang="ko-KR" sz="800" dirty="0"/>
              <a:t>/</a:t>
            </a:r>
            <a:r>
              <a:rPr lang="ko-KR" altLang="en-US" sz="800" dirty="0"/>
              <a:t>도장인증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algn="l" latinLnBrk="1"/>
            <a:r>
              <a:rPr lang="ko-KR" altLang="en-US" sz="800" dirty="0"/>
              <a:t>◆ 준비물 </a:t>
            </a:r>
            <a:r>
              <a:rPr lang="en-US" altLang="ko-KR" sz="800" dirty="0"/>
              <a:t>: </a:t>
            </a:r>
            <a:r>
              <a:rPr lang="ko-KR" altLang="en-US" sz="800" dirty="0"/>
              <a:t>휴대전화</a:t>
            </a:r>
            <a:r>
              <a:rPr lang="en-US" altLang="ko-KR" sz="800" dirty="0"/>
              <a:t>(</a:t>
            </a:r>
            <a:r>
              <a:rPr lang="ko-KR" altLang="en-US" sz="800" dirty="0" err="1"/>
              <a:t>인증샷</a:t>
            </a:r>
            <a:r>
              <a:rPr lang="ko-KR" altLang="en-US" sz="800" dirty="0"/>
              <a:t> 확인용</a:t>
            </a:r>
            <a:r>
              <a:rPr lang="en-US" altLang="ko-KR" sz="800" dirty="0"/>
              <a:t>), </a:t>
            </a:r>
            <a:r>
              <a:rPr lang="ko-KR" altLang="en-US" sz="800" dirty="0"/>
              <a:t>휴가증</a:t>
            </a:r>
            <a:r>
              <a:rPr lang="en-US" altLang="ko-KR" sz="800" dirty="0"/>
              <a:t>(</a:t>
            </a:r>
            <a:r>
              <a:rPr lang="ko-KR" altLang="en-US" sz="800" dirty="0" err="1"/>
              <a:t>출력본</a:t>
            </a:r>
            <a:r>
              <a:rPr lang="en-US" altLang="ko-KR" sz="800" dirty="0"/>
              <a:t>), </a:t>
            </a:r>
            <a:r>
              <a:rPr lang="ko-KR" altLang="en-US" sz="800" dirty="0"/>
              <a:t>필기구</a:t>
            </a:r>
          </a:p>
          <a:p>
            <a:pPr algn="l" latinLnBrk="1"/>
            <a:r>
              <a:rPr lang="ko-KR" altLang="en-US" sz="800" dirty="0"/>
              <a:t>◆ 주의사항</a:t>
            </a:r>
          </a:p>
          <a:p>
            <a:pPr algn="l" latinLnBrk="1"/>
            <a:r>
              <a:rPr lang="en-US" altLang="ko-KR" sz="800" dirty="0"/>
              <a:t>- </a:t>
            </a:r>
            <a:r>
              <a:rPr lang="ko-KR" altLang="en-US" sz="800" dirty="0" err="1"/>
              <a:t>대전현충원</a:t>
            </a:r>
            <a:r>
              <a:rPr lang="ko-KR" altLang="en-US" sz="800" dirty="0"/>
              <a:t> 방문도장의 휴가인정 여부는 소속 부대에 확인 바랍니다</a:t>
            </a:r>
            <a:r>
              <a:rPr lang="en-US" altLang="ko-KR" sz="800" dirty="0"/>
              <a:t>.</a:t>
            </a:r>
            <a:endParaRPr lang="ko-KR" altLang="en-US" sz="800" dirty="0"/>
          </a:p>
          <a:p>
            <a:pPr algn="l" latinLnBrk="1"/>
            <a:r>
              <a:rPr lang="en-US" altLang="ko-KR" sz="800" dirty="0"/>
              <a:t>- </a:t>
            </a:r>
            <a:r>
              <a:rPr lang="ko-KR" altLang="en-US" sz="800" dirty="0"/>
              <a:t>프로그램은 당일 현장접수만 가능합니다</a:t>
            </a:r>
            <a:r>
              <a:rPr lang="en-US" altLang="ko-KR" sz="800" dirty="0"/>
              <a:t>. </a:t>
            </a:r>
            <a:endParaRPr lang="ko-KR" altLang="en-US" sz="800" dirty="0"/>
          </a:p>
          <a:p>
            <a:pPr algn="l" latinLnBrk="1"/>
            <a:r>
              <a:rPr lang="en-US" altLang="ko-KR" sz="800" dirty="0"/>
              <a:t>- </a:t>
            </a:r>
            <a:r>
              <a:rPr lang="ko-KR" altLang="en-US" sz="800" dirty="0"/>
              <a:t>방문도장의 대리발급 및 재발급 불가합니다</a:t>
            </a:r>
            <a:r>
              <a:rPr lang="en-US" altLang="ko-KR" sz="800" dirty="0"/>
              <a:t>.</a:t>
            </a:r>
            <a:endParaRPr lang="ko-KR" altLang="en-US" sz="800" dirty="0"/>
          </a:p>
          <a:p>
            <a:pPr algn="l" latinLnBrk="1"/>
            <a:r>
              <a:rPr lang="en-US" altLang="ko-KR" sz="800" dirty="0"/>
              <a:t>- </a:t>
            </a:r>
            <a:r>
              <a:rPr lang="ko-KR" altLang="en-US" sz="800" dirty="0"/>
              <a:t>활동 인증</a:t>
            </a:r>
            <a:r>
              <a:rPr lang="en-US" altLang="ko-KR" sz="800" dirty="0"/>
              <a:t>(</a:t>
            </a:r>
            <a:r>
              <a:rPr lang="ko-KR" altLang="en-US" sz="800" dirty="0"/>
              <a:t>사진촬영</a:t>
            </a:r>
            <a:r>
              <a:rPr lang="en-US" altLang="ko-KR" sz="800" dirty="0"/>
              <a:t>)</a:t>
            </a:r>
            <a:r>
              <a:rPr lang="ko-KR" altLang="en-US" sz="800" dirty="0"/>
              <a:t>이 어려운 경우는 이용이 제한됩니다</a:t>
            </a:r>
            <a:r>
              <a:rPr lang="en-US" altLang="ko-KR" sz="800" dirty="0"/>
              <a:t>.</a:t>
            </a:r>
            <a:endParaRPr lang="ko-KR" altLang="en-US" sz="800" dirty="0"/>
          </a:p>
          <a:p>
            <a:pPr algn="l" latinLnBrk="1"/>
            <a:r>
              <a:rPr lang="en-US" altLang="ko-KR" sz="800" dirty="0"/>
              <a:t>- </a:t>
            </a:r>
            <a:r>
              <a:rPr lang="ko-KR" altLang="en-US" sz="800" dirty="0"/>
              <a:t>경건한 참배 분위기 조성을 위해 협조 </a:t>
            </a:r>
            <a:r>
              <a:rPr lang="ko-KR" altLang="en-US" sz="800" dirty="0" err="1"/>
              <a:t>부탁드립니다</a:t>
            </a:r>
            <a:r>
              <a:rPr lang="en-US" altLang="ko-KR" sz="800" dirty="0"/>
              <a:t>.</a:t>
            </a:r>
            <a:endParaRPr lang="ko-KR" altLang="en-US" sz="800" dirty="0"/>
          </a:p>
          <a:p>
            <a:pPr algn="l" latinLnBrk="1"/>
            <a:r>
              <a:rPr lang="ko-KR" altLang="en-US" sz="800" dirty="0"/>
              <a:t>◆ 프로그램 신청 및 문의</a:t>
            </a:r>
          </a:p>
          <a:p>
            <a:pPr algn="l" latinLnBrk="1"/>
            <a:r>
              <a:rPr lang="ko-KR" altLang="en-US" sz="800" dirty="0" err="1"/>
              <a:t>보훈미래관</a:t>
            </a:r>
            <a:r>
              <a:rPr lang="ko-KR" altLang="en-US" sz="800" dirty="0"/>
              <a:t> ☎ </a:t>
            </a:r>
            <a:r>
              <a:rPr lang="en-US" altLang="ko-KR" sz="800" dirty="0"/>
              <a:t>042-820-7067</a:t>
            </a:r>
            <a:endParaRPr lang="ko-KR" altLang="en-US" sz="800" dirty="0"/>
          </a:p>
          <a:p>
            <a:pPr algn="l"/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9304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563267"/>
              </p:ext>
            </p:extLst>
          </p:nvPr>
        </p:nvGraphicFramePr>
        <p:xfrm>
          <a:off x="7714668" y="781383"/>
          <a:ext cx="2024950" cy="226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나라사랑 보훈스쿨 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나라사랑</a:t>
            </a:r>
            <a:endParaRPr lang="en-US" altLang="ko-KR" sz="1300" b="1" dirty="0" smtClean="0">
              <a:latin typeface="+mj-ea"/>
              <a:ea typeface="+mj-ea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보훈스쿨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https://</a:t>
            </a:r>
            <a:r>
              <a:rPr lang="en-US" altLang="ko-KR" dirty="0" smtClean="0"/>
              <a:t>www.dnc.go.kr/html/kr/part/part_0214.html</a:t>
            </a:r>
          </a:p>
          <a:p>
            <a:endParaRPr lang="en-US" altLang="ko-KR" dirty="0"/>
          </a:p>
          <a:p>
            <a:r>
              <a:rPr lang="ko-KR" altLang="en-US" dirty="0"/>
              <a:t>한글 첨부파일 참조</a:t>
            </a:r>
            <a:endParaRPr lang="en-US" altLang="ko-KR" dirty="0"/>
          </a:p>
          <a:p>
            <a:r>
              <a:rPr lang="ko-KR" altLang="en-US" dirty="0"/>
              <a:t>★홈페이지 </a:t>
            </a:r>
            <a:r>
              <a:rPr lang="ko-KR" altLang="en-US" dirty="0" err="1"/>
              <a:t>변경안</a:t>
            </a:r>
            <a:r>
              <a:rPr lang="en-US" altLang="ko-KR" dirty="0"/>
              <a:t>_</a:t>
            </a:r>
            <a:r>
              <a:rPr lang="ko-KR" altLang="en-US" dirty="0"/>
              <a:t>체험교육</a:t>
            </a:r>
            <a:r>
              <a:rPr lang="en-US" altLang="ko-KR" dirty="0"/>
              <a:t>_</a:t>
            </a:r>
            <a:r>
              <a:rPr lang="ko-KR" altLang="en-US" dirty="0"/>
              <a:t>최종</a:t>
            </a:r>
            <a:r>
              <a:rPr lang="en-US" altLang="ko-KR" dirty="0"/>
              <a:t>.</a:t>
            </a:r>
            <a:r>
              <a:rPr lang="en-US" altLang="ko-KR" dirty="0" err="1"/>
              <a:t>hwp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2101316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나라사랑 보훈스쿨 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580877" y="5549170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나라사랑 보훈스쿨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교육</a:t>
            </a:r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행사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 0 4 0 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나라사랑보훈스쿨</a:t>
            </a:r>
            <a:endParaRPr lang="ko-KR" alt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·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행사 ＞ 나라사랑보훈스쿨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576736" y="2276872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나라사랑 보훈스쿨</a:t>
            </a:r>
            <a:endParaRPr lang="ko-KR" altLang="en-US" dirty="0"/>
          </a:p>
          <a:p>
            <a:r>
              <a:rPr lang="ko-KR" altLang="en-US" dirty="0"/>
              <a:t>소요시간</a:t>
            </a:r>
            <a:r>
              <a:rPr lang="en-US" altLang="ko-KR" dirty="0"/>
              <a:t>: 3</a:t>
            </a:r>
            <a:r>
              <a:rPr lang="ko-KR" altLang="en-US" dirty="0"/>
              <a:t>시간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332599" y="2676026"/>
            <a:ext cx="45327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700" dirty="0"/>
              <a:t>미래세대의 주역이 될 청소년들이 호국의 성지인 </a:t>
            </a:r>
            <a:r>
              <a:rPr lang="ko-KR" altLang="en-US" sz="700" dirty="0" err="1"/>
              <a:t>현충원에서</a:t>
            </a:r>
            <a:r>
              <a:rPr lang="ko-KR" altLang="en-US" sz="700" dirty="0"/>
              <a:t> 직접 보고</a:t>
            </a:r>
            <a:r>
              <a:rPr lang="en-US" altLang="ko-KR" sz="700" dirty="0"/>
              <a:t>, </a:t>
            </a:r>
            <a:r>
              <a:rPr lang="ko-KR" altLang="en-US" sz="700" dirty="0"/>
              <a:t>듣고</a:t>
            </a:r>
            <a:r>
              <a:rPr lang="en-US" altLang="ko-KR" sz="700" dirty="0"/>
              <a:t>, </a:t>
            </a:r>
            <a:r>
              <a:rPr lang="ko-KR" altLang="en-US" sz="700" dirty="0"/>
              <a:t>배우며 올바른 역사관과 실천적인 나라사랑 정신을 함양할 수 있는 </a:t>
            </a:r>
            <a:r>
              <a:rPr lang="ko-KR" altLang="en-US" sz="700" dirty="0" err="1"/>
              <a:t>국립대전현충원의</a:t>
            </a:r>
            <a:r>
              <a:rPr lang="ko-KR" altLang="en-US" sz="700" dirty="0"/>
              <a:t> 나라사랑 체험 교육프로그램입니다</a:t>
            </a:r>
            <a:r>
              <a:rPr lang="en-US" altLang="ko-KR" sz="700" dirty="0"/>
              <a:t>.</a:t>
            </a:r>
            <a:endParaRPr lang="ko-KR" altLang="en-US" sz="700" dirty="0"/>
          </a:p>
          <a:p>
            <a:pPr algn="l" latinLnBrk="1"/>
            <a:r>
              <a:rPr lang="ko-KR" altLang="en-US" sz="700" dirty="0"/>
              <a:t>◆ 대상 </a:t>
            </a:r>
            <a:r>
              <a:rPr lang="en-US" altLang="ko-KR" sz="700" dirty="0"/>
              <a:t>: </a:t>
            </a:r>
            <a:r>
              <a:rPr lang="ko-KR" altLang="en-US" sz="700" dirty="0"/>
              <a:t>중</a:t>
            </a:r>
            <a:r>
              <a:rPr lang="en-US" altLang="ko-KR" sz="700" dirty="0"/>
              <a:t>·</a:t>
            </a:r>
            <a:r>
              <a:rPr lang="ko-KR" altLang="en-US" sz="700" dirty="0"/>
              <a:t>고등학생 </a:t>
            </a:r>
            <a:r>
              <a:rPr lang="en-US" altLang="ko-KR" sz="700" dirty="0"/>
              <a:t>100</a:t>
            </a:r>
            <a:r>
              <a:rPr lang="ko-KR" altLang="en-US" sz="700" dirty="0"/>
              <a:t>명</a:t>
            </a:r>
          </a:p>
          <a:p>
            <a:pPr algn="l" latinLnBrk="1"/>
            <a:r>
              <a:rPr lang="ko-KR" altLang="en-US" sz="700" dirty="0"/>
              <a:t>◆ 교육일정 상반기</a:t>
            </a:r>
            <a:r>
              <a:rPr lang="en-US" altLang="ko-KR" sz="700" dirty="0"/>
              <a:t>(5~6</a:t>
            </a:r>
            <a:r>
              <a:rPr lang="ko-KR" altLang="en-US" sz="700" dirty="0"/>
              <a:t>월</a:t>
            </a:r>
            <a:r>
              <a:rPr lang="en-US" altLang="ko-KR" sz="700" dirty="0"/>
              <a:t>), </a:t>
            </a:r>
            <a:r>
              <a:rPr lang="ko-KR" altLang="en-US" sz="700" dirty="0"/>
              <a:t>하반기</a:t>
            </a:r>
            <a:r>
              <a:rPr lang="en-US" altLang="ko-KR" sz="700" dirty="0"/>
              <a:t>(9~10</a:t>
            </a:r>
            <a:r>
              <a:rPr lang="ko-KR" altLang="en-US" sz="700" dirty="0"/>
              <a:t>월</a:t>
            </a:r>
            <a:r>
              <a:rPr lang="en-US" altLang="ko-KR" sz="700" dirty="0"/>
              <a:t>) </a:t>
            </a:r>
            <a:r>
              <a:rPr lang="ko-KR" altLang="en-US" sz="700" dirty="0"/>
              <a:t>중 각 </a:t>
            </a:r>
            <a:r>
              <a:rPr lang="en-US" altLang="ko-KR" sz="700" dirty="0"/>
              <a:t>1</a:t>
            </a:r>
            <a:r>
              <a:rPr lang="ko-KR" altLang="en-US" sz="700" dirty="0"/>
              <a:t>일</a:t>
            </a:r>
          </a:p>
          <a:p>
            <a:pPr algn="l" latinLnBrk="1"/>
            <a:r>
              <a:rPr lang="ko-KR" altLang="en-US" sz="700" dirty="0"/>
              <a:t>* 개최계획은 원내 사정에 따라 변경</a:t>
            </a:r>
            <a:r>
              <a:rPr lang="en-US" altLang="ko-KR" sz="700" dirty="0"/>
              <a:t>·</a:t>
            </a:r>
            <a:r>
              <a:rPr lang="ko-KR" altLang="en-US" sz="700" dirty="0"/>
              <a:t>취소될 수 있습니다</a:t>
            </a:r>
            <a:r>
              <a:rPr lang="en-US" altLang="ko-KR" sz="700" dirty="0"/>
              <a:t>.</a:t>
            </a:r>
            <a:endParaRPr lang="ko-KR" altLang="en-US" sz="700" dirty="0"/>
          </a:p>
          <a:p>
            <a:pPr algn="l" latinLnBrk="1"/>
            <a:r>
              <a:rPr lang="ko-KR" altLang="en-US" sz="700" dirty="0"/>
              <a:t>◆ 교육내용 </a:t>
            </a:r>
            <a:r>
              <a:rPr lang="en-US" altLang="ko-KR" sz="700" dirty="0"/>
              <a:t>: </a:t>
            </a:r>
            <a:r>
              <a:rPr lang="ko-KR" altLang="en-US" sz="700" dirty="0"/>
              <a:t>역사강연</a:t>
            </a:r>
            <a:r>
              <a:rPr lang="en-US" altLang="ko-KR" sz="700" dirty="0"/>
              <a:t>, </a:t>
            </a:r>
            <a:r>
              <a:rPr lang="ko-KR" altLang="en-US" sz="700" dirty="0"/>
              <a:t>보훈둘레길 걷기</a:t>
            </a:r>
            <a:r>
              <a:rPr lang="en-US" altLang="ko-KR" sz="700" dirty="0"/>
              <a:t>, ‘</a:t>
            </a:r>
            <a:r>
              <a:rPr lang="ko-KR" altLang="en-US" sz="700" dirty="0"/>
              <a:t>나의 영웅’묘소 돌보기 등</a:t>
            </a:r>
          </a:p>
          <a:p>
            <a:pPr algn="l" latinLnBrk="1"/>
            <a:r>
              <a:rPr lang="ko-KR" altLang="en-US" sz="700" dirty="0"/>
              <a:t>◆ 신청기간 </a:t>
            </a:r>
            <a:r>
              <a:rPr lang="en-US" altLang="ko-KR" sz="700" dirty="0"/>
              <a:t>: </a:t>
            </a:r>
            <a:r>
              <a:rPr lang="ko-KR" altLang="en-US" sz="700" dirty="0"/>
              <a:t>홈페이지 별도공지</a:t>
            </a:r>
          </a:p>
          <a:p>
            <a:pPr algn="l" latinLnBrk="1"/>
            <a:r>
              <a:rPr lang="ko-KR" altLang="en-US" sz="700" dirty="0"/>
              <a:t>◆ 신청방법 </a:t>
            </a:r>
            <a:r>
              <a:rPr lang="en-US" altLang="ko-KR" sz="700" dirty="0"/>
              <a:t>: 1365</a:t>
            </a:r>
            <a:r>
              <a:rPr lang="ko-KR" altLang="en-US" sz="700" dirty="0"/>
              <a:t>자원봉사포털 사이트에서 신청</a:t>
            </a:r>
            <a:r>
              <a:rPr lang="en-US" altLang="ko-KR" sz="700" dirty="0"/>
              <a:t>(</a:t>
            </a:r>
            <a:r>
              <a:rPr lang="en-US" altLang="ko-KR" sz="700" u="sng" dirty="0">
                <a:hlinkClick r:id="rId3"/>
              </a:rPr>
              <a:t>www.1365.go.kr)</a:t>
            </a:r>
            <a:endParaRPr lang="ko-KR" altLang="en-US" sz="700" dirty="0"/>
          </a:p>
          <a:p>
            <a:pPr algn="l" latinLnBrk="1"/>
            <a:r>
              <a:rPr lang="ko-KR" altLang="en-US" sz="700" dirty="0"/>
              <a:t>* 봉사활동시간 </a:t>
            </a:r>
            <a:r>
              <a:rPr lang="en-US" altLang="ko-KR" sz="700" dirty="0"/>
              <a:t>3</a:t>
            </a:r>
            <a:r>
              <a:rPr lang="ko-KR" altLang="en-US" sz="700" dirty="0"/>
              <a:t>시간 인정</a:t>
            </a:r>
          </a:p>
          <a:p>
            <a:pPr algn="l"/>
            <a:r>
              <a:rPr lang="ko-KR" altLang="en-US" sz="700" dirty="0" smtClean="0"/>
              <a:t>◆ 활동사진</a:t>
            </a:r>
            <a:endParaRPr lang="ko-KR" altLang="en-US" sz="700" dirty="0"/>
          </a:p>
        </p:txBody>
      </p:sp>
      <p:pic>
        <p:nvPicPr>
          <p:cNvPr id="6160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736" y="3824589"/>
            <a:ext cx="3672408" cy="1548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360712" y="5431972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700" dirty="0"/>
              <a:t>◆ 문의 </a:t>
            </a:r>
            <a:r>
              <a:rPr lang="en-US" altLang="ko-KR" sz="700" dirty="0"/>
              <a:t>: </a:t>
            </a:r>
            <a:r>
              <a:rPr lang="ko-KR" altLang="en-US" sz="700" dirty="0" err="1"/>
              <a:t>국립대전현충원</a:t>
            </a:r>
            <a:r>
              <a:rPr lang="ko-KR" altLang="en-US" sz="700" dirty="0"/>
              <a:t> </a:t>
            </a:r>
            <a:r>
              <a:rPr lang="ko-KR" altLang="en-US" sz="700" dirty="0" err="1"/>
              <a:t>선양팀</a:t>
            </a:r>
            <a:r>
              <a:rPr lang="ko-KR" altLang="en-US" sz="700" dirty="0"/>
              <a:t> ☎ </a:t>
            </a:r>
            <a:r>
              <a:rPr lang="en-US" altLang="ko-KR" sz="700" dirty="0"/>
              <a:t>042-820-7064</a:t>
            </a:r>
            <a:endParaRPr lang="ko-KR" altLang="en-US" sz="700" dirty="0"/>
          </a:p>
          <a:p>
            <a:pPr algn="l" latinLnBrk="1"/>
            <a:r>
              <a:rPr lang="ko-KR" altLang="en-US" sz="700" dirty="0"/>
              <a:t>◆ 일정</a:t>
            </a:r>
            <a:r>
              <a:rPr lang="en-US" altLang="ko-KR" sz="700" dirty="0"/>
              <a:t>, </a:t>
            </a:r>
            <a:r>
              <a:rPr lang="ko-KR" altLang="en-US" sz="700" dirty="0"/>
              <a:t>내용</a:t>
            </a:r>
            <a:r>
              <a:rPr lang="en-US" altLang="ko-KR" sz="700" dirty="0"/>
              <a:t>, </a:t>
            </a:r>
            <a:r>
              <a:rPr lang="ko-KR" altLang="en-US" sz="700" dirty="0"/>
              <a:t>신청방법 등은 원내 사정에 따라 변경될 수 있으므로</a:t>
            </a:r>
            <a:r>
              <a:rPr lang="en-US" altLang="ko-KR" sz="700" dirty="0"/>
              <a:t>, </a:t>
            </a:r>
            <a:r>
              <a:rPr lang="ko-KR" altLang="en-US" sz="700" dirty="0"/>
              <a:t>홈페이지 내 공지사항을 참고해 주시기 바랍니다</a:t>
            </a:r>
            <a:r>
              <a:rPr lang="en-US" altLang="ko-KR" sz="700" dirty="0"/>
              <a:t>.</a:t>
            </a:r>
            <a:endParaRPr lang="ko-KR" altLang="en-US" sz="700" dirty="0"/>
          </a:p>
          <a:p>
            <a:pPr algn="l"/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43385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024965"/>
              </p:ext>
            </p:extLst>
          </p:nvPr>
        </p:nvGraphicFramePr>
        <p:xfrm>
          <a:off x="7714668" y="781383"/>
          <a:ext cx="2024950" cy="236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나라사랑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체험소감문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안내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안내        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나라사랑</a:t>
            </a:r>
            <a:endParaRPr lang="en-US" altLang="ko-KR" sz="1300" b="1" dirty="0" smtClean="0">
              <a:latin typeface="+mj-ea"/>
              <a:ea typeface="+mj-ea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체험소감문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https://</a:t>
            </a:r>
            <a:r>
              <a:rPr lang="en-US" altLang="ko-KR" dirty="0" smtClean="0"/>
              <a:t>www.dnc.go.kr/html/kr/part/part_021601.html</a:t>
            </a:r>
          </a:p>
          <a:p>
            <a:endParaRPr lang="en-US" altLang="ko-KR" dirty="0"/>
          </a:p>
          <a:p>
            <a:r>
              <a:rPr lang="ko-KR" altLang="en-US" dirty="0"/>
              <a:t>한글 첨부파일 참조</a:t>
            </a:r>
            <a:endParaRPr lang="en-US" altLang="ko-KR" dirty="0"/>
          </a:p>
          <a:p>
            <a:r>
              <a:rPr lang="ko-KR" altLang="en-US" dirty="0"/>
              <a:t>★홈페이지 </a:t>
            </a:r>
            <a:r>
              <a:rPr lang="ko-KR" altLang="en-US" dirty="0" err="1"/>
              <a:t>변경안</a:t>
            </a:r>
            <a:r>
              <a:rPr lang="en-US" altLang="ko-KR" dirty="0"/>
              <a:t>_</a:t>
            </a:r>
            <a:r>
              <a:rPr lang="ko-KR" altLang="en-US" dirty="0"/>
              <a:t>체험교육</a:t>
            </a:r>
            <a:r>
              <a:rPr lang="en-US" altLang="ko-KR" dirty="0"/>
              <a:t>_</a:t>
            </a:r>
            <a:r>
              <a:rPr lang="ko-KR" altLang="en-US" dirty="0"/>
              <a:t>최종</a:t>
            </a:r>
            <a:r>
              <a:rPr lang="en-US" altLang="ko-KR" dirty="0"/>
              <a:t>.</a:t>
            </a:r>
            <a:r>
              <a:rPr lang="en-US" altLang="ko-KR" dirty="0" err="1"/>
              <a:t>hwp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6" y="1843496"/>
            <a:ext cx="2331901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나라사랑 </a:t>
            </a:r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체험소감문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공모전안내 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44488" y="2673060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68320" y="2385028"/>
            <a:ext cx="18661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접수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０５０１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나라사랑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체험소감문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안내 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교육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행사 ＞  나라사랑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체험소감문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＞ 안내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교육</a:t>
            </a:r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행사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76736" y="2276872"/>
            <a:ext cx="3960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나라사랑 </a:t>
            </a:r>
            <a:r>
              <a:rPr lang="ko-KR" altLang="en-US" b="1" dirty="0" err="1"/>
              <a:t>체험소감문</a:t>
            </a:r>
            <a:r>
              <a:rPr lang="ko-KR" altLang="en-US" b="1" dirty="0"/>
              <a:t> 공모전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332599" y="2492896"/>
            <a:ext cx="4532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600" dirty="0"/>
              <a:t>제</a:t>
            </a:r>
            <a:r>
              <a:rPr lang="en-US" altLang="ko-KR" sz="600" dirty="0"/>
              <a:t>19</a:t>
            </a:r>
            <a:r>
              <a:rPr lang="ko-KR" altLang="en-US" sz="600" dirty="0"/>
              <a:t>회 나라사랑 </a:t>
            </a:r>
            <a:r>
              <a:rPr lang="ko-KR" altLang="en-US" sz="600" dirty="0" err="1"/>
              <a:t>체험소감문</a:t>
            </a:r>
            <a:r>
              <a:rPr lang="ko-KR" altLang="en-US" sz="600" dirty="0"/>
              <a:t> 공모</a:t>
            </a:r>
          </a:p>
          <a:p>
            <a:pPr algn="l" latinLnBrk="1"/>
            <a:r>
              <a:rPr lang="ko-KR" altLang="en-US" sz="600" dirty="0"/>
              <a:t>◆ 주제 </a:t>
            </a:r>
            <a:r>
              <a:rPr lang="en-US" altLang="ko-KR" sz="600" dirty="0"/>
              <a:t>: </a:t>
            </a:r>
            <a:r>
              <a:rPr lang="ko-KR" altLang="en-US" sz="600" dirty="0"/>
              <a:t>나라사랑 체험교육을 통해 느낀 소감</a:t>
            </a:r>
            <a:r>
              <a:rPr lang="en-US" altLang="ko-KR" sz="600" dirty="0"/>
              <a:t>, </a:t>
            </a:r>
            <a:r>
              <a:rPr lang="ko-KR" altLang="en-US" sz="600" dirty="0" err="1"/>
              <a:t>나라사랑하는</a:t>
            </a:r>
            <a:r>
              <a:rPr lang="ko-KR" altLang="en-US" sz="600" dirty="0"/>
              <a:t> 마음</a:t>
            </a:r>
            <a:r>
              <a:rPr lang="en-US" altLang="ko-KR" sz="600" dirty="0"/>
              <a:t>(</a:t>
            </a:r>
            <a:r>
              <a:rPr lang="ko-KR" altLang="en-US" sz="600" dirty="0"/>
              <a:t>제목 자유</a:t>
            </a:r>
            <a:r>
              <a:rPr lang="en-US" altLang="ko-KR" sz="600" dirty="0"/>
              <a:t>)</a:t>
            </a:r>
            <a:endParaRPr lang="ko-KR" altLang="en-US" sz="600" dirty="0"/>
          </a:p>
          <a:p>
            <a:pPr algn="l" latinLnBrk="1"/>
            <a:r>
              <a:rPr lang="ko-KR" altLang="en-US" sz="600" dirty="0"/>
              <a:t>◆ 대상 </a:t>
            </a:r>
            <a:r>
              <a:rPr lang="en-US" altLang="ko-KR" sz="600" dirty="0"/>
              <a:t>: 2023</a:t>
            </a:r>
            <a:r>
              <a:rPr lang="ko-KR" altLang="en-US" sz="600" dirty="0"/>
              <a:t>년 나라사랑 보훈스쿨 및 나라사랑 체험활동 참가 학생</a:t>
            </a:r>
            <a:r>
              <a:rPr lang="en-US" altLang="ko-KR" sz="600" dirty="0"/>
              <a:t>·</a:t>
            </a:r>
            <a:r>
              <a:rPr lang="ko-KR" altLang="en-US" sz="600" dirty="0"/>
              <a:t>일반인</a:t>
            </a:r>
          </a:p>
          <a:p>
            <a:pPr algn="l" latinLnBrk="1"/>
            <a:r>
              <a:rPr lang="ko-KR" altLang="en-US" sz="600" dirty="0"/>
              <a:t>◆ 공모기간 </a:t>
            </a:r>
            <a:r>
              <a:rPr lang="en-US" altLang="ko-KR" sz="600" dirty="0"/>
              <a:t>/ </a:t>
            </a:r>
            <a:r>
              <a:rPr lang="ko-KR" altLang="en-US" sz="600" dirty="0"/>
              <a:t>입상자 발표 </a:t>
            </a:r>
            <a:r>
              <a:rPr lang="en-US" altLang="ko-KR" sz="600" dirty="0"/>
              <a:t>2023. 4. 17. ~ 2023. 10. 31. / 12</a:t>
            </a:r>
            <a:r>
              <a:rPr lang="ko-KR" altLang="en-US" sz="600" dirty="0"/>
              <a:t>월 중</a:t>
            </a:r>
          </a:p>
          <a:p>
            <a:pPr algn="l" latinLnBrk="1"/>
            <a:r>
              <a:rPr lang="ko-KR" altLang="en-US" sz="600" dirty="0"/>
              <a:t>◆ </a:t>
            </a:r>
            <a:r>
              <a:rPr lang="ko-KR" altLang="en-US" sz="600" dirty="0" err="1"/>
              <a:t>소감문</a:t>
            </a:r>
            <a:r>
              <a:rPr lang="ko-KR" altLang="en-US" sz="600" dirty="0"/>
              <a:t> 분량</a:t>
            </a:r>
          </a:p>
          <a:p>
            <a:pPr algn="l" latinLnBrk="1"/>
            <a:r>
              <a:rPr lang="en-US" altLang="ko-KR" sz="600" dirty="0"/>
              <a:t>- </a:t>
            </a:r>
            <a:r>
              <a:rPr lang="ko-KR" altLang="en-US" sz="600" dirty="0"/>
              <a:t>시 </a:t>
            </a:r>
            <a:r>
              <a:rPr lang="en-US" altLang="ko-KR" sz="600" dirty="0"/>
              <a:t>: 1</a:t>
            </a:r>
            <a:r>
              <a:rPr lang="ko-KR" altLang="en-US" sz="600" dirty="0"/>
              <a:t>인 </a:t>
            </a:r>
            <a:r>
              <a:rPr lang="en-US" altLang="ko-KR" sz="600" dirty="0"/>
              <a:t>3</a:t>
            </a:r>
            <a:r>
              <a:rPr lang="ko-KR" altLang="en-US" sz="600" dirty="0" err="1"/>
              <a:t>편이내</a:t>
            </a:r>
            <a:endParaRPr lang="ko-KR" altLang="en-US" sz="600" dirty="0"/>
          </a:p>
          <a:p>
            <a:pPr algn="l" latinLnBrk="1"/>
            <a:r>
              <a:rPr lang="en-US" altLang="ko-KR" sz="600" dirty="0"/>
              <a:t>- </a:t>
            </a:r>
            <a:r>
              <a:rPr lang="ko-KR" altLang="en-US" sz="600" dirty="0"/>
              <a:t>수필 </a:t>
            </a:r>
            <a:r>
              <a:rPr lang="en-US" altLang="ko-KR" sz="600" dirty="0"/>
              <a:t>: 1</a:t>
            </a:r>
            <a:r>
              <a:rPr lang="ko-KR" altLang="en-US" sz="600" dirty="0"/>
              <a:t>인 </a:t>
            </a:r>
            <a:r>
              <a:rPr lang="en-US" altLang="ko-KR" sz="600" dirty="0"/>
              <a:t>1</a:t>
            </a:r>
            <a:r>
              <a:rPr lang="ko-KR" altLang="en-US" sz="600" dirty="0"/>
              <a:t>편</a:t>
            </a:r>
            <a:r>
              <a:rPr lang="en-US" altLang="ko-KR" sz="600" dirty="0"/>
              <a:t>(</a:t>
            </a:r>
            <a:r>
              <a:rPr lang="ko-KR" altLang="en-US" sz="600" dirty="0"/>
              <a:t>초등부문 </a:t>
            </a:r>
            <a:r>
              <a:rPr lang="en-US" altLang="ko-KR" sz="600" dirty="0"/>
              <a:t>A4 1</a:t>
            </a:r>
            <a:r>
              <a:rPr lang="ko-KR" altLang="en-US" sz="600" dirty="0"/>
              <a:t>장 이상 </a:t>
            </a:r>
            <a:r>
              <a:rPr lang="en-US" altLang="ko-KR" sz="600" dirty="0"/>
              <a:t>/ </a:t>
            </a:r>
            <a:r>
              <a:rPr lang="ko-KR" altLang="en-US" sz="600" dirty="0" err="1"/>
              <a:t>중ㆍ고등</a:t>
            </a:r>
            <a:r>
              <a:rPr lang="en-US" altLang="ko-KR" sz="600" dirty="0"/>
              <a:t>·</a:t>
            </a:r>
            <a:r>
              <a:rPr lang="ko-KR" altLang="en-US" sz="600" dirty="0"/>
              <a:t>일반인 부문 </a:t>
            </a:r>
            <a:r>
              <a:rPr lang="en-US" altLang="ko-KR" sz="600" dirty="0"/>
              <a:t>A4</a:t>
            </a:r>
            <a:r>
              <a:rPr lang="ko-KR" altLang="en-US" sz="600" dirty="0"/>
              <a:t>용지 </a:t>
            </a:r>
            <a:r>
              <a:rPr lang="en-US" altLang="ko-KR" sz="600" dirty="0"/>
              <a:t>2</a:t>
            </a:r>
            <a:r>
              <a:rPr lang="ko-KR" altLang="en-US" sz="600" dirty="0"/>
              <a:t>장 이상</a:t>
            </a:r>
            <a:r>
              <a:rPr lang="en-US" altLang="ko-KR" sz="600" dirty="0"/>
              <a:t>)</a:t>
            </a:r>
            <a:endParaRPr lang="ko-KR" altLang="en-US" sz="600" dirty="0"/>
          </a:p>
          <a:p>
            <a:pPr algn="l" latinLnBrk="1"/>
            <a:r>
              <a:rPr lang="ko-KR" altLang="en-US" sz="600" dirty="0"/>
              <a:t>* 시</a:t>
            </a:r>
            <a:r>
              <a:rPr lang="en-US" altLang="ko-KR" sz="600" dirty="0"/>
              <a:t>·</a:t>
            </a:r>
            <a:r>
              <a:rPr lang="ko-KR" altLang="en-US" sz="600" dirty="0"/>
              <a:t>수필 부문 폰트 사이즈 </a:t>
            </a:r>
            <a:r>
              <a:rPr lang="en-US" altLang="ko-KR" sz="600" dirty="0"/>
              <a:t>13pt, </a:t>
            </a:r>
            <a:r>
              <a:rPr lang="ko-KR" altLang="en-US" sz="600" dirty="0" err="1"/>
              <a:t>줄간격</a:t>
            </a:r>
            <a:r>
              <a:rPr lang="ko-KR" altLang="en-US" sz="600" dirty="0"/>
              <a:t> </a:t>
            </a:r>
            <a:r>
              <a:rPr lang="en-US" altLang="ko-KR" sz="600" dirty="0"/>
              <a:t>160%</a:t>
            </a:r>
            <a:endParaRPr lang="ko-KR" altLang="en-US" sz="600" dirty="0"/>
          </a:p>
          <a:p>
            <a:pPr algn="l" latinLnBrk="1"/>
            <a:r>
              <a:rPr lang="en-US" altLang="ko-KR" sz="600" dirty="0"/>
              <a:t>- </a:t>
            </a:r>
            <a:r>
              <a:rPr lang="ko-KR" altLang="en-US" sz="600" dirty="0" err="1"/>
              <a:t>한줄카피</a:t>
            </a:r>
            <a:r>
              <a:rPr lang="en-US" altLang="ko-KR" sz="600" dirty="0"/>
              <a:t>(</a:t>
            </a:r>
            <a:r>
              <a:rPr lang="ko-KR" altLang="en-US" sz="600" dirty="0" err="1"/>
              <a:t>현충</a:t>
            </a:r>
            <a:r>
              <a:rPr lang="en-US" altLang="ko-KR" sz="600" dirty="0"/>
              <a:t>one</a:t>
            </a:r>
            <a:r>
              <a:rPr lang="ko-KR" altLang="en-US" sz="600" dirty="0"/>
              <a:t>문장</a:t>
            </a:r>
            <a:r>
              <a:rPr lang="en-US" altLang="ko-KR" sz="600" dirty="0"/>
              <a:t>) : 1</a:t>
            </a:r>
            <a:r>
              <a:rPr lang="ko-KR" altLang="en-US" sz="600" dirty="0"/>
              <a:t>인 </a:t>
            </a:r>
            <a:r>
              <a:rPr lang="en-US" altLang="ko-KR" sz="600" dirty="0"/>
              <a:t>3</a:t>
            </a:r>
            <a:r>
              <a:rPr lang="ko-KR" altLang="en-US" sz="600" dirty="0"/>
              <a:t>편 이내</a:t>
            </a:r>
            <a:r>
              <a:rPr lang="en-US" altLang="ko-KR" sz="600" dirty="0"/>
              <a:t>(</a:t>
            </a:r>
            <a:r>
              <a:rPr lang="ko-KR" altLang="en-US" sz="600" dirty="0"/>
              <a:t>띄어쓰기 제외 </a:t>
            </a:r>
            <a:r>
              <a:rPr lang="en-US" altLang="ko-KR" sz="600" dirty="0"/>
              <a:t>30</a:t>
            </a:r>
            <a:r>
              <a:rPr lang="ko-KR" altLang="en-US" sz="600" dirty="0"/>
              <a:t>자 이하</a:t>
            </a:r>
            <a:r>
              <a:rPr lang="en-US" altLang="ko-KR" sz="600" dirty="0"/>
              <a:t>, </a:t>
            </a:r>
            <a:r>
              <a:rPr lang="ko-KR" altLang="en-US" sz="600" dirty="0"/>
              <a:t>설명문 첨부</a:t>
            </a:r>
            <a:r>
              <a:rPr lang="en-US" altLang="ko-KR" sz="600" dirty="0"/>
              <a:t>/</a:t>
            </a:r>
            <a:r>
              <a:rPr lang="ko-KR" altLang="en-US" sz="600" dirty="0"/>
              <a:t>형식</a:t>
            </a:r>
            <a:r>
              <a:rPr lang="en-US" altLang="ko-KR" sz="600" dirty="0"/>
              <a:t>, </a:t>
            </a:r>
            <a:r>
              <a:rPr lang="ko-KR" altLang="en-US" sz="600" dirty="0"/>
              <a:t>분량 자유</a:t>
            </a:r>
            <a:r>
              <a:rPr lang="en-US" altLang="ko-KR" sz="600" dirty="0"/>
              <a:t>)</a:t>
            </a:r>
            <a:endParaRPr lang="ko-KR" altLang="en-US" sz="600" dirty="0"/>
          </a:p>
          <a:p>
            <a:pPr algn="l" latinLnBrk="1"/>
            <a:r>
              <a:rPr lang="ko-KR" altLang="en-US" sz="600" dirty="0"/>
              <a:t>* </a:t>
            </a:r>
            <a:r>
              <a:rPr lang="ko-KR" altLang="en-US" sz="600" dirty="0" err="1"/>
              <a:t>한줄카피</a:t>
            </a:r>
            <a:r>
              <a:rPr lang="en-US" altLang="ko-KR" sz="600" dirty="0"/>
              <a:t>(</a:t>
            </a:r>
            <a:r>
              <a:rPr lang="ko-KR" altLang="en-US" sz="600" dirty="0" err="1"/>
              <a:t>현충</a:t>
            </a:r>
            <a:r>
              <a:rPr lang="en-US" altLang="ko-KR" sz="600" dirty="0"/>
              <a:t>one</a:t>
            </a:r>
            <a:r>
              <a:rPr lang="ko-KR" altLang="en-US" sz="600" dirty="0"/>
              <a:t>문장</a:t>
            </a:r>
            <a:r>
              <a:rPr lang="en-US" altLang="ko-KR" sz="600" dirty="0"/>
              <a:t>) </a:t>
            </a:r>
            <a:r>
              <a:rPr lang="ko-KR" altLang="en-US" sz="600" dirty="0"/>
              <a:t>부문 </a:t>
            </a:r>
            <a:r>
              <a:rPr lang="en-US" altLang="ko-KR" sz="600" dirty="0"/>
              <a:t>: </a:t>
            </a:r>
            <a:r>
              <a:rPr lang="ko-KR" altLang="en-US" sz="600" dirty="0"/>
              <a:t>체험교육을 통해 느낀 소감과 </a:t>
            </a:r>
            <a:r>
              <a:rPr lang="ko-KR" altLang="en-US" sz="600" dirty="0" err="1"/>
              <a:t>나라사랑하는</a:t>
            </a:r>
            <a:r>
              <a:rPr lang="ko-KR" altLang="en-US" sz="600" dirty="0"/>
              <a:t> 마음을 한 줄의 글로</a:t>
            </a:r>
            <a:r>
              <a:rPr lang="en-US" altLang="ko-KR" sz="600" dirty="0"/>
              <a:t>(30</a:t>
            </a:r>
            <a:r>
              <a:rPr lang="ko-KR" altLang="en-US" sz="600" dirty="0"/>
              <a:t>자 이하</a:t>
            </a:r>
            <a:r>
              <a:rPr lang="en-US" altLang="ko-KR" sz="600" dirty="0"/>
              <a:t>) </a:t>
            </a:r>
            <a:r>
              <a:rPr lang="ko-KR" altLang="en-US" sz="600" dirty="0"/>
              <a:t>표현하는 부문</a:t>
            </a:r>
          </a:p>
          <a:p>
            <a:pPr algn="l" latinLnBrk="1"/>
            <a:r>
              <a:rPr lang="ko-KR" altLang="en-US" sz="600" dirty="0"/>
              <a:t>◆ 접수방법</a:t>
            </a:r>
          </a:p>
          <a:p>
            <a:pPr algn="l" latinLnBrk="1"/>
            <a:r>
              <a:rPr lang="ko-KR" altLang="en-US" sz="600" dirty="0"/>
              <a:t>홈페이지 접수 </a:t>
            </a:r>
            <a:r>
              <a:rPr lang="en-US" altLang="ko-KR" sz="600" dirty="0"/>
              <a:t>: </a:t>
            </a:r>
            <a:r>
              <a:rPr lang="ko-KR" altLang="en-US" sz="600" dirty="0" err="1"/>
              <a:t>국립대전현충원</a:t>
            </a:r>
            <a:r>
              <a:rPr lang="ko-KR" altLang="en-US" sz="600" dirty="0"/>
              <a:t> 홈페이지 </a:t>
            </a:r>
            <a:r>
              <a:rPr lang="en-US" altLang="ko-KR" sz="600" dirty="0"/>
              <a:t>– </a:t>
            </a:r>
            <a:r>
              <a:rPr lang="ko-KR" altLang="en-US" sz="600" dirty="0"/>
              <a:t>교육</a:t>
            </a:r>
            <a:r>
              <a:rPr lang="en-US" altLang="ko-KR" sz="600" dirty="0"/>
              <a:t>/</a:t>
            </a:r>
            <a:r>
              <a:rPr lang="ko-KR" altLang="en-US" sz="600" dirty="0"/>
              <a:t>행사 </a:t>
            </a:r>
            <a:r>
              <a:rPr lang="en-US" altLang="ko-KR" sz="600" dirty="0"/>
              <a:t>– </a:t>
            </a:r>
            <a:r>
              <a:rPr lang="ko-KR" altLang="en-US" sz="600" dirty="0"/>
              <a:t>나라사랑 </a:t>
            </a:r>
            <a:r>
              <a:rPr lang="ko-KR" altLang="en-US" sz="600" dirty="0" err="1"/>
              <a:t>체험소감문</a:t>
            </a:r>
            <a:r>
              <a:rPr lang="ko-KR" altLang="en-US" sz="600" dirty="0"/>
              <a:t> </a:t>
            </a:r>
            <a:r>
              <a:rPr lang="en-US" altLang="ko-KR" sz="600" dirty="0"/>
              <a:t>- </a:t>
            </a:r>
            <a:r>
              <a:rPr lang="ko-KR" altLang="en-US" sz="600" dirty="0"/>
              <a:t>접수</a:t>
            </a:r>
          </a:p>
          <a:p>
            <a:pPr algn="l" latinLnBrk="1"/>
            <a:r>
              <a:rPr lang="en-US" altLang="ko-KR" sz="600" dirty="0"/>
              <a:t>- </a:t>
            </a:r>
            <a:r>
              <a:rPr lang="ko-KR" altLang="en-US" sz="600" dirty="0"/>
              <a:t>응모작품에 </a:t>
            </a:r>
            <a:r>
              <a:rPr lang="en-US" altLang="ko-KR" sz="600" dirty="0"/>
              <a:t>(</a:t>
            </a:r>
            <a:r>
              <a:rPr lang="ko-KR" altLang="en-US" sz="600" dirty="0"/>
              <a:t>학교</a:t>
            </a:r>
            <a:r>
              <a:rPr lang="en-US" altLang="ko-KR" sz="600" dirty="0"/>
              <a:t>, </a:t>
            </a:r>
            <a:r>
              <a:rPr lang="ko-KR" altLang="en-US" sz="600" dirty="0"/>
              <a:t>학년</a:t>
            </a:r>
            <a:r>
              <a:rPr lang="en-US" altLang="ko-KR" sz="600" dirty="0"/>
              <a:t>, </a:t>
            </a:r>
            <a:r>
              <a:rPr lang="ko-KR" altLang="en-US" sz="600" dirty="0"/>
              <a:t>반</a:t>
            </a:r>
            <a:r>
              <a:rPr lang="en-US" altLang="ko-KR" sz="600" dirty="0"/>
              <a:t>, </a:t>
            </a:r>
            <a:r>
              <a:rPr lang="ko-KR" altLang="en-US" sz="600" dirty="0"/>
              <a:t>전화번호</a:t>
            </a:r>
            <a:r>
              <a:rPr lang="en-US" altLang="ko-KR" sz="600" dirty="0"/>
              <a:t>, </a:t>
            </a:r>
            <a:r>
              <a:rPr lang="ko-KR" altLang="en-US" sz="600" dirty="0"/>
              <a:t>본명 필수</a:t>
            </a:r>
            <a:r>
              <a:rPr lang="en-US" altLang="ko-KR" sz="600" dirty="0"/>
              <a:t>)</a:t>
            </a:r>
            <a:endParaRPr lang="ko-KR" altLang="en-US" sz="600" dirty="0"/>
          </a:p>
          <a:p>
            <a:pPr algn="l" latinLnBrk="1"/>
            <a:r>
              <a:rPr lang="en-US" altLang="ko-KR" sz="600" dirty="0"/>
              <a:t>- </a:t>
            </a:r>
            <a:r>
              <a:rPr lang="ko-KR" altLang="en-US" sz="600" dirty="0"/>
              <a:t>응모작품은 반드시 첨부파일로 등록</a:t>
            </a:r>
          </a:p>
          <a:p>
            <a:pPr algn="l" latinLnBrk="1"/>
            <a:r>
              <a:rPr lang="ko-KR" altLang="en-US" sz="600" dirty="0"/>
              <a:t>◆ 문의 </a:t>
            </a:r>
            <a:r>
              <a:rPr lang="en-US" altLang="ko-KR" sz="600" dirty="0"/>
              <a:t>: </a:t>
            </a:r>
            <a:r>
              <a:rPr lang="ko-KR" altLang="en-US" sz="600" dirty="0" err="1"/>
              <a:t>국립대전현충원</a:t>
            </a:r>
            <a:r>
              <a:rPr lang="ko-KR" altLang="en-US" sz="600" dirty="0"/>
              <a:t> </a:t>
            </a:r>
            <a:r>
              <a:rPr lang="ko-KR" altLang="en-US" sz="600" dirty="0" err="1"/>
              <a:t>현충과</a:t>
            </a:r>
            <a:r>
              <a:rPr lang="ko-KR" altLang="en-US" sz="600" dirty="0"/>
              <a:t> </a:t>
            </a:r>
            <a:r>
              <a:rPr lang="ko-KR" altLang="en-US" sz="600" dirty="0" err="1"/>
              <a:t>선양팀</a:t>
            </a:r>
            <a:r>
              <a:rPr lang="en-US" altLang="ko-KR" sz="600" dirty="0"/>
              <a:t>(042-820-7064)</a:t>
            </a:r>
            <a:endParaRPr lang="ko-KR" altLang="en-US" sz="600" dirty="0"/>
          </a:p>
          <a:p>
            <a:pPr algn="l" latinLnBrk="1"/>
            <a:r>
              <a:rPr lang="ko-KR" altLang="en-US" sz="600" dirty="0"/>
              <a:t>◆ 시상계획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123" y="4050568"/>
            <a:ext cx="4551225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6638905" y="5837202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나라사랑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체험소감문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안내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57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173540"/>
              </p:ext>
            </p:extLst>
          </p:nvPr>
        </p:nvGraphicFramePr>
        <p:xfrm>
          <a:off x="7714668" y="781383"/>
          <a:ext cx="2024950" cy="236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레이어가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나라사랑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체험소감문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접수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작성자로 검색 가능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쓰기 기능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https://</a:t>
            </a:r>
            <a:r>
              <a:rPr lang="en-US" altLang="ko-KR" dirty="0" smtClean="0"/>
              <a:t>www.dnc.go.kr/html/kr/part/part_021601.html</a:t>
            </a:r>
          </a:p>
          <a:p>
            <a:endParaRPr lang="en-US" altLang="ko-KR" dirty="0"/>
          </a:p>
          <a:p>
            <a:r>
              <a:rPr lang="ko-KR" altLang="en-US" dirty="0"/>
              <a:t>한글 첨부파일 참조</a:t>
            </a:r>
            <a:endParaRPr lang="en-US" altLang="ko-KR" dirty="0"/>
          </a:p>
          <a:p>
            <a:r>
              <a:rPr lang="ko-KR" altLang="en-US" dirty="0"/>
              <a:t>★홈페이지 </a:t>
            </a:r>
            <a:r>
              <a:rPr lang="ko-KR" altLang="en-US" dirty="0" err="1"/>
              <a:t>변경안</a:t>
            </a:r>
            <a:r>
              <a:rPr lang="en-US" altLang="ko-KR" dirty="0"/>
              <a:t>_</a:t>
            </a:r>
            <a:r>
              <a:rPr lang="ko-KR" altLang="en-US" dirty="0"/>
              <a:t>체험교육</a:t>
            </a:r>
            <a:r>
              <a:rPr lang="en-US" altLang="ko-KR" dirty="0"/>
              <a:t>_</a:t>
            </a:r>
            <a:r>
              <a:rPr lang="ko-KR" altLang="en-US" dirty="0"/>
              <a:t>최종</a:t>
            </a:r>
            <a:r>
              <a:rPr lang="en-US" altLang="ko-KR" dirty="0"/>
              <a:t>.</a:t>
            </a:r>
            <a:r>
              <a:rPr lang="en-US" altLang="ko-KR" dirty="0" err="1"/>
              <a:t>hwp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407F73-0BC0-9C1A-3F45-3E8B3003B0F3}"/>
              </a:ext>
            </a:extLst>
          </p:cNvPr>
          <p:cNvSpPr txBox="1"/>
          <p:nvPr/>
        </p:nvSpPr>
        <p:spPr>
          <a:xfrm>
            <a:off x="1973027" y="1843496"/>
            <a:ext cx="2101316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나라사랑 </a:t>
            </a:r>
            <a:r>
              <a:rPr lang="ko-KR" altLang="en-US" sz="11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체험소감문</a:t>
            </a:r>
            <a:r>
              <a:rPr lang="ko-KR" altLang="en-US" sz="11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접수 </a:t>
            </a:r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232478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63" y="2228463"/>
            <a:ext cx="4329545" cy="379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5580877" y="5549170"/>
            <a:ext cx="16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나라사랑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체험소감문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접수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순서도: 연결자 6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313040" y="2808605"/>
            <a:ext cx="150445" cy="16230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9" name="순서도: 연결자 6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170707" y="5328103"/>
            <a:ext cx="150445" cy="147547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교육</a:t>
            </a:r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행사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ea typeface="나눔고딕"/>
              </a:rPr>
              <a:t>미디어현충원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０５０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나라사랑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체험소감문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접수 </a:t>
            </a:r>
            <a:endParaRPr lang="ko-KR" alt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1176645" y="508610"/>
            <a:ext cx="45684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교육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행사 ＞  나라사랑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체험소감문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＞ 접수</a:t>
            </a:r>
            <a:endParaRPr lang="ko-KR" altLang="en-US" dirty="0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안내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나라사랑</a:t>
            </a:r>
            <a:endParaRPr lang="en-US" altLang="ko-KR" sz="1300" b="1" dirty="0" smtClean="0">
              <a:latin typeface="+mj-ea"/>
              <a:ea typeface="+mj-ea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3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체험소감문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="" xmlns:a16="http://schemas.microsoft.com/office/drawing/2014/main" id="{E90C09F0-13C0-4C4D-9B88-4B1C557EC97F}"/>
              </a:ext>
            </a:extLst>
          </p:cNvPr>
          <p:cNvCxnSpPr>
            <a:cxnSpLocks/>
          </p:cNvCxnSpPr>
          <p:nvPr/>
        </p:nvCxnSpPr>
        <p:spPr bwMode="auto">
          <a:xfrm>
            <a:off x="344488" y="2673060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5ABBD032-999D-413E-AC16-6A10065E128B}"/>
              </a:ext>
            </a:extLst>
          </p:cNvPr>
          <p:cNvSpPr txBox="1"/>
          <p:nvPr/>
        </p:nvSpPr>
        <p:spPr>
          <a:xfrm>
            <a:off x="268320" y="2385028"/>
            <a:ext cx="18661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접수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78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99247" y="2846601"/>
            <a:ext cx="9205987" cy="707773"/>
          </a:xfrm>
          <a:prstGeom prst="rect">
            <a:avLst/>
          </a:prstGeom>
          <a:noFill/>
        </p:spPr>
        <p:txBody>
          <a:bodyPr wrap="square" lIns="35994" rIns="35994" rtlCol="0">
            <a:spAutoFit/>
          </a:bodyPr>
          <a:lstStyle/>
          <a:p>
            <a:pPr marL="0" marR="0" lvl="0" indent="0" algn="l" defTabSz="9142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999" b="1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미디어현충원</a:t>
            </a:r>
            <a:endParaRPr kumimoji="0" lang="ko-KR" altLang="en-US" sz="39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9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3606846" y="1299353"/>
            <a:ext cx="271430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참배 행사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577295"/>
              </p:ext>
            </p:extLst>
          </p:nvPr>
        </p:nvGraphicFramePr>
        <p:xfrm>
          <a:off x="7714668" y="781383"/>
          <a:ext cx="2024950" cy="2313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포토 갤러리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참배행사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각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 클릭 시 해당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4depth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이동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사진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상세페이지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 작성자 선택 후 검색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 버튼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숫자버튼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클릭후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해당페이지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3871267" y="1340768"/>
            <a:ext cx="259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갤러</a:t>
            </a:r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리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홍보물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책자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공모전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미디어현충원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갤러리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포토갤러리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참배 행사</a:t>
            </a:r>
            <a:endParaRPr lang="ko-KR" altLang="en-US" dirty="0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944446" y="179971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포토 갤러리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424015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395212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 갤러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리</a:t>
            </a: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xmlns="" id="{F7E6B6C3-54BD-2F9B-3D45-2DFE4F3B7436}"/>
              </a:ext>
            </a:extLst>
          </p:cNvPr>
          <p:cNvSpPr/>
          <p:nvPr/>
        </p:nvSpPr>
        <p:spPr>
          <a:xfrm>
            <a:off x="1512398" y="202622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갤러리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E704A7-D916-6834-160F-1B5E53D19230}"/>
              </a:ext>
            </a:extLst>
          </p:cNvPr>
          <p:cNvSpPr txBox="1"/>
          <p:nvPr/>
        </p:nvSpPr>
        <p:spPr>
          <a:xfrm>
            <a:off x="344488" y="234888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참배 행사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0728C2-82BA-BD1B-0CD3-16D490DB2E7E}"/>
              </a:ext>
            </a:extLst>
          </p:cNvPr>
          <p:cNvSpPr txBox="1"/>
          <p:nvPr/>
        </p:nvSpPr>
        <p:spPr>
          <a:xfrm>
            <a:off x="344488" y="259132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안장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C6E9A8F-6C82-6C54-82C3-F29E90105464}"/>
              </a:ext>
            </a:extLst>
          </p:cNvPr>
          <p:cNvSpPr txBox="1"/>
          <p:nvPr/>
        </p:nvSpPr>
        <p:spPr>
          <a:xfrm>
            <a:off x="344488" y="285293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추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도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09538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각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종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https://www.dnc.go.kr/_prog/_board/?code=wors&amp;site_dvs_cd=kr&amp;menu_dvs_cd=05020101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5 0 1 0 1 0 1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31140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명예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집례관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52743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가볼만한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곳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728" y="2257657"/>
            <a:ext cx="3758742" cy="3763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6105128" y="5661248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참배행사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0" name="순서도: 연결자 4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612596" y="2746412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931527" y="2314364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187440" y="177901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참배행사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057387" y="177252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안장행사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927334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추도행사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797281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각종행사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5667228" y="174315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>
                <a:latin typeface="+mn-ea"/>
                <a:ea typeface="+mn-ea"/>
              </a:rPr>
              <a:t>명예집례관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6537176" y="173666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>
                <a:latin typeface="+mn-ea"/>
                <a:ea typeface="+mn-ea"/>
              </a:rPr>
              <a:t>가볼만한곳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795623" y="5554724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6" name="순서도: 연결자 65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323711" y="5805264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7</a:t>
            </a:r>
            <a:endParaRPr lang="ko-KR" altLang="en-US" sz="900" b="1" dirty="0">
              <a:ea typeface="나눔고딕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8626" y="3944089"/>
            <a:ext cx="292068" cy="276999"/>
            <a:chOff x="3162018" y="2162933"/>
            <a:chExt cx="292068" cy="27699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1208584" y="1979875"/>
            <a:ext cx="301686" cy="276999"/>
            <a:chOff x="1227582" y="2332730"/>
            <a:chExt cx="301686" cy="27699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1227582" y="2332730"/>
              <a:ext cx="301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 smtClean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-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1335102" y="2420827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solidFill>
                  <a:srgbClr val="FF0000"/>
                </a:solidFill>
                <a:ea typeface="나눔고딕"/>
              </a:rPr>
              <a:t>미디어현충원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72236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3606846" y="1299353"/>
            <a:ext cx="271430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참배 행사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사진선택 후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080552"/>
              </p:ext>
            </p:extLst>
          </p:nvPr>
        </p:nvGraphicFramePr>
        <p:xfrm>
          <a:off x="7714668" y="781383"/>
          <a:ext cx="2024950" cy="2211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포토 갤러리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참배행사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사진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해당 이미지 표시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597916" y="970774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ea typeface="나눔고딕"/>
              </a:rPr>
              <a:t>미디어현충원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746019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시설소개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3871266" y="1340768"/>
            <a:ext cx="5429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갤러</a:t>
            </a:r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리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홍보물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책자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공모전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미디어현충원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갤러리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포토갤러리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참배 행사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포토 갤러리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424015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395212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 갤러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리</a:t>
            </a: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xmlns="" id="{F7E6B6C3-54BD-2F9B-3D45-2DFE4F3B7436}"/>
              </a:ext>
            </a:extLst>
          </p:cNvPr>
          <p:cNvSpPr/>
          <p:nvPr/>
        </p:nvSpPr>
        <p:spPr>
          <a:xfrm>
            <a:off x="1512398" y="202622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갤러리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E704A7-D916-6834-160F-1B5E53D19230}"/>
              </a:ext>
            </a:extLst>
          </p:cNvPr>
          <p:cNvSpPr txBox="1"/>
          <p:nvPr/>
        </p:nvSpPr>
        <p:spPr>
          <a:xfrm>
            <a:off x="344488" y="234888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참배 행사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0728C2-82BA-BD1B-0CD3-16D490DB2E7E}"/>
              </a:ext>
            </a:extLst>
          </p:cNvPr>
          <p:cNvSpPr txBox="1"/>
          <p:nvPr/>
        </p:nvSpPr>
        <p:spPr>
          <a:xfrm>
            <a:off x="344488" y="259132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안장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C6E9A8F-6C82-6C54-82C3-F29E90105464}"/>
              </a:ext>
            </a:extLst>
          </p:cNvPr>
          <p:cNvSpPr txBox="1"/>
          <p:nvPr/>
        </p:nvSpPr>
        <p:spPr>
          <a:xfrm>
            <a:off x="344488" y="285293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추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도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09538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각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종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https://www.dnc.go.kr/_prog/_board/?mode=V&amp;no=47036&amp;code=wors&amp;site_dvs_cd=kr&amp;menu_dvs_cd=05020101&amp;skey=&amp;sval=&amp;GotoPage=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5 0 1 0 1 0 1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31140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명예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집례관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52743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가볼만한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곳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187440" y="177901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참배행사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057387" y="177252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안장행사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927334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추도행사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797281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각종행사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5667228" y="174315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>
                <a:latin typeface="+mn-ea"/>
                <a:ea typeface="+mn-ea"/>
              </a:rPr>
              <a:t>명예집례관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6537176" y="173666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>
                <a:latin typeface="+mn-ea"/>
                <a:ea typeface="+mn-ea"/>
              </a:rPr>
              <a:t>가볼만한곳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783" y="2244793"/>
            <a:ext cx="4003099" cy="370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순서도: 연결자 4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339239" y="5410708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05128" y="5661248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참배행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8626" y="3944089"/>
            <a:ext cx="292068" cy="276999"/>
            <a:chOff x="3162018" y="2162933"/>
            <a:chExt cx="292068" cy="27699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208584" y="1979875"/>
            <a:ext cx="301686" cy="276999"/>
            <a:chOff x="1227582" y="2332730"/>
            <a:chExt cx="301686" cy="276999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1227582" y="2332730"/>
              <a:ext cx="301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 smtClean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-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1335102" y="2420827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183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3606846" y="1299353"/>
            <a:ext cx="271430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안장 행사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855747"/>
              </p:ext>
            </p:extLst>
          </p:nvPr>
        </p:nvGraphicFramePr>
        <p:xfrm>
          <a:off x="7714668" y="781383"/>
          <a:ext cx="2024950" cy="2313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포토 갤러리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안장행사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각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 클릭 시 해당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4depth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이동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사진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상세페이지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 작성자 선택 후 검색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 버튼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숫자버튼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클릭후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해당페이지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3871267" y="1340768"/>
            <a:ext cx="27567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갤러</a:t>
            </a:r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리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홍보물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책자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공모전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미디어현충원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갤러리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포토갤러리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행사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포토 갤러리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424015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395212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 갤러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리</a:t>
            </a: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xmlns="" id="{F7E6B6C3-54BD-2F9B-3D45-2DFE4F3B7436}"/>
              </a:ext>
            </a:extLst>
          </p:cNvPr>
          <p:cNvSpPr/>
          <p:nvPr/>
        </p:nvSpPr>
        <p:spPr>
          <a:xfrm>
            <a:off x="1512398" y="202622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갤러리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E704A7-D916-6834-160F-1B5E53D19230}"/>
              </a:ext>
            </a:extLst>
          </p:cNvPr>
          <p:cNvSpPr txBox="1"/>
          <p:nvPr/>
        </p:nvSpPr>
        <p:spPr>
          <a:xfrm>
            <a:off x="344488" y="234888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0728C2-82BA-BD1B-0CD3-16D490DB2E7E}"/>
              </a:ext>
            </a:extLst>
          </p:cNvPr>
          <p:cNvSpPr txBox="1"/>
          <p:nvPr/>
        </p:nvSpPr>
        <p:spPr>
          <a:xfrm>
            <a:off x="344488" y="259132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안장 행사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C6E9A8F-6C82-6C54-82C3-F29E90105464}"/>
              </a:ext>
            </a:extLst>
          </p:cNvPr>
          <p:cNvSpPr txBox="1"/>
          <p:nvPr/>
        </p:nvSpPr>
        <p:spPr>
          <a:xfrm>
            <a:off x="344488" y="285293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추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도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09538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각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종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https://www.dnc.go.kr/_prog/_board/?code=buri&amp;site_dvs_cd=kr&amp;menu_dvs_cd=05020102&amp;site_dvs_cd=kr&amp;menu_dvs_cd=05020102&amp;site_dvs_cd=kr&amp;menu_dvs_cd=05020102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31140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명예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집례관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52743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가볼만한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곳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04864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5 0 1 0 1 0 2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653" y="2277210"/>
            <a:ext cx="3729415" cy="3744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6105128" y="5661248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안장행사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187440" y="177901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참배행사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057387" y="177252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안장행사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927334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추도행사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797281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각종행사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5667228" y="174315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>
                <a:latin typeface="+mn-ea"/>
                <a:ea typeface="+mn-ea"/>
              </a:rPr>
              <a:t>명예집례관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6537176" y="173666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>
                <a:latin typeface="+mn-ea"/>
                <a:ea typeface="+mn-ea"/>
              </a:rPr>
              <a:t>가볼만한곳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962664" y="178178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828620" y="2746412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0" name="순서도: 연결자 5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147551" y="2314364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011647" y="5554724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2" name="순서도: 연결자 6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539735" y="5805264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7</a:t>
            </a:r>
            <a:endParaRPr lang="ko-KR" altLang="en-US" sz="900" b="1" dirty="0">
              <a:ea typeface="나눔고딕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8626" y="3944089"/>
            <a:ext cx="292068" cy="276999"/>
            <a:chOff x="3162018" y="2162933"/>
            <a:chExt cx="292068" cy="27699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1208584" y="1979875"/>
            <a:ext cx="301686" cy="276999"/>
            <a:chOff x="1227582" y="2332730"/>
            <a:chExt cx="301686" cy="27699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1227582" y="2332730"/>
              <a:ext cx="301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 smtClean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-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1335102" y="2420827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solidFill>
                  <a:srgbClr val="FF0000"/>
                </a:solidFill>
                <a:ea typeface="나눔고딕"/>
              </a:rPr>
              <a:t>미디어현충원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5849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307341"/>
              </p:ext>
            </p:extLst>
          </p:nvPr>
        </p:nvGraphicFramePr>
        <p:xfrm>
          <a:off x="7714668" y="781383"/>
          <a:ext cx="2024950" cy="312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 </a:t>
                      </a:r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오버시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하위 메뉴가 표시됩니다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태극기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팝업창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표시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/>
                      </a:r>
                      <a:b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</a:b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팝업창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내 관련 항목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해당 항목 다운로드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안내창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이동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공지사항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현충뉴스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탭으로 구성</a:t>
                      </a:r>
                      <a:endParaRPr lang="en-US" altLang="ko-KR" sz="8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배너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공지사항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현충뉴스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이동</a:t>
                      </a:r>
                      <a:endParaRPr lang="en-US" altLang="ko-KR" sz="8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배너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알림공간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자주찾는서비스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메뉴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해당 메뉴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안장자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검색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https://gps.ncms.go.kr/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페이지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알림마당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참여마당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미디어현충원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탭구성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QR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스캔시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https://www.dnc.go.kr/app/index.html?b_qr_idx=21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페이지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마당 ＞ 안장안내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https://www.dnc.go.kr/html/kr/comp/comp_01010201.html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 0 1 0 1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095613"/>
            <a:ext cx="7344816" cy="5069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0B768DEF-B41D-4F2A-91C1-413A977BFAB9}"/>
              </a:ext>
            </a:extLst>
          </p:cNvPr>
          <p:cNvSpPr/>
          <p:nvPr/>
        </p:nvSpPr>
        <p:spPr>
          <a:xfrm>
            <a:off x="2618306" y="1378260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0" name="순서도: 연결자 49">
            <a:extLst>
              <a:ext uri="{FF2B5EF4-FFF2-40B4-BE49-F238E27FC236}">
                <a16:creationId xmlns:a16="http://schemas.microsoft.com/office/drawing/2014/main" xmlns="" id="{C578087B-842C-4EE5-9DF7-96FD2B02EF97}"/>
              </a:ext>
            </a:extLst>
          </p:cNvPr>
          <p:cNvSpPr/>
          <p:nvPr/>
        </p:nvSpPr>
        <p:spPr>
          <a:xfrm>
            <a:off x="272480" y="1846456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xmlns="" id="{07C92949-8EBA-469C-B9F2-35434D350179}"/>
              </a:ext>
            </a:extLst>
          </p:cNvPr>
          <p:cNvSpPr/>
          <p:nvPr/>
        </p:nvSpPr>
        <p:spPr>
          <a:xfrm>
            <a:off x="2441685" y="1853789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xmlns="" id="{07C92949-8EBA-469C-B9F2-35434D350179}"/>
              </a:ext>
            </a:extLst>
          </p:cNvPr>
          <p:cNvSpPr/>
          <p:nvPr/>
        </p:nvSpPr>
        <p:spPr>
          <a:xfrm>
            <a:off x="899079" y="3475457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xmlns="" id="{07C92949-8EBA-469C-B9F2-35434D350179}"/>
              </a:ext>
            </a:extLst>
          </p:cNvPr>
          <p:cNvSpPr/>
          <p:nvPr/>
        </p:nvSpPr>
        <p:spPr>
          <a:xfrm>
            <a:off x="6267074" y="1367663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028" y="1052736"/>
            <a:ext cx="739508" cy="734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xmlns="" id="{07C92949-8EBA-469C-B9F2-35434D350179}"/>
              </a:ext>
            </a:extLst>
          </p:cNvPr>
          <p:cNvSpPr/>
          <p:nvPr/>
        </p:nvSpPr>
        <p:spPr>
          <a:xfrm>
            <a:off x="416496" y="5157192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8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xmlns="" id="{07C92949-8EBA-469C-B9F2-35434D350179}"/>
              </a:ext>
            </a:extLst>
          </p:cNvPr>
          <p:cNvSpPr/>
          <p:nvPr/>
        </p:nvSpPr>
        <p:spPr>
          <a:xfrm>
            <a:off x="416496" y="4402596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7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xmlns="" id="{07C92949-8EBA-469C-B9F2-35434D350179}"/>
              </a:ext>
            </a:extLst>
          </p:cNvPr>
          <p:cNvSpPr/>
          <p:nvPr/>
        </p:nvSpPr>
        <p:spPr>
          <a:xfrm>
            <a:off x="2051207" y="3754524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08439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3606846" y="1299353"/>
            <a:ext cx="271430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안장 행사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사진선택 후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552691"/>
              </p:ext>
            </p:extLst>
          </p:nvPr>
        </p:nvGraphicFramePr>
        <p:xfrm>
          <a:off x="7714668" y="781383"/>
          <a:ext cx="2024950" cy="2211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포토 갤러리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안장행사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사진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해당 이미지 표시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3871266" y="1340768"/>
            <a:ext cx="5429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갤러</a:t>
            </a:r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리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홍보물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책자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공모전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미디어현충원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갤러리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포토갤러리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안장 행사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포토 갤러리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424015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395212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 갤러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리</a:t>
            </a: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xmlns="" id="{F7E6B6C3-54BD-2F9B-3D45-2DFE4F3B7436}"/>
              </a:ext>
            </a:extLst>
          </p:cNvPr>
          <p:cNvSpPr/>
          <p:nvPr/>
        </p:nvSpPr>
        <p:spPr>
          <a:xfrm>
            <a:off x="1512398" y="202622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갤러리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E704A7-D916-6834-160F-1B5E53D19230}"/>
              </a:ext>
            </a:extLst>
          </p:cNvPr>
          <p:cNvSpPr txBox="1"/>
          <p:nvPr/>
        </p:nvSpPr>
        <p:spPr>
          <a:xfrm>
            <a:off x="344488" y="234888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0728C2-82BA-BD1B-0CD3-16D490DB2E7E}"/>
              </a:ext>
            </a:extLst>
          </p:cNvPr>
          <p:cNvSpPr txBox="1"/>
          <p:nvPr/>
        </p:nvSpPr>
        <p:spPr>
          <a:xfrm>
            <a:off x="344488" y="259132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안장 행사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C6E9A8F-6C82-6C54-82C3-F29E90105464}"/>
              </a:ext>
            </a:extLst>
          </p:cNvPr>
          <p:cNvSpPr txBox="1"/>
          <p:nvPr/>
        </p:nvSpPr>
        <p:spPr>
          <a:xfrm>
            <a:off x="344488" y="285293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추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도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09538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각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종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https://www.dnc.go.kr/_prog/_board/?mode=V&amp;no=47034&amp;code=buri&amp;site_dvs_cd=kr&amp;menu_dvs_cd=05020102&amp;skey=&amp;sval=&amp;GotoPage=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5 0 1 0 1 0 2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31140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명예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집례관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52743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가볼만한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곳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187440" y="177901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참배행사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057387" y="177252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안장행사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927334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추도행사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797281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각종행사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5667228" y="174315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>
                <a:latin typeface="+mn-ea"/>
                <a:ea typeface="+mn-ea"/>
              </a:rPr>
              <a:t>명예집례관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6537176" y="173666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>
                <a:latin typeface="+mn-ea"/>
                <a:ea typeface="+mn-ea"/>
              </a:rPr>
              <a:t>가볼만한곳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05128" y="5661248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안장행사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181" y="2201623"/>
            <a:ext cx="3429947" cy="3747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순서도: 연결자 4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555263" y="5157192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8626" y="3944089"/>
            <a:ext cx="292068" cy="276999"/>
            <a:chOff x="3162018" y="2162933"/>
            <a:chExt cx="292068" cy="27699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208584" y="1979875"/>
            <a:ext cx="301686" cy="276999"/>
            <a:chOff x="1227582" y="2332730"/>
            <a:chExt cx="301686" cy="27699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1227582" y="2332730"/>
              <a:ext cx="301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 smtClean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-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1335102" y="2420827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solidFill>
                  <a:srgbClr val="FF0000"/>
                </a:solidFill>
                <a:ea typeface="나눔고딕"/>
              </a:rPr>
              <a:t>미디어현충원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3777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3606846" y="1299353"/>
            <a:ext cx="271430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행사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297321"/>
              </p:ext>
            </p:extLst>
          </p:nvPr>
        </p:nvGraphicFramePr>
        <p:xfrm>
          <a:off x="7714668" y="781383"/>
          <a:ext cx="2024950" cy="2435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포토 갤러리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추도행사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 마우스오버시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레이어가 나타납니다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3871266" y="1340768"/>
            <a:ext cx="5429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갤러</a:t>
            </a:r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리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홍보물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책자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공모전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미디어현충원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갤러리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포토갤러리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추도 행사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포토 갤러리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424015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395212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 갤러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리</a:t>
            </a: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xmlns="" id="{F7E6B6C3-54BD-2F9B-3D45-2DFE4F3B7436}"/>
              </a:ext>
            </a:extLst>
          </p:cNvPr>
          <p:cNvSpPr/>
          <p:nvPr/>
        </p:nvSpPr>
        <p:spPr>
          <a:xfrm>
            <a:off x="1512398" y="202622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갤러리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E704A7-D916-6834-160F-1B5E53D19230}"/>
              </a:ext>
            </a:extLst>
          </p:cNvPr>
          <p:cNvSpPr txBox="1"/>
          <p:nvPr/>
        </p:nvSpPr>
        <p:spPr>
          <a:xfrm>
            <a:off x="344488" y="234888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0728C2-82BA-BD1B-0CD3-16D490DB2E7E}"/>
              </a:ext>
            </a:extLst>
          </p:cNvPr>
          <p:cNvSpPr txBox="1"/>
          <p:nvPr/>
        </p:nvSpPr>
        <p:spPr>
          <a:xfrm>
            <a:off x="344488" y="259132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안장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C6E9A8F-6C82-6C54-82C3-F29E90105464}"/>
              </a:ext>
            </a:extLst>
          </p:cNvPr>
          <p:cNvSpPr txBox="1"/>
          <p:nvPr/>
        </p:nvSpPr>
        <p:spPr>
          <a:xfrm>
            <a:off x="344488" y="285293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추</a:t>
            </a:r>
            <a:r>
              <a:rPr lang="ko-KR" altLang="en-US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도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09538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각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종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https://www.dnc.go.kr/_prog/_board/?code=memo&amp;site_dvs_cd=kr&amp;menu_dvs_cd=05020103&amp;site_dvs_cd=kr&amp;menu_dvs_cd=05020103&amp;site_dvs_cd=kr&amp;menu_dvs_cd=05020103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31140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명예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집례관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52743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가볼만한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곳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5 0 1 0 1 0 3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868" y="2244517"/>
            <a:ext cx="3834292" cy="38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6105128" y="5661248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행사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187440" y="177901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참배행사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057387" y="177252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안장행사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927334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추도행사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797281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각종행사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5667228" y="174315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>
                <a:latin typeface="+mn-ea"/>
                <a:ea typeface="+mn-ea"/>
              </a:rPr>
              <a:t>명예집례관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6537176" y="173666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>
                <a:latin typeface="+mn-ea"/>
                <a:ea typeface="+mn-ea"/>
              </a:rPr>
              <a:t>가볼만한곳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909546"/>
              </p:ext>
            </p:extLst>
          </p:nvPr>
        </p:nvGraphicFramePr>
        <p:xfrm>
          <a:off x="7710917" y="781726"/>
          <a:ext cx="2024950" cy="2313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포토 갤러리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참배행사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각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 클릭 시 해당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4depth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이동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사진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해당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 작성자 선택 후 검색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 버튼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숫자버튼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클릭후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해당페이지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980306" y="181764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0" name="순서도: 연결자 5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666674" y="2654842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030430" y="2251321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2" name="순서도: 연결자 6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011647" y="5554724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539735" y="5805264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7</a:t>
            </a:r>
            <a:endParaRPr lang="ko-KR" altLang="en-US" sz="900" b="1" dirty="0">
              <a:ea typeface="나눔고딕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8626" y="3944089"/>
            <a:ext cx="292068" cy="276999"/>
            <a:chOff x="3162018" y="2162933"/>
            <a:chExt cx="292068" cy="276999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208584" y="1979875"/>
            <a:ext cx="301686" cy="276999"/>
            <a:chOff x="1227582" y="2332730"/>
            <a:chExt cx="301686" cy="27699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1227582" y="2332730"/>
              <a:ext cx="301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 smtClean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-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1335102" y="2420827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solidFill>
                  <a:srgbClr val="FF0000"/>
                </a:solidFill>
                <a:ea typeface="나눔고딕"/>
              </a:rPr>
              <a:t>미디어현충원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59461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3606846" y="1299353"/>
            <a:ext cx="271430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추도 행사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사진선택 후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566027"/>
              </p:ext>
            </p:extLst>
          </p:nvPr>
        </p:nvGraphicFramePr>
        <p:xfrm>
          <a:off x="7714668" y="781383"/>
          <a:ext cx="2024950" cy="2211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포토 갤러리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추도행사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사진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해당 이미지 표시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3871266" y="1340768"/>
            <a:ext cx="5429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갤러</a:t>
            </a:r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리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홍보물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책자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공모전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미디어현충원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갤러리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포토갤러리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추도 행사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포토 갤러리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424015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395212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 갤러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리</a:t>
            </a: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xmlns="" id="{F7E6B6C3-54BD-2F9B-3D45-2DFE4F3B7436}"/>
              </a:ext>
            </a:extLst>
          </p:cNvPr>
          <p:cNvSpPr/>
          <p:nvPr/>
        </p:nvSpPr>
        <p:spPr>
          <a:xfrm>
            <a:off x="1512398" y="202622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갤러리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E704A7-D916-6834-160F-1B5E53D19230}"/>
              </a:ext>
            </a:extLst>
          </p:cNvPr>
          <p:cNvSpPr txBox="1"/>
          <p:nvPr/>
        </p:nvSpPr>
        <p:spPr>
          <a:xfrm>
            <a:off x="344488" y="234888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0728C2-82BA-BD1B-0CD3-16D490DB2E7E}"/>
              </a:ext>
            </a:extLst>
          </p:cNvPr>
          <p:cNvSpPr txBox="1"/>
          <p:nvPr/>
        </p:nvSpPr>
        <p:spPr>
          <a:xfrm>
            <a:off x="344488" y="259132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안장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C6E9A8F-6C82-6C54-82C3-F29E90105464}"/>
              </a:ext>
            </a:extLst>
          </p:cNvPr>
          <p:cNvSpPr txBox="1"/>
          <p:nvPr/>
        </p:nvSpPr>
        <p:spPr>
          <a:xfrm>
            <a:off x="344488" y="285293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추</a:t>
            </a:r>
            <a:r>
              <a:rPr lang="ko-KR" altLang="en-US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도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09538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각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종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https://www.dnc.go.kr/_prog/_board/?mode=V&amp;no=47017&amp;code=memo&amp;site_dvs_cd=kr&amp;menu_dvs_cd=05020103&amp;skey=&amp;sval=&amp;GotoPage=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5 0 1 0 1 0 3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31140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명예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집례관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52743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가볼만한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곳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187440" y="177901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참배행사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057387" y="177252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안장행사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927334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추도행사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797281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각종행사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5667228" y="174315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>
                <a:latin typeface="+mn-ea"/>
                <a:ea typeface="+mn-ea"/>
              </a:rPr>
              <a:t>명예집례관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6537176" y="173666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>
                <a:latin typeface="+mn-ea"/>
                <a:ea typeface="+mn-ea"/>
              </a:rPr>
              <a:t>가볼만한곳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05128" y="5661248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추도행사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887" y="2204864"/>
            <a:ext cx="3301241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순서도: 연결자 4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699279" y="5194684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8626" y="3944089"/>
            <a:ext cx="292068" cy="276999"/>
            <a:chOff x="3162018" y="2162933"/>
            <a:chExt cx="292068" cy="27699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208584" y="1979875"/>
            <a:ext cx="301686" cy="276999"/>
            <a:chOff x="1227582" y="2332730"/>
            <a:chExt cx="301686" cy="27699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1227582" y="2332730"/>
              <a:ext cx="301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 smtClean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-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1335102" y="2420827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solidFill>
                  <a:srgbClr val="FF0000"/>
                </a:solidFill>
                <a:ea typeface="나눔고딕"/>
              </a:rPr>
              <a:t>미디어현충원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1606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3606846" y="1299353"/>
            <a:ext cx="271430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행사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602248"/>
              </p:ext>
            </p:extLst>
          </p:nvPr>
        </p:nvGraphicFramePr>
        <p:xfrm>
          <a:off x="7714668" y="781383"/>
          <a:ext cx="2024950" cy="2313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포토 갤러리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각종 행사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각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 클릭 시 해당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4depth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이동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사진 클릭 시 해당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 작성자 선택 후 검색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 버튼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숫자버튼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클릭후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해당페이지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3871267" y="1340768"/>
            <a:ext cx="27145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갤러</a:t>
            </a:r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리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홍보물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책자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공모전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미디어현충원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갤러리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포토갤러리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각종 행사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포토 갤러리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424015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395212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 갤러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리</a:t>
            </a: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xmlns="" id="{F7E6B6C3-54BD-2F9B-3D45-2DFE4F3B7436}"/>
              </a:ext>
            </a:extLst>
          </p:cNvPr>
          <p:cNvSpPr/>
          <p:nvPr/>
        </p:nvSpPr>
        <p:spPr>
          <a:xfrm>
            <a:off x="1512398" y="202622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갤러리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E704A7-D916-6834-160F-1B5E53D19230}"/>
              </a:ext>
            </a:extLst>
          </p:cNvPr>
          <p:cNvSpPr txBox="1"/>
          <p:nvPr/>
        </p:nvSpPr>
        <p:spPr>
          <a:xfrm>
            <a:off x="344488" y="234888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0728C2-82BA-BD1B-0CD3-16D490DB2E7E}"/>
              </a:ext>
            </a:extLst>
          </p:cNvPr>
          <p:cNvSpPr txBox="1"/>
          <p:nvPr/>
        </p:nvSpPr>
        <p:spPr>
          <a:xfrm>
            <a:off x="344488" y="259132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안장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C6E9A8F-6C82-6C54-82C3-F29E90105464}"/>
              </a:ext>
            </a:extLst>
          </p:cNvPr>
          <p:cNvSpPr txBox="1"/>
          <p:nvPr/>
        </p:nvSpPr>
        <p:spPr>
          <a:xfrm>
            <a:off x="344488" y="285293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추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도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09538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각</a:t>
            </a:r>
            <a:r>
              <a:rPr lang="ko-KR" altLang="en-US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종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https://www.dnc.go.kr/_prog/_board/?code=even&amp;site_dvs_cd=kr&amp;menu_dvs_cd=05020104&amp;site_dvs_cd=kr&amp;menu_dvs_cd=05020104&amp;site_dvs_cd=kr&amp;menu_dvs_cd=05020104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31140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명예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집례관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52743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가볼만한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곳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5 0 1 0 1 0 4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736" y="2204864"/>
            <a:ext cx="3900489" cy="3856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6105128" y="5661248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각종행사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187440" y="177901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참배행사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057387" y="177252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안장행사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927334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추도행사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797281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각종행사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5667228" y="174315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>
                <a:latin typeface="+mn-ea"/>
                <a:ea typeface="+mn-ea"/>
              </a:rPr>
              <a:t>명예집례관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6537176" y="173666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>
                <a:latin typeface="+mn-ea"/>
                <a:ea typeface="+mn-ea"/>
              </a:rPr>
              <a:t>가볼만한곳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962376" y="179971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690314" y="2636912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0" name="순서도: 연결자 5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994282" y="2215461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867631" y="5554724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2" name="순서도: 연결자 6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419359" y="5842756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7</a:t>
            </a:r>
            <a:endParaRPr lang="ko-KR" altLang="en-US" sz="900" b="1" dirty="0">
              <a:ea typeface="나눔고딕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8626" y="3944089"/>
            <a:ext cx="292068" cy="276999"/>
            <a:chOff x="3162018" y="2162933"/>
            <a:chExt cx="292068" cy="27699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1208584" y="1979875"/>
            <a:ext cx="301686" cy="276999"/>
            <a:chOff x="1227582" y="2332730"/>
            <a:chExt cx="301686" cy="27699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1227582" y="2332730"/>
              <a:ext cx="301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 smtClean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-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1335102" y="2420827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solidFill>
                  <a:srgbClr val="FF0000"/>
                </a:solidFill>
                <a:ea typeface="나눔고딕"/>
              </a:rPr>
              <a:t>미디어현충원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33637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3606846" y="1299353"/>
            <a:ext cx="271430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행사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사진선택 후 화면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138872"/>
              </p:ext>
            </p:extLst>
          </p:nvPr>
        </p:nvGraphicFramePr>
        <p:xfrm>
          <a:off x="7714668" y="781383"/>
          <a:ext cx="2024950" cy="2211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포토 갤러리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참배행사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사진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해당 이미지 표시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3871267" y="1340768"/>
            <a:ext cx="27145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갤러</a:t>
            </a:r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리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홍보물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책자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공모전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200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미디어현충원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갤러리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포토갤러리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각종 행사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포토 갤러리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424015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395212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 갤러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리</a:t>
            </a: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xmlns="" id="{F7E6B6C3-54BD-2F9B-3D45-2DFE4F3B7436}"/>
              </a:ext>
            </a:extLst>
          </p:cNvPr>
          <p:cNvSpPr/>
          <p:nvPr/>
        </p:nvSpPr>
        <p:spPr>
          <a:xfrm>
            <a:off x="1512398" y="202622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갤러리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E704A7-D916-6834-160F-1B5E53D19230}"/>
              </a:ext>
            </a:extLst>
          </p:cNvPr>
          <p:cNvSpPr txBox="1"/>
          <p:nvPr/>
        </p:nvSpPr>
        <p:spPr>
          <a:xfrm>
            <a:off x="344488" y="234888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0728C2-82BA-BD1B-0CD3-16D490DB2E7E}"/>
              </a:ext>
            </a:extLst>
          </p:cNvPr>
          <p:cNvSpPr txBox="1"/>
          <p:nvPr/>
        </p:nvSpPr>
        <p:spPr>
          <a:xfrm>
            <a:off x="344488" y="259132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안장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C6E9A8F-6C82-6C54-82C3-F29E90105464}"/>
              </a:ext>
            </a:extLst>
          </p:cNvPr>
          <p:cNvSpPr txBox="1"/>
          <p:nvPr/>
        </p:nvSpPr>
        <p:spPr>
          <a:xfrm>
            <a:off x="344488" y="285293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추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도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09538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각</a:t>
            </a:r>
            <a:r>
              <a:rPr lang="ko-KR" altLang="en-US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종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https://www.dnc.go.kr/_prog/_board/?code=even&amp;site_dvs_cd=kr&amp;menu_dvs_cd=05020104&amp;site_dvs_cd=kr&amp;menu_dvs_cd=05020104&amp;site_dvs_cd=kr&amp;menu_dvs_cd=05020104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31140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명예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집례관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52743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가볼만한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곳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5 0 1 0 1 0 4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05128" y="5661248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각종행사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187440" y="177901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참배행사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057387" y="177252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안장행사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927334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추도행사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797281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각종행사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5667228" y="174315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>
                <a:latin typeface="+mn-ea"/>
                <a:ea typeface="+mn-ea"/>
              </a:rPr>
              <a:t>명예집례관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6537176" y="173666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>
                <a:latin typeface="+mn-ea"/>
                <a:ea typeface="+mn-ea"/>
              </a:rPr>
              <a:t>가볼만한곳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760" y="2204864"/>
            <a:ext cx="3349632" cy="3856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720752" y="524713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8626" y="3944089"/>
            <a:ext cx="292068" cy="276999"/>
            <a:chOff x="3162018" y="2162933"/>
            <a:chExt cx="292068" cy="27699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1208584" y="1979875"/>
            <a:ext cx="301686" cy="276999"/>
            <a:chOff x="1227582" y="2332730"/>
            <a:chExt cx="301686" cy="276999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1227582" y="2332730"/>
              <a:ext cx="301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 smtClean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-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1335102" y="2420827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solidFill>
                  <a:srgbClr val="FF0000"/>
                </a:solidFill>
                <a:ea typeface="나눔고딕"/>
              </a:rPr>
              <a:t>미디어현충원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5606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3606846" y="1299353"/>
            <a:ext cx="271430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명예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집례관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888935"/>
              </p:ext>
            </p:extLst>
          </p:nvPr>
        </p:nvGraphicFramePr>
        <p:xfrm>
          <a:off x="7714668" y="781383"/>
          <a:ext cx="2024950" cy="2313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포토 갤러리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명예 </a:t>
                      </a: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집례관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각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 클릭 시 해당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4depth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이동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사진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새창으로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사진이미지표시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숫자버튼 클릭 후 해당페이지 이동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사진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뜨는 사진 이미지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3871267" y="1340768"/>
            <a:ext cx="27567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갤러</a:t>
            </a:r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리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홍보물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책자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공모전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401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미디어현충원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갤러리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포토갤러리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명예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집례관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포토 갤러리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424015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395212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 갤러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리</a:t>
            </a: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xmlns="" id="{F7E6B6C3-54BD-2F9B-3D45-2DFE4F3B7436}"/>
              </a:ext>
            </a:extLst>
          </p:cNvPr>
          <p:cNvSpPr/>
          <p:nvPr/>
        </p:nvSpPr>
        <p:spPr>
          <a:xfrm>
            <a:off x="1512398" y="202622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갤러리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E704A7-D916-6834-160F-1B5E53D19230}"/>
              </a:ext>
            </a:extLst>
          </p:cNvPr>
          <p:cNvSpPr txBox="1"/>
          <p:nvPr/>
        </p:nvSpPr>
        <p:spPr>
          <a:xfrm>
            <a:off x="344488" y="234888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0728C2-82BA-BD1B-0CD3-16D490DB2E7E}"/>
              </a:ext>
            </a:extLst>
          </p:cNvPr>
          <p:cNvSpPr txBox="1"/>
          <p:nvPr/>
        </p:nvSpPr>
        <p:spPr>
          <a:xfrm>
            <a:off x="344488" y="259132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안장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C6E9A8F-6C82-6C54-82C3-F29E90105464}"/>
              </a:ext>
            </a:extLst>
          </p:cNvPr>
          <p:cNvSpPr txBox="1"/>
          <p:nvPr/>
        </p:nvSpPr>
        <p:spPr>
          <a:xfrm>
            <a:off x="344488" y="285293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추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도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09538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각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종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</a:t>
            </a:r>
            <a:r>
              <a:rPr lang="ko-KR" altLang="en-US" dirty="0" smtClean="0"/>
              <a:t>참조</a:t>
            </a:r>
            <a:endParaRPr lang="ko-KR" altLang="en-US" dirty="0"/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https://www.dnc.go.kr/_prog/honor/?site_dvs_cd=kr&amp;menu_dvs_cd=0305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31140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명예 </a:t>
            </a:r>
            <a:r>
              <a:rPr lang="ko-KR" altLang="en-US" sz="1100" b="1" dirty="0" err="1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집례관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52743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가볼만한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곳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5 0 1 0 1 0 5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05128" y="5661248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명예집례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776" y="2187473"/>
            <a:ext cx="3212639" cy="3905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187440" y="177901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참배행사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057387" y="177252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안장행사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927334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추도행사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797281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각종행사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5667228" y="174315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err="1" smtClean="0">
                <a:solidFill>
                  <a:srgbClr val="FF0000"/>
                </a:solidFill>
                <a:latin typeface="+mn-ea"/>
                <a:ea typeface="+mn-ea"/>
              </a:rPr>
              <a:t>명예집례관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6537176" y="173666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>
                <a:latin typeface="+mn-ea"/>
                <a:ea typeface="+mn-ea"/>
              </a:rPr>
              <a:t>가볼만한곳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968086" y="179971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843295" y="4941168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0" name="순서도: 연결자 5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779399" y="5877272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72" y="4365104"/>
            <a:ext cx="1890780" cy="11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324146" y="4201688"/>
            <a:ext cx="165489" cy="178532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8626" y="3944089"/>
            <a:ext cx="292068" cy="276999"/>
            <a:chOff x="3162018" y="2162933"/>
            <a:chExt cx="292068" cy="27699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1208584" y="1979875"/>
            <a:ext cx="301686" cy="276999"/>
            <a:chOff x="1227582" y="2332730"/>
            <a:chExt cx="301686" cy="276999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1227582" y="2332730"/>
              <a:ext cx="301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 smtClean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-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1335102" y="2420827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solidFill>
                  <a:srgbClr val="FF0000"/>
                </a:solidFill>
                <a:ea typeface="나눔고딕"/>
              </a:rPr>
              <a:t>미디어현충원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85606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3606846" y="1299353"/>
            <a:ext cx="271430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024390"/>
              </p:ext>
            </p:extLst>
          </p:nvPr>
        </p:nvGraphicFramePr>
        <p:xfrm>
          <a:off x="7714668" y="781383"/>
          <a:ext cx="2024950" cy="2435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포토 갤러리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가볼만한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곳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 마우스오버시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이동을 위한 레이어가 나타납니다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3871266" y="1340768"/>
            <a:ext cx="5429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갤러</a:t>
            </a:r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리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홍보물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책자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공모전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401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미디어현충원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갤러리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포토갤러리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가볼만한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곳</a:t>
            </a:r>
            <a:endParaRPr lang="ko-KR" altLang="en-US" dirty="0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679901" y="1340768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포토 갤러리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424015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395212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 갤러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리</a:t>
            </a: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xmlns="" id="{F7E6B6C3-54BD-2F9B-3D45-2DFE4F3B7436}"/>
              </a:ext>
            </a:extLst>
          </p:cNvPr>
          <p:cNvSpPr/>
          <p:nvPr/>
        </p:nvSpPr>
        <p:spPr>
          <a:xfrm>
            <a:off x="1512398" y="202622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갤러리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E704A7-D916-6834-160F-1B5E53D19230}"/>
              </a:ext>
            </a:extLst>
          </p:cNvPr>
          <p:cNvSpPr txBox="1"/>
          <p:nvPr/>
        </p:nvSpPr>
        <p:spPr>
          <a:xfrm>
            <a:off x="344488" y="234888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0728C2-82BA-BD1B-0CD3-16D490DB2E7E}"/>
              </a:ext>
            </a:extLst>
          </p:cNvPr>
          <p:cNvSpPr txBox="1"/>
          <p:nvPr/>
        </p:nvSpPr>
        <p:spPr>
          <a:xfrm>
            <a:off x="344488" y="259132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안장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C6E9A8F-6C82-6C54-82C3-F29E90105464}"/>
              </a:ext>
            </a:extLst>
          </p:cNvPr>
          <p:cNvSpPr txBox="1"/>
          <p:nvPr/>
        </p:nvSpPr>
        <p:spPr>
          <a:xfrm>
            <a:off x="344488" y="285293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추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도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09538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각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종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</a:t>
            </a:r>
            <a:r>
              <a:rPr lang="ko-KR" altLang="en-US" dirty="0" smtClean="0"/>
              <a:t>참조</a:t>
            </a:r>
            <a:endParaRPr lang="ko-KR" altLang="en-US" dirty="0"/>
          </a:p>
          <a:p>
            <a:r>
              <a:rPr lang="ko-KR" altLang="en-US" dirty="0"/>
              <a:t> </a:t>
            </a:r>
            <a:r>
              <a:rPr lang="en-US" altLang="ko-KR" dirty="0"/>
              <a:t>https://www.dnc.go.kr/_prog/_board/?code=tour&amp;site_dvs_cd=kr&amp;menu_dvs_cd=05020105&amp;site_dvs_cd=kr&amp;menu_dvs_cd=05020105&amp;site_dvs_cd=kr&amp;menu_dvs_cd=05020105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31140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명예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집례관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52743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b="1" dirty="0" err="1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가볼만한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곳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5 0 1 0 1 0 6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가볼만한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곳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44" y="2204864"/>
            <a:ext cx="3876540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6105128" y="5661248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가볼만한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곳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187440" y="177901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참배행사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057387" y="177252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안장행사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927334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추도행사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797281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각종행사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5667228" y="174315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>
                <a:latin typeface="+mn-ea"/>
                <a:ea typeface="+mn-ea"/>
              </a:rPr>
              <a:t>명예집례관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6537176" y="173666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>
                <a:latin typeface="+mn-ea"/>
                <a:ea typeface="+mn-ea"/>
              </a:rPr>
              <a:t>가볼만한곳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8626" y="3944089"/>
            <a:ext cx="292068" cy="276999"/>
            <a:chOff x="3162018" y="2162933"/>
            <a:chExt cx="292068" cy="276999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208584" y="1979875"/>
            <a:ext cx="301686" cy="276999"/>
            <a:chOff x="1227582" y="2332730"/>
            <a:chExt cx="301686" cy="27699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1227582" y="2332730"/>
              <a:ext cx="301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 smtClean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-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1335102" y="2420827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solidFill>
                  <a:srgbClr val="FF0000"/>
                </a:solidFill>
                <a:ea typeface="나눔고딕"/>
              </a:rPr>
              <a:t>미디어현충원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05937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3606846" y="1299353"/>
            <a:ext cx="271430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가볼만한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곳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사진선택 후 화면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806516"/>
              </p:ext>
            </p:extLst>
          </p:nvPr>
        </p:nvGraphicFramePr>
        <p:xfrm>
          <a:off x="7714668" y="781383"/>
          <a:ext cx="2024950" cy="2211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포토 갤러리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참배행사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사진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해당 이미지 표시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3871267" y="1340768"/>
            <a:ext cx="27145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갤러</a:t>
            </a:r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리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홍보물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책자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공모전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401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미디어현충원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갤러리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포토갤러리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가볼만한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곳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포토 갤러리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4240154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395212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 갤러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리</a:t>
            </a: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xmlns="" id="{F7E6B6C3-54BD-2F9B-3D45-2DFE4F3B7436}"/>
              </a:ext>
            </a:extLst>
          </p:cNvPr>
          <p:cNvSpPr/>
          <p:nvPr/>
        </p:nvSpPr>
        <p:spPr>
          <a:xfrm>
            <a:off x="1512398" y="202622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갤러리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E704A7-D916-6834-160F-1B5E53D19230}"/>
              </a:ext>
            </a:extLst>
          </p:cNvPr>
          <p:cNvSpPr txBox="1"/>
          <p:nvPr/>
        </p:nvSpPr>
        <p:spPr>
          <a:xfrm>
            <a:off x="344488" y="234888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참배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0728C2-82BA-BD1B-0CD3-16D490DB2E7E}"/>
              </a:ext>
            </a:extLst>
          </p:cNvPr>
          <p:cNvSpPr txBox="1"/>
          <p:nvPr/>
        </p:nvSpPr>
        <p:spPr>
          <a:xfrm>
            <a:off x="344488" y="259132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안장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C6E9A8F-6C82-6C54-82C3-F29E90105464}"/>
              </a:ext>
            </a:extLst>
          </p:cNvPr>
          <p:cNvSpPr txBox="1"/>
          <p:nvPr/>
        </p:nvSpPr>
        <p:spPr>
          <a:xfrm>
            <a:off x="344488" y="285293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추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도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09538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각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종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https://www.dnc.go.kr/_prog/_board/?code=even&amp;site_dvs_cd=kr&amp;menu_dvs_cd=05020104&amp;site_dvs_cd=kr&amp;menu_dvs_cd=05020104&amp;site_dvs_cd=kr&amp;menu_dvs_cd=05020104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31140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명예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집례관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527430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b="1" dirty="0" err="1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가볼만한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곳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5 0 1 0 1 0 6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05128" y="5661248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가볼만한곳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187440" y="177901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참배행사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057387" y="177252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안장행사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927334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추도행사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797281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각종행사</a:t>
            </a:r>
            <a:endParaRPr kumimoji="1" lang="ko-KR" altLang="en-US" sz="1000" i="0" u="none" strike="noStrike" cap="none" normalizeH="0" baseline="0" dirty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5667228" y="174315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>
                <a:latin typeface="+mn-ea"/>
                <a:ea typeface="+mn-ea"/>
              </a:rPr>
              <a:t>명예집례관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6537176" y="173666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err="1" smtClean="0">
                <a:solidFill>
                  <a:srgbClr val="FF0000"/>
                </a:solidFill>
                <a:latin typeface="+mn-ea"/>
                <a:ea typeface="+mn-ea"/>
              </a:rPr>
              <a:t>가볼만한곳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760" y="2274940"/>
            <a:ext cx="3301241" cy="3786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720752" y="524713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8626" y="3944089"/>
            <a:ext cx="292068" cy="276999"/>
            <a:chOff x="3162018" y="2162933"/>
            <a:chExt cx="292068" cy="27699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208584" y="1979875"/>
            <a:ext cx="301686" cy="276999"/>
            <a:chOff x="1227582" y="2332730"/>
            <a:chExt cx="301686" cy="27699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1227582" y="2332730"/>
              <a:ext cx="301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 smtClean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-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1335102" y="2420827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solidFill>
                  <a:srgbClr val="FF0000"/>
                </a:solidFill>
                <a:ea typeface="나눔고딕"/>
              </a:rPr>
              <a:t>미디어현충원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19766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3606846" y="1299353"/>
            <a:ext cx="271430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참배 행사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383569"/>
              </p:ext>
            </p:extLst>
          </p:nvPr>
        </p:nvGraphicFramePr>
        <p:xfrm>
          <a:off x="7714668" y="781383"/>
          <a:ext cx="2024950" cy="2975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영상 갤러리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참배행사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각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 클릭 시 해당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4depth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이동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사진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자세히보기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영상 재생화면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 작성자 선택 후 검색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 버튼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숫자버튼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클릭후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해당페이지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미리보기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내용 제목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년원일등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일반 사항만 표기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저작권입력기호 비공개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안보이게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진행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3871267" y="1340768"/>
            <a:ext cx="259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갤러</a:t>
            </a:r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리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홍보물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책자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공모전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미디어현충원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갤러리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영상 갤러리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참배 행사</a:t>
            </a:r>
            <a:endParaRPr lang="ko-KR" altLang="en-US" dirty="0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944446" y="179971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포토 갤러리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569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 갤러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리</a:t>
            </a: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xmlns="" id="{F7E6B6C3-54BD-2F9B-3D45-2DFE4F3B7436}"/>
              </a:ext>
            </a:extLst>
          </p:cNvPr>
          <p:cNvSpPr/>
          <p:nvPr/>
        </p:nvSpPr>
        <p:spPr>
          <a:xfrm>
            <a:off x="1512398" y="238474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4833" y="1988840"/>
            <a:ext cx="292068" cy="276999"/>
            <a:chOff x="3162018" y="2162933"/>
            <a:chExt cx="292068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갤러리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E704A7-D916-6834-160F-1B5E53D19230}"/>
              </a:ext>
            </a:extLst>
          </p:cNvPr>
          <p:cNvSpPr txBox="1"/>
          <p:nvPr/>
        </p:nvSpPr>
        <p:spPr>
          <a:xfrm>
            <a:off x="344488" y="2697887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참배 행사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0728C2-82BA-BD1B-0CD3-16D490DB2E7E}"/>
              </a:ext>
            </a:extLst>
          </p:cNvPr>
          <p:cNvSpPr txBox="1"/>
          <p:nvPr/>
        </p:nvSpPr>
        <p:spPr>
          <a:xfrm>
            <a:off x="344488" y="294033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안장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C6E9A8F-6C82-6C54-82C3-F29E90105464}"/>
              </a:ext>
            </a:extLst>
          </p:cNvPr>
          <p:cNvSpPr txBox="1"/>
          <p:nvPr/>
        </p:nvSpPr>
        <p:spPr>
          <a:xfrm>
            <a:off x="344488" y="320194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추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도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4443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각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종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https://www.dnc.go.kr/_prog/_board/?code=wors&amp;site_dvs_cd=kr&amp;menu_dvs_cd=05020101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5 0 1 0 2 0 1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67834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가볼만한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곳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187440" y="177901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참배행사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057387" y="177252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안장행사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927334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추도행사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797281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각종행사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5667228" y="174315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>
                <a:latin typeface="+mn-ea"/>
                <a:ea typeface="+mn-ea"/>
              </a:rPr>
              <a:t>가볼만한곳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226514" y="2333018"/>
            <a:ext cx="301686" cy="276999"/>
            <a:chOff x="1227582" y="2332730"/>
            <a:chExt cx="301686" cy="27699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1227582" y="2332730"/>
              <a:ext cx="301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 smtClean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-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1335102" y="2420827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831" y="2242244"/>
            <a:ext cx="3690313" cy="3819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4939049" y="2229859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6" name="순서도: 연결자 65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578419" y="5866407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7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392570" y="5563243"/>
            <a:ext cx="150445" cy="170369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05128" y="5661248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참배행사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순서도: 연결자 4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440242" y="2636912"/>
            <a:ext cx="150445" cy="170369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C18EDB4F-78BF-43B0-9175-07005D69701B}"/>
              </a:ext>
            </a:extLst>
          </p:cNvPr>
          <p:cNvSpPr/>
          <p:nvPr/>
        </p:nvSpPr>
        <p:spPr>
          <a:xfrm>
            <a:off x="3570740" y="3771110"/>
            <a:ext cx="2096488" cy="469612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3497446" y="3643124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8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495740" y="3184181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solidFill>
                  <a:srgbClr val="FF0000"/>
                </a:solidFill>
                <a:ea typeface="나눔고딕"/>
              </a:rPr>
              <a:t>미디어현충원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27088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13A5C26-CB9D-CCE2-95F7-BFA1F7DCE1BB}"/>
              </a:ext>
            </a:extLst>
          </p:cNvPr>
          <p:cNvSpPr/>
          <p:nvPr/>
        </p:nvSpPr>
        <p:spPr>
          <a:xfrm>
            <a:off x="3606846" y="1299353"/>
            <a:ext cx="2714306" cy="351894"/>
          </a:xfrm>
          <a:prstGeom prst="rect">
            <a:avLst/>
          </a:prstGeom>
          <a:solidFill>
            <a:schemeClr val="accent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DC0D48-B559-4844-8FB6-9BA793D06407}"/>
              </a:ext>
            </a:extLst>
          </p:cNvPr>
          <p:cNvSpPr txBox="1"/>
          <p:nvPr/>
        </p:nvSpPr>
        <p:spPr>
          <a:xfrm>
            <a:off x="5889104" y="764704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/>
              </a:rPr>
              <a:t>처음으로 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사이트맵</a:t>
            </a:r>
            <a:r>
              <a:rPr lang="ko-KR" altLang="en-US" sz="800" dirty="0">
                <a:ea typeface="나눔고딕"/>
              </a:rPr>
              <a:t> </a:t>
            </a:r>
            <a:r>
              <a:rPr lang="ko-KR" altLang="en-US" sz="800" dirty="0" err="1">
                <a:ea typeface="나눔고딕"/>
              </a:rPr>
              <a:t>ㅣ</a:t>
            </a:r>
            <a:r>
              <a:rPr lang="ko-KR" altLang="en-US" sz="800" dirty="0">
                <a:ea typeface="나눔고딕"/>
              </a:rPr>
              <a:t> 글자크기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1D3016-1333-46D7-9AF9-EA36D5E5D3B1}"/>
              </a:ext>
            </a:extLst>
          </p:cNvPr>
          <p:cNvSpPr txBox="1"/>
          <p:nvPr/>
        </p:nvSpPr>
        <p:spPr>
          <a:xfrm>
            <a:off x="3546396" y="232818"/>
            <a:ext cx="2486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참배 행사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자세히 보기 클릭 후 영상재생 페이지</a:t>
            </a:r>
            <a:endParaRPr lang="ko-KR" altLang="en-US" dirty="0"/>
          </a:p>
        </p:txBody>
      </p:sp>
      <p:sp>
        <p:nvSpPr>
          <p:cNvPr id="42" name="텍스트 개체 틀 91">
            <a:extLst>
              <a:ext uri="{FF2B5EF4-FFF2-40B4-BE49-F238E27FC236}">
                <a16:creationId xmlns:a16="http://schemas.microsoft.com/office/drawing/2014/main" xmlns="" id="{9D44CD46-911C-41D6-AC81-8658F520D684}"/>
              </a:ext>
            </a:extLst>
          </p:cNvPr>
          <p:cNvSpPr txBox="1">
            <a:spLocks/>
          </p:cNvSpPr>
          <p:nvPr/>
        </p:nvSpPr>
        <p:spPr>
          <a:xfrm>
            <a:off x="6865349" y="247242"/>
            <a:ext cx="828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텍스트 개체 틀 92">
            <a:extLst>
              <a:ext uri="{FF2B5EF4-FFF2-40B4-BE49-F238E27FC236}">
                <a16:creationId xmlns:a16="http://schemas.microsoft.com/office/drawing/2014/main" xmlns="" id="{B516E0D2-9F22-41FC-AA80-444121AF2193}"/>
              </a:ext>
            </a:extLst>
          </p:cNvPr>
          <p:cNvSpPr txBox="1">
            <a:spLocks/>
          </p:cNvSpPr>
          <p:nvPr/>
        </p:nvSpPr>
        <p:spPr>
          <a:xfrm>
            <a:off x="8414976" y="247242"/>
            <a:ext cx="126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심충보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FE7B24B8-50B2-4F76-AA61-421306D8B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906739"/>
              </p:ext>
            </p:extLst>
          </p:nvPr>
        </p:nvGraphicFramePr>
        <p:xfrm>
          <a:off x="7714668" y="781383"/>
          <a:ext cx="2024950" cy="2732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661">
                  <a:extLst>
                    <a:ext uri="{9D8B030D-6E8A-4147-A177-3AD203B41FA5}">
                      <a16:colId xmlns:a16="http://schemas.microsoft.com/office/drawing/2014/main" xmlns="" val="3241954749"/>
                    </a:ext>
                  </a:extLst>
                </a:gridCol>
                <a:gridCol w="1820289">
                  <a:extLst>
                    <a:ext uri="{9D8B030D-6E8A-4147-A177-3AD203B41FA5}">
                      <a16:colId xmlns:a16="http://schemas.microsoft.com/office/drawing/2014/main" xmlns="" val="758832101"/>
                    </a:ext>
                  </a:extLst>
                </a:gridCol>
              </a:tblGrid>
              <a:tr h="26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영상 갤러리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아래로 펼치기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602370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참배행사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이미지 및 텍스트 영역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865938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각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 클릭 시 해당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4depth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이동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2063892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재생버튼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영상 재생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0221541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음량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화면크기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다운로드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재생속도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화면속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화면 선택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삭제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수정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쓰기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관리자 메뉴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 사용자 메뉴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817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7584">
                <a:tc grid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EB4422-1356-435E-9360-5A7FCE4A52D7}"/>
              </a:ext>
            </a:extLst>
          </p:cNvPr>
          <p:cNvSpPr/>
          <p:nvPr/>
        </p:nvSpPr>
        <p:spPr>
          <a:xfrm>
            <a:off x="322616" y="946988"/>
            <a:ext cx="7311458" cy="29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나눔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1951904" y="979101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이용마당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2160B1-DAB2-4DF3-987B-708883F478E0}"/>
              </a:ext>
            </a:extLst>
          </p:cNvPr>
          <p:cNvSpPr txBox="1"/>
          <p:nvPr/>
        </p:nvSpPr>
        <p:spPr>
          <a:xfrm>
            <a:off x="6628022" y="970774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현충원소개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2833908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ea typeface="나눔고딕"/>
              </a:rPr>
              <a:t>참여마당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715912" y="97022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ea typeface="나눔고딕"/>
              </a:rPr>
              <a:t>알림마당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23FDDBD-32F0-43E2-A167-D5CF0FC8244B}"/>
              </a:ext>
            </a:extLst>
          </p:cNvPr>
          <p:cNvSpPr txBox="1"/>
          <p:nvPr/>
        </p:nvSpPr>
        <p:spPr>
          <a:xfrm>
            <a:off x="327659" y="946200"/>
            <a:ext cx="1412363" cy="296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ea typeface="나눔고딕"/>
              </a:rPr>
              <a:t>로고 </a:t>
            </a:r>
            <a:r>
              <a:rPr lang="ko-KR" altLang="en-US" b="1" dirty="0" err="1">
                <a:solidFill>
                  <a:schemeClr val="tx2"/>
                </a:solidFill>
                <a:ea typeface="나눔고딕"/>
              </a:rPr>
              <a:t>국립대전현충원</a:t>
            </a:r>
            <a:endParaRPr lang="en-US" altLang="ko-KR" b="1" dirty="0">
              <a:solidFill>
                <a:schemeClr val="tx2"/>
              </a:solidFill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892D6E-1530-5CAD-8CD5-90DD36CDAF27}"/>
              </a:ext>
            </a:extLst>
          </p:cNvPr>
          <p:cNvSpPr txBox="1"/>
          <p:nvPr/>
        </p:nvSpPr>
        <p:spPr>
          <a:xfrm>
            <a:off x="3871267" y="1340768"/>
            <a:ext cx="2591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ea typeface="나눔고딕"/>
              </a:rPr>
              <a:t>- 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갤러</a:t>
            </a:r>
            <a:r>
              <a:rPr lang="ko-KR" altLang="en-US" sz="1100" b="1" dirty="0">
                <a:solidFill>
                  <a:srgbClr val="FF0000"/>
                </a:solidFill>
                <a:ea typeface="나눔고딕"/>
              </a:rPr>
              <a:t>리</a:t>
            </a:r>
            <a:r>
              <a:rPr lang="ko-KR" altLang="en-US" sz="1100" b="1" dirty="0" smtClean="0">
                <a:solidFill>
                  <a:srgbClr val="FF0000"/>
                </a:solidFill>
                <a:ea typeface="나눔고딕"/>
              </a:rPr>
              <a:t>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홍보물</a:t>
            </a:r>
            <a:r>
              <a:rPr lang="en-US" altLang="ko-KR" sz="1100" dirty="0" smtClean="0">
                <a:ea typeface="나눔고딕"/>
              </a:rPr>
              <a:t>/</a:t>
            </a:r>
            <a:r>
              <a:rPr lang="ko-KR" altLang="en-US" sz="1100" dirty="0" smtClean="0">
                <a:ea typeface="나눔고딕"/>
              </a:rPr>
              <a:t>책자      </a:t>
            </a:r>
            <a:r>
              <a:rPr lang="en-US" altLang="ko-KR" sz="1100" dirty="0">
                <a:ea typeface="나눔고딕"/>
              </a:rPr>
              <a:t>- </a:t>
            </a:r>
            <a:r>
              <a:rPr lang="ko-KR" altLang="en-US" sz="1100" dirty="0" smtClean="0">
                <a:ea typeface="나눔고딕"/>
              </a:rPr>
              <a:t>공모전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3BF634D2-6A09-421A-AC95-891483C3E9C1}"/>
              </a:ext>
            </a:extLst>
          </p:cNvPr>
          <p:cNvSpPr/>
          <p:nvPr/>
        </p:nvSpPr>
        <p:spPr>
          <a:xfrm>
            <a:off x="263798" y="6356411"/>
            <a:ext cx="7406509" cy="18643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6645" y="508610"/>
            <a:ext cx="356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미디어현충원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＞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갤러리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영상 갤러리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참배 행사</a:t>
            </a:r>
            <a:endParaRPr lang="ko-KR" altLang="en-US" dirty="0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1944446" y="1799711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3</a:t>
            </a:r>
            <a:endParaRPr lang="ko-KR" altLang="en-US" sz="900" b="1" dirty="0">
              <a:ea typeface="나눔고딕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05587E4-D6CF-5F03-1826-A69AA5B9723F}"/>
              </a:ext>
            </a:extLst>
          </p:cNvPr>
          <p:cNvCxnSpPr>
            <a:cxnSpLocks/>
          </p:cNvCxnSpPr>
          <p:nvPr/>
        </p:nvCxnSpPr>
        <p:spPr bwMode="auto">
          <a:xfrm>
            <a:off x="336099" y="2295006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C9DCB2-EF35-C640-8EE5-36A2FAF9A531}"/>
              </a:ext>
            </a:extLst>
          </p:cNvPr>
          <p:cNvSpPr txBox="1"/>
          <p:nvPr/>
        </p:nvSpPr>
        <p:spPr>
          <a:xfrm>
            <a:off x="272480" y="2006974"/>
            <a:ext cx="1412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포토 갤러리        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B6618CE-0E7A-E9F8-EF7F-0BC254BCF024}"/>
              </a:ext>
            </a:extLst>
          </p:cNvPr>
          <p:cNvCxnSpPr>
            <a:cxnSpLocks/>
          </p:cNvCxnSpPr>
          <p:nvPr/>
        </p:nvCxnSpPr>
        <p:spPr bwMode="auto">
          <a:xfrm>
            <a:off x="336099" y="2644945"/>
            <a:ext cx="1152128" cy="0"/>
          </a:xfrm>
          <a:prstGeom prst="line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FC00BE-D3CC-BB6F-99DB-3211E0A22506}"/>
              </a:ext>
            </a:extLst>
          </p:cNvPr>
          <p:cNvSpPr txBox="1"/>
          <p:nvPr/>
        </p:nvSpPr>
        <p:spPr>
          <a:xfrm>
            <a:off x="272480" y="23569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 갤러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리</a:t>
            </a: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xmlns="" id="{F7E6B6C3-54BD-2F9B-3D45-2DFE4F3B7436}"/>
              </a:ext>
            </a:extLst>
          </p:cNvPr>
          <p:cNvSpPr/>
          <p:nvPr/>
        </p:nvSpPr>
        <p:spPr>
          <a:xfrm>
            <a:off x="1512398" y="2384740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1</a:t>
            </a:r>
            <a:endParaRPr lang="ko-KR" altLang="en-US" sz="900" b="1" dirty="0">
              <a:ea typeface="나눔고딕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52475BA-2EBB-E530-BEFA-E65F6192E97C}"/>
              </a:ext>
            </a:extLst>
          </p:cNvPr>
          <p:cNvGrpSpPr/>
          <p:nvPr/>
        </p:nvGrpSpPr>
        <p:grpSpPr>
          <a:xfrm>
            <a:off x="1254833" y="1988840"/>
            <a:ext cx="292068" cy="276999"/>
            <a:chOff x="3162018" y="2162933"/>
            <a:chExt cx="292068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3162018" y="2162933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+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3242287" y="2251030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6EF97C-2FE3-38CE-14B5-0FEA61C2F597}"/>
              </a:ext>
            </a:extLst>
          </p:cNvPr>
          <p:cNvSpPr/>
          <p:nvPr/>
        </p:nvSpPr>
        <p:spPr bwMode="auto">
          <a:xfrm>
            <a:off x="318832" y="1290250"/>
            <a:ext cx="1412312" cy="55324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smtClean="0">
                <a:latin typeface="+mj-ea"/>
                <a:ea typeface="+mj-ea"/>
              </a:rPr>
              <a:t>갤러리</a:t>
            </a:r>
            <a:endParaRPr kumimoji="1" lang="ko-KR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E704A7-D916-6834-160F-1B5E53D19230}"/>
              </a:ext>
            </a:extLst>
          </p:cNvPr>
          <p:cNvSpPr txBox="1"/>
          <p:nvPr/>
        </p:nvSpPr>
        <p:spPr>
          <a:xfrm>
            <a:off x="344488" y="2697887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b="1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참배 행사</a:t>
            </a:r>
            <a:endParaRPr lang="ko-KR" altLang="en-US" sz="11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0728C2-82BA-BD1B-0CD3-16D490DB2E7E}"/>
              </a:ext>
            </a:extLst>
          </p:cNvPr>
          <p:cNvSpPr txBox="1"/>
          <p:nvPr/>
        </p:nvSpPr>
        <p:spPr>
          <a:xfrm>
            <a:off x="344488" y="294033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안장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C6E9A8F-6C82-6C54-82C3-F29E90105464}"/>
              </a:ext>
            </a:extLst>
          </p:cNvPr>
          <p:cNvSpPr txBox="1"/>
          <p:nvPr/>
        </p:nvSpPr>
        <p:spPr>
          <a:xfrm>
            <a:off x="344488" y="320194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추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도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4443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각</a:t>
            </a:r>
            <a:r>
              <a:rPr lang="ko-KR" altLang="en-US" sz="1100" dirty="0">
                <a:latin typeface="돋움" panose="020B0600000101010101" pitchFamily="50" charset="-127"/>
                <a:ea typeface="돋움" panose="020B0600000101010101" pitchFamily="50" charset="-127"/>
              </a:rPr>
              <a:t>종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행사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445BD6F-6C97-4B16-DF8B-6BF0880D0033}"/>
              </a:ext>
            </a:extLst>
          </p:cNvPr>
          <p:cNvSpPr txBox="1"/>
          <p:nvPr/>
        </p:nvSpPr>
        <p:spPr>
          <a:xfrm>
            <a:off x="7856252" y="3684180"/>
            <a:ext cx="18187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AS-IS </a:t>
            </a:r>
            <a:r>
              <a:rPr lang="ko-KR" altLang="en-US" dirty="0"/>
              <a:t>페이지 참조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https://www.dnc.go.kr/_prog/_board/?code=wors&amp;site_dvs_cd=kr&amp;menu_dvs_cd=05020101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03ED547-3544-4001-BDE2-12D58E67C12F}"/>
              </a:ext>
            </a:extLst>
          </p:cNvPr>
          <p:cNvSpPr txBox="1"/>
          <p:nvPr/>
        </p:nvSpPr>
        <p:spPr>
          <a:xfrm>
            <a:off x="1090247" y="232137"/>
            <a:ext cx="15858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0 5 0 1 0 2 0 1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B998817-5240-F769-D244-B38DA63A90E4}"/>
              </a:ext>
            </a:extLst>
          </p:cNvPr>
          <p:cNvSpPr txBox="1"/>
          <p:nvPr/>
        </p:nvSpPr>
        <p:spPr>
          <a:xfrm>
            <a:off x="344488" y="366041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· </a:t>
            </a:r>
            <a:r>
              <a:rPr lang="ko-KR" altLang="en-US" sz="1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가볼만한</a:t>
            </a:r>
            <a:r>
              <a:rPr lang="ko-KR" altLang="en-US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곳</a:t>
            </a:r>
            <a:endParaRPr lang="ko-KR" altLang="en-US" sz="11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BD27E0BE-E66C-1EB4-BB55-5BECAB132245}"/>
              </a:ext>
            </a:extLst>
          </p:cNvPr>
          <p:cNvSpPr/>
          <p:nvPr/>
        </p:nvSpPr>
        <p:spPr>
          <a:xfrm>
            <a:off x="1970057" y="2116097"/>
            <a:ext cx="5215192" cy="4023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160470" y="2276872"/>
            <a:ext cx="200242" cy="216024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2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2187440" y="177901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참배행사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057387" y="177252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안장행사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3927334" y="176108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추도행사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4797281" y="1754598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n-ea"/>
                <a:ea typeface="+mn-ea"/>
              </a:rPr>
              <a:t>각종행사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D2E231F0-6D58-4979-BDB9-EDEE23DEA89A}"/>
              </a:ext>
            </a:extLst>
          </p:cNvPr>
          <p:cNvSpPr/>
          <p:nvPr/>
        </p:nvSpPr>
        <p:spPr bwMode="auto">
          <a:xfrm>
            <a:off x="5667228" y="1743159"/>
            <a:ext cx="677328" cy="288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>
                <a:latin typeface="+mn-ea"/>
                <a:ea typeface="+mn-ea"/>
              </a:rPr>
              <a:t>가볼만한곳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226514" y="2333018"/>
            <a:ext cx="301686" cy="276999"/>
            <a:chOff x="1227582" y="2332730"/>
            <a:chExt cx="301686" cy="27699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EEB7A3FA-9C41-3DC5-181D-3BD85D67890F}"/>
                </a:ext>
              </a:extLst>
            </p:cNvPr>
            <p:cNvSpPr txBox="1"/>
            <p:nvPr/>
          </p:nvSpPr>
          <p:spPr>
            <a:xfrm>
              <a:off x="1227582" y="2332730"/>
              <a:ext cx="301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kern="0" dirty="0" smtClean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-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510406A1-FDE1-5B66-CD06-369EFC0E79C7}"/>
                </a:ext>
              </a:extLst>
            </p:cNvPr>
            <p:cNvSpPr/>
            <p:nvPr/>
          </p:nvSpPr>
          <p:spPr>
            <a:xfrm>
              <a:off x="1335102" y="2420827"/>
              <a:ext cx="125822" cy="125822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 w="76200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6753200" y="5589240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참배행사 이미지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텍스트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20" y="2268583"/>
            <a:ext cx="4400556" cy="3592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순서도: 연결자 49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2426291" y="4797152"/>
            <a:ext cx="150445" cy="170369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4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817096" y="4786287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5</a:t>
            </a:r>
            <a:endParaRPr lang="ko-KR" altLang="en-US" sz="900" b="1" dirty="0">
              <a:ea typeface="나눔고딕"/>
            </a:endParaRPr>
          </a:p>
        </p:txBody>
      </p:sp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84" y="4069597"/>
            <a:ext cx="1018576" cy="727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6681192" y="4797152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ea typeface="나눔고딕"/>
              </a:rPr>
              <a:t>6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xmlns="" id="{8ADFCCD1-7417-C661-E2DD-777363BAEAED}"/>
              </a:ext>
            </a:extLst>
          </p:cNvPr>
          <p:cNvSpPr/>
          <p:nvPr/>
        </p:nvSpPr>
        <p:spPr>
          <a:xfrm>
            <a:off x="5594643" y="5625100"/>
            <a:ext cx="150445" cy="154881"/>
          </a:xfrm>
          <a:prstGeom prst="flowChartConnector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ea typeface="나눔고딕"/>
              </a:rPr>
              <a:t>7</a:t>
            </a:r>
            <a:endParaRPr lang="ko-KR" altLang="en-US" sz="900" b="1" dirty="0">
              <a:ea typeface="나눔고딕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4665241" y="970774"/>
            <a:ext cx="848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ea typeface="나눔고딕"/>
              </a:rPr>
              <a:t>교육</a:t>
            </a:r>
            <a:r>
              <a:rPr lang="en-US" altLang="ko-KR" sz="1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sz="1100" dirty="0">
                <a:ea typeface="나눔고딕"/>
              </a:rPr>
              <a:t> </a:t>
            </a:r>
            <a:r>
              <a:rPr lang="ko-KR" altLang="en-US" sz="1100" dirty="0" smtClean="0">
                <a:ea typeface="나눔고딕"/>
              </a:rPr>
              <a:t>행사</a:t>
            </a:r>
            <a:endParaRPr lang="ko-KR" altLang="en-US" sz="1100" dirty="0">
              <a:ea typeface="나눔고딕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F67F97A-7800-4255-8FF1-5560622F92A4}"/>
              </a:ext>
            </a:extLst>
          </p:cNvPr>
          <p:cNvSpPr txBox="1"/>
          <p:nvPr/>
        </p:nvSpPr>
        <p:spPr>
          <a:xfrm>
            <a:off x="5612971" y="970223"/>
            <a:ext cx="982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solidFill>
                  <a:srgbClr val="FF0000"/>
                </a:solidFill>
                <a:ea typeface="나눔고딕"/>
              </a:rPr>
              <a:t>미디어현충원</a:t>
            </a:r>
            <a:endParaRPr lang="ko-KR" altLang="en-US" sz="1100" b="1" dirty="0">
              <a:solidFill>
                <a:srgbClr val="FF0000"/>
              </a:solidFill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88596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산출물표준-파워포인트-가로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CCCCFF"/>
      </a:hlink>
      <a:folHlink>
        <a:srgbClr val="B2B2B2"/>
      </a:folHlink>
    </a:clrScheme>
    <a:fontScheme name="산출물표준-파워포인트-가로">
      <a:majorFont>
        <a:latin typeface="Arial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바탕체" pitchFamily="17" charset="-127"/>
          </a:defRPr>
        </a:defPPr>
      </a:lstStyle>
    </a:lnDef>
  </a:objectDefaults>
  <a:extraClrSchemeLst>
    <a:extraClrScheme>
      <a:clrScheme name="산출물표준-파워포인트-가로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산출물표준-파워포인트-가로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산출물표준-파워포인트-가로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산출물표준-파워포인트-가로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산출물표준-파워포인트-가로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산출물표준-파워포인트-가로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산출물표준-파워포인트-가로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산출물표준-파워포인트-가로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CCCCFF"/>
      </a:hlink>
      <a:folHlink>
        <a:srgbClr val="B2B2B2"/>
      </a:folHlink>
    </a:clrScheme>
    <a:fontScheme name="산출물표준-파워포인트-가로">
      <a:majorFont>
        <a:latin typeface="Arial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바탕체" pitchFamily="17" charset="-127"/>
          </a:defRPr>
        </a:defPPr>
      </a:lstStyle>
    </a:lnDef>
  </a:objectDefaults>
  <a:extraClrSchemeLst>
    <a:extraClrScheme>
      <a:clrScheme name="산출물표준-파워포인트-가로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산출물표준-파워포인트-가로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산출물표준-파워포인트-가로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산출물표준-파워포인트-가로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산출물표준-파워포인트-가로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산출물표준-파워포인트-가로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산출물표준-파워포인트-가로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H:\팀자료\개발프로세스개선TFT\03.작업관리\04.문서표준\산출물표준-파워포인트-가로.pot</Template>
  <TotalTime>34504</TotalTime>
  <Words>23360</Words>
  <Application>Microsoft Office PowerPoint</Application>
  <PresentationFormat>A4 용지(210x297mm)</PresentationFormat>
  <Paragraphs>7239</Paragraphs>
  <Slides>170</Slides>
  <Notes>162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170</vt:i4>
      </vt:variant>
    </vt:vector>
  </HeadingPairs>
  <TitlesOfParts>
    <vt:vector size="172" baseType="lpstr">
      <vt:lpstr>1_산출물표준-파워포인트-가로</vt:lpstr>
      <vt:lpstr>2_산출물표준-파워포인트-가로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이상진</dc:title>
  <dc:creator>이상진</dc:creator>
  <cp:keywords>이상진</cp:keywords>
  <cp:lastModifiedBy>rian</cp:lastModifiedBy>
  <cp:revision>1719</cp:revision>
  <cp:lastPrinted>2014-11-14T07:40:10Z</cp:lastPrinted>
  <dcterms:created xsi:type="dcterms:W3CDTF">2003-12-28T11:53:32Z</dcterms:created>
  <dcterms:modified xsi:type="dcterms:W3CDTF">2023-08-09T04:10:51Z</dcterms:modified>
</cp:coreProperties>
</file>